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ExtraBold" panose="020B0604020202020204" charset="0"/>
      <p:bold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0" y="96"/>
      </p:cViewPr>
      <p:guideLst>
        <p:guide orient="horz" pos="6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9aba4ac8f_1_87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49aba4ac8f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9aba4ac8f_1_17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49aba4ac8f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9aba4ac8f_1_25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49aba4ac8f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9aba4ac8f_1_263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9aba4ac8f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9aba4ac8f_1_27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49aba4ac8f_1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9aba4ac8f_1_279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49aba4ac8f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9aba4ac8f_1_287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49aba4ac8f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9aba4ac8f_1_297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49aba4ac8f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9aba4ac8f_1_309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49aba4ac8f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2"/>
          </p:nvPr>
        </p:nvSpPr>
        <p:spPr>
          <a:xfrm>
            <a:off x="152400" y="1143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pic" idx="3"/>
          </p:nvPr>
        </p:nvSpPr>
        <p:spPr>
          <a:xfrm>
            <a:off x="152400" y="3810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4"/>
          </p:nvPr>
        </p:nvSpPr>
        <p:spPr>
          <a:xfrm>
            <a:off x="4724400" y="1143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>
            <a:spLocks noGrp="1"/>
          </p:cNvSpPr>
          <p:nvPr>
            <p:ph type="pic" idx="5"/>
          </p:nvPr>
        </p:nvSpPr>
        <p:spPr>
          <a:xfrm>
            <a:off x="4724400" y="3810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23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1000" y="6136006"/>
            <a:ext cx="2035248" cy="92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03510" y="6280119"/>
            <a:ext cx="1611840" cy="517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-1" y="1756669"/>
            <a:ext cx="9144000" cy="1234800"/>
          </a:xfrm>
          <a:prstGeom prst="rect">
            <a:avLst/>
          </a:prstGeom>
          <a:solidFill>
            <a:srgbClr val="35CEE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166700" y="1794433"/>
            <a:ext cx="87399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Trebuchet MS"/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Informed Consent and Assent</a:t>
            </a:r>
            <a:endParaRPr sz="3600"/>
          </a:p>
        </p:txBody>
      </p:sp>
      <p:sp>
        <p:nvSpPr>
          <p:cNvPr id="174" name="Google Shape;174;p26"/>
          <p:cNvSpPr txBox="1"/>
          <p:nvPr/>
        </p:nvSpPr>
        <p:spPr>
          <a:xfrm>
            <a:off x="166691" y="2991424"/>
            <a:ext cx="67209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D3B52"/>
                </a:solidFill>
                <a:latin typeface="Open Sans"/>
                <a:ea typeface="Open Sans"/>
                <a:cs typeface="Open Sans"/>
                <a:sym typeface="Open Sans"/>
              </a:rPr>
              <a:t>In the Global Early Adolescent Study</a:t>
            </a:r>
            <a:endParaRPr sz="1900"/>
          </a:p>
        </p:txBody>
      </p:sp>
      <p:sp>
        <p:nvSpPr>
          <p:cNvPr id="175" name="Google Shape;175;p26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Informed Consent and Assent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Informed Consent and Assent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Informed Consent?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334005" y="1225350"/>
            <a:ext cx="86106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b="1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Consent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is: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3970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Conveys </a:t>
            </a:r>
            <a:r>
              <a:rPr lang="en-US" sz="2100">
                <a:solidFill>
                  <a:srgbClr val="76079D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understanding of the research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-US" sz="2100">
                <a:solidFill>
                  <a:srgbClr val="76079D"/>
                </a:solidFill>
                <a:latin typeface="Trebuchet MS"/>
                <a:ea typeface="Trebuchet MS"/>
                <a:cs typeface="Trebuchet MS"/>
                <a:sym typeface="Trebuchet MS"/>
              </a:rPr>
              <a:t>agreement to participate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3970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Gives complete information about the study 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3970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Required from </a:t>
            </a:r>
            <a:r>
              <a:rPr lang="en-US" sz="2100">
                <a:solidFill>
                  <a:srgbClr val="76079D"/>
                </a:solidFill>
                <a:latin typeface="Trebuchet MS"/>
                <a:ea typeface="Trebuchet MS"/>
                <a:cs typeface="Trebuchet MS"/>
                <a:sym typeface="Trebuchet MS"/>
              </a:rPr>
              <a:t>every study participant before they begin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contributing to research    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3970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Recorded on an IRB-approved written document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Informed Consent and Assent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Informed Consent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Components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334005" y="1225350"/>
            <a:ext cx="86106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Study description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Risks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Benefits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Alternatives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Confidentiality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Compensation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Voluntary participation and ability to stop</a:t>
            </a:r>
            <a:endParaRPr sz="2100" b="1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Informed Consent and Assent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Informed Consent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Components: Research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364405" y="1225350"/>
            <a:ext cx="86106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Name of study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Name and contact information of lead researcher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goals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Responsibilities of participants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Required tasks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Length of study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Informed Consent and Assent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Informed Consent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Components: Risks and Benefits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166705" y="1225350"/>
            <a:ext cx="86106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Physical, social, and mental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Anything expected or possible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Likelihood of risks or benefits 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Severity and duration of risks or benefits 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Factual- do not exaggerate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Informed Consent and Assent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Informed Consent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Components: Confidentiality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166705" y="1225350"/>
            <a:ext cx="86106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Amount of privacy that can be promised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Varies depending on the type of study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Specify who can have access to the information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in a group setting, information should remain private within the group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2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7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Informed Consent and Assent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Informed Consent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Components: Contact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166705" y="1225350"/>
            <a:ext cx="86106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1407150" y="645825"/>
            <a:ext cx="6360000" cy="21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None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team members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IRB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238" y="2834950"/>
            <a:ext cx="8643535" cy="3457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3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Informed Consent and Assent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Informed Consent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Components: Voluntary Participation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430875" y="1255050"/>
            <a:ext cx="7239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Own choice to decide to participate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Able to stop participating at any time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400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penalty for withdrawing </a:t>
            </a: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1075" y="4317500"/>
            <a:ext cx="38862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4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9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Informed Consent and Assent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Consent Vs. Assent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384000" y="1088200"/>
            <a:ext cx="8376000" cy="4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 b="1">
                <a:solidFill>
                  <a:srgbClr val="76079D"/>
                </a:solidFill>
                <a:latin typeface="Trebuchet MS"/>
                <a:ea typeface="Trebuchet MS"/>
                <a:cs typeface="Trebuchet MS"/>
                <a:sym typeface="Trebuchet MS"/>
              </a:rPr>
              <a:t>Informed consent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gives researchers permission to include an eligible adult in the research study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 b="1">
                <a:solidFill>
                  <a:srgbClr val="76079D"/>
                </a:solidFill>
                <a:latin typeface="Trebuchet MS"/>
                <a:ea typeface="Trebuchet MS"/>
                <a:cs typeface="Trebuchet MS"/>
                <a:sym typeface="Trebuchet MS"/>
              </a:rPr>
              <a:t>Informed assent</a:t>
            </a:r>
            <a:r>
              <a:rPr lang="en-US" sz="2100">
                <a:solidFill>
                  <a:srgbClr val="76079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gives researchers permission to include an eligible minor (under age 18) in the research study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 recruiting adolescents, need </a:t>
            </a: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both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parental or legal guardian consent and teen assent for research participation</a:t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On-screen Show (4:3)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Open Sans ExtraBold</vt:lpstr>
      <vt:lpstr>Arial</vt:lpstr>
      <vt:lpstr>Avenir</vt:lpstr>
      <vt:lpstr>Open Sans</vt:lpstr>
      <vt:lpstr>Trebuchet MS</vt:lpstr>
      <vt:lpstr>Office Theme</vt:lpstr>
      <vt:lpstr>Office Theme</vt:lpstr>
      <vt:lpstr>Informed Consent and Assent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Informed Consent and Assent</dc:title>
  <cp:lastModifiedBy>Barnette, Quinn</cp:lastModifiedBy>
  <cp:revision>1</cp:revision>
  <dcterms:modified xsi:type="dcterms:W3CDTF">2019-06-24T19:27:22Z</dcterms:modified>
</cp:coreProperties>
</file>