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6"/>
  </p:notesMasterIdLst>
  <p:sldIdLst>
    <p:sldId id="256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4" r:id="rId15"/>
  </p:sldIdLst>
  <p:sldSz cx="9144000" cy="6858000" type="screen4x3"/>
  <p:notesSz cx="6858000" cy="9296400"/>
  <p:embeddedFontLs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B0604020202020204" charset="0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C0F019-0BA8-44A7-8364-D11EE89C3EB0}">
  <a:tblStyle styleId="{D6C0F019-0BA8-44A7-8364-D11EE89C3E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02BA40-0DC7-491B-9E25-1E4E6351016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64" d="100"/>
          <a:sy n="64" d="100"/>
        </p:scale>
        <p:origin x="78" y="678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a4e14d40_0_67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3a4e14d40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baseline="0" dirty="0"/>
              <a:t>*cannot make it go away – so need to be aware of how researcher influencing the results and try to diminish the threats to validity it creates (e.g. triangulation of data)</a:t>
            </a:r>
          </a:p>
          <a:p>
            <a:endParaRPr lang="en-US" dirty="0"/>
          </a:p>
          <a:p>
            <a:r>
              <a:rPr lang="en-US" dirty="0"/>
              <a:t>*think about examples</a:t>
            </a:r>
            <a:r>
              <a:rPr lang="en-US" baseline="0" dirty="0"/>
              <a:t> from their own research or in planning for the GEAS (e.g. child thinking of researcher as  parent and responding accordingly)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5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baseline="0" dirty="0"/>
              <a:t>*cannot make it go away – so need to be aware of how researcher influencing the results and try to diminish the threats to validity it creates (e.g. triangulation of data)</a:t>
            </a:r>
          </a:p>
          <a:p>
            <a:endParaRPr lang="en-US" dirty="0"/>
          </a:p>
          <a:p>
            <a:r>
              <a:rPr lang="en-US" dirty="0"/>
              <a:t>*think about examples</a:t>
            </a:r>
            <a:r>
              <a:rPr lang="en-US" baseline="0" dirty="0"/>
              <a:t> from their own research or in planning for the GEAS (e.g. child thinking of researcher as  parent and responding accordingly)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4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a4e14d40_0_76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33a4e14d40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a4e14d40_0_25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3a4e14d4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69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baseline="0" dirty="0"/>
              <a:t>*if asked a girl about menstruation (or boy about wet dream) – what might their questioning be laden with?  How might it color/bias what they ask and/or hear in the response?</a:t>
            </a:r>
          </a:p>
          <a:p>
            <a:endParaRPr lang="en-US" baseline="0" dirty="0"/>
          </a:p>
          <a:p>
            <a:r>
              <a:rPr lang="en-US" baseline="0" dirty="0"/>
              <a:t>*what are your own memories/experiences of being a child and when you felt you no longer were? How might that shape your questioning and listening? And interpretation?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73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baseline="0" dirty="0"/>
              <a:t>*if asked a girl about menstruation (or boy about wet dream) – what might their questioning be laden with?  How might it color/bias what they ask and/or hear in the response?</a:t>
            </a:r>
          </a:p>
          <a:p>
            <a:endParaRPr lang="en-US" baseline="0" dirty="0"/>
          </a:p>
          <a:p>
            <a:r>
              <a:rPr lang="en-US" baseline="0" dirty="0"/>
              <a:t>*what are your own memories/experiences of being a child and when you felt you no longer were? How might that shape your questioning and listening? And interpretation?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3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dirty="0"/>
              <a:t>*particularly</a:t>
            </a:r>
            <a:r>
              <a:rPr lang="en-US" baseline="0" dirty="0"/>
              <a:t> a challenge in ethnography when are observing situations (and the participants know they are being observed)</a:t>
            </a:r>
          </a:p>
          <a:p>
            <a:endParaRPr lang="en-US" baseline="0" dirty="0"/>
          </a:p>
          <a:p>
            <a:r>
              <a:rPr lang="en-US" baseline="0" dirty="0"/>
              <a:t>* Cannot eliminate the presence/influence of the researcher so need to be aware of it --- long term involvement, triangulation of data, other methods help to ascertain/manage the validity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5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dirty="0"/>
              <a:t>*apply this thinking when planning for the research process – the focus groups; the interviews; what the participants will do in response</a:t>
            </a:r>
            <a:r>
              <a:rPr lang="en-US" baseline="0" dirty="0"/>
              <a:t> to the research staff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29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r>
              <a:rPr lang="en-US" dirty="0"/>
              <a:t>*apply this thinking when planning for the research process – the focus groups; the interviews; what the participants will do in response</a:t>
            </a:r>
            <a:r>
              <a:rPr lang="en-US" baseline="0" dirty="0"/>
              <a:t> to the research staff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1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152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3"/>
          </p:nvPr>
        </p:nvSpPr>
        <p:spPr>
          <a:xfrm>
            <a:off x="152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4"/>
          </p:nvPr>
        </p:nvSpPr>
        <p:spPr>
          <a:xfrm>
            <a:off x="4724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>
            <a:spLocks noGrp="1"/>
          </p:cNvSpPr>
          <p:nvPr>
            <p:ph type="pic" idx="5"/>
          </p:nvPr>
        </p:nvSpPr>
        <p:spPr>
          <a:xfrm>
            <a:off x="4724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lvl="1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lvl="2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lvl="3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lvl="4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lvl="5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lvl="6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lvl="7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lvl="8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6136006"/>
            <a:ext cx="2035248" cy="9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03510" y="6280119"/>
            <a:ext cx="1611840" cy="517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ctrTitle"/>
          </p:nvPr>
        </p:nvSpPr>
        <p:spPr>
          <a:xfrm>
            <a:off x="1143000" y="1844040"/>
            <a:ext cx="6858000" cy="2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Paying Attention to the two R’s in qualitative research</a:t>
            </a:r>
            <a:endParaRPr sz="4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1"/>
          </p:nvPr>
        </p:nvSpPr>
        <p:spPr>
          <a:xfrm>
            <a:off x="1143000" y="4054856"/>
            <a:ext cx="6858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1665"/>
              <a:buNone/>
            </a:pPr>
            <a:endParaRPr dirty="0"/>
          </a:p>
        </p:txBody>
      </p:sp>
      <p:sp>
        <p:nvSpPr>
          <p:cNvPr id="251" name="Google Shape;251;p38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Reactivity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i="1" dirty="0"/>
              <a:t>The impact of the researcher on the people being studied and the research site (the “observer effect”)</a:t>
            </a:r>
          </a:p>
          <a:p>
            <a:endParaRPr lang="en-US" sz="2800" dirty="0"/>
          </a:p>
          <a:p>
            <a:r>
              <a:rPr lang="en-US" sz="2800" dirty="0"/>
              <a:t>Examples of relevance to the GEAS?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21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Remember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Train your teams to think about reflexivity and reactivity</a:t>
            </a:r>
          </a:p>
          <a:p>
            <a:endParaRPr lang="en-US" sz="2800" dirty="0"/>
          </a:p>
          <a:p>
            <a:r>
              <a:rPr lang="en-US" sz="2800" dirty="0"/>
              <a:t>Reflect on the implications of each for conducting the GEAS data collection in each of your contexts (questions &amp; writing)</a:t>
            </a:r>
          </a:p>
          <a:p>
            <a:endParaRPr lang="en-US" sz="2800" dirty="0"/>
          </a:p>
          <a:p>
            <a:r>
              <a:rPr lang="en-US" sz="2800" dirty="0"/>
              <a:t>Importance of being self-aware of both “R”s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866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6"/>
          <p:cNvPicPr preferRelativeResize="0"/>
          <p:nvPr/>
        </p:nvPicPr>
        <p:blipFill rotWithShape="1">
          <a:blip r:embed="rId3">
            <a:alphaModFix/>
          </a:blip>
          <a:srcRect t="26210"/>
          <a:stretch/>
        </p:blipFill>
        <p:spPr>
          <a:xfrm>
            <a:off x="5593" y="0"/>
            <a:ext cx="9138406" cy="601730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6"/>
          <p:cNvSpPr txBox="1">
            <a:spLocks noGrp="1"/>
          </p:cNvSpPr>
          <p:nvPr>
            <p:ph type="subTitle" idx="1"/>
          </p:nvPr>
        </p:nvSpPr>
        <p:spPr>
          <a:xfrm>
            <a:off x="3181474" y="4218321"/>
            <a:ext cx="192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www.geastudy.org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3" name="Google Shape;453;p56"/>
          <p:cNvSpPr txBox="1"/>
          <p:nvPr/>
        </p:nvSpPr>
        <p:spPr>
          <a:xfrm>
            <a:off x="5345000" y="4218321"/>
            <a:ext cx="108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@geastudy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54" name="Google Shape;45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19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864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6"/>
          <p:cNvSpPr txBox="1">
            <a:spLocks noGrp="1"/>
          </p:cNvSpPr>
          <p:nvPr>
            <p:ph type="ctrTitle"/>
          </p:nvPr>
        </p:nvSpPr>
        <p:spPr>
          <a:xfrm>
            <a:off x="1143000" y="2975207"/>
            <a:ext cx="68580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73" name="Google Shape;273;p4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Reflexivity: A Process of Reflection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40"/>
          <p:cNvSpPr txBox="1"/>
          <p:nvPr/>
        </p:nvSpPr>
        <p:spPr>
          <a:xfrm>
            <a:off x="492975" y="1909344"/>
            <a:ext cx="78246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Qualitative interviewing involves a continuous process of reflection on the research</a:t>
            </a:r>
          </a:p>
          <a:p>
            <a:endParaRPr lang="en-US" sz="1050" dirty="0"/>
          </a:p>
          <a:p>
            <a:r>
              <a:rPr lang="en-US" sz="2800" u="sng" dirty="0"/>
              <a:t>Reflexivity</a:t>
            </a:r>
            <a:r>
              <a:rPr lang="en-US" sz="2800" dirty="0"/>
              <a:t> is the process of examining oneself as a researcher and the research relationship</a:t>
            </a:r>
          </a:p>
          <a:p>
            <a:endParaRPr lang="en-US" sz="1050" dirty="0"/>
          </a:p>
          <a:p>
            <a:r>
              <a:rPr lang="en-US" sz="2800" dirty="0"/>
              <a:t>Includes examining ones’ assumptions &amp; preconceptions, and how these affect research decisions (including the selection and wording of questions)</a:t>
            </a:r>
          </a:p>
          <a:p>
            <a:pPr marL="114300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2100" dirty="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Reflexivity </a:t>
            </a:r>
            <a:r>
              <a:rPr lang="en-US" sz="3700" b="1" dirty="0" err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Cont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/>
              <a:t>Reflecting on the research relationship involves examining ones’ relationship to the participant and how the relationship dynamics affect responses to the questions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we interview (or write) is a reflection of our own interpretation based on the cultural, social, gender, class and personal politics that we bring to the research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272;p40">
            <a:extLst>
              <a:ext uri="{FF2B5EF4-FFF2-40B4-BE49-F238E27FC236}">
                <a16:creationId xmlns:a16="http://schemas.microsoft.com/office/drawing/2014/main" id="{78359BD6-137F-4368-B277-84A6A12D3038}"/>
              </a:ext>
            </a:extLst>
          </p:cNvPr>
          <p:cNvSpPr txBox="1"/>
          <p:nvPr/>
        </p:nvSpPr>
        <p:spPr>
          <a:xfrm>
            <a:off x="168997" y="6492042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An Exercise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Reflect on the first time you got your menstruation (if you are a woman) or had a wet dream (if you are a man).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were you feelings or reactions?</a:t>
            </a:r>
            <a:endParaRPr sz="2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0322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Applied to the GEAS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How might this shape your questioning/interpretation of a young person about menstruation/wet dreams?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More specifically from the protocol</a:t>
            </a:r>
            <a:r>
              <a:rPr lang="en-US" sz="2800" dirty="0"/>
              <a:t>:</a:t>
            </a:r>
          </a:p>
          <a:p>
            <a:r>
              <a:rPr lang="en-US" sz="2800" dirty="0"/>
              <a:t>“When does Mary stop being a child? How does she know?”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074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Reflexivity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i="1" dirty="0"/>
              <a:t>The idea that a person</a:t>
            </a:r>
            <a:r>
              <a:rPr lang="ja-JP" altLang="en-US" sz="2800" i="1" dirty="0"/>
              <a:t>’</a:t>
            </a:r>
            <a:r>
              <a:rPr lang="en-US" altLang="ja-JP" sz="2800" i="1" dirty="0"/>
              <a:t>s thoughts and ideas tend to be inherently biased (and hence, how this influences his/her research).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cs typeface="Book Antiqua"/>
              </a:rPr>
              <a:t>Other examples of relevance to the GEAS?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660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The Challenge of Reactivity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The challenge that the subjects of social research may react to the experience of being studied, thus changing their behavior from what would have been response under normal (non-observed, non-studied) behavior</a:t>
            </a:r>
          </a:p>
          <a:p>
            <a:endParaRPr lang="en-US" sz="2800" dirty="0"/>
          </a:p>
          <a:p>
            <a:r>
              <a:rPr lang="en-US" sz="2800" dirty="0"/>
              <a:t>Can affect the validity of the research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63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An Exercise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Imagine you are seated in a school classroom observing the student-teacher interaction</a:t>
            </a:r>
          </a:p>
          <a:p>
            <a:endParaRPr lang="en-US" sz="2800" dirty="0"/>
          </a:p>
          <a:p>
            <a:r>
              <a:rPr lang="en-US" sz="2800" dirty="0"/>
              <a:t>How might the students or the teacher respond with you present?  (or will there be no difference than if you were absent)?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464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The Two R’s</a:t>
            </a:r>
            <a:endParaRPr sz="1900" dirty="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An Exercise</a:t>
            </a:r>
            <a:endParaRPr sz="37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30875" y="1732774"/>
            <a:ext cx="8128509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/>
              <a:t>Imagine you are seated in a school classroom observing the student-teacher interaction</a:t>
            </a:r>
          </a:p>
          <a:p>
            <a:endParaRPr lang="en-US" sz="2800" dirty="0"/>
          </a:p>
          <a:p>
            <a:r>
              <a:rPr lang="en-US" sz="2800" dirty="0"/>
              <a:t>How might the students or the teacher respond with you present?  (or will there be no difference than if you were absent)?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276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933</Words>
  <Application>Microsoft Office PowerPoint</Application>
  <PresentationFormat>On-screen Show (4:3)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Open Sans</vt:lpstr>
      <vt:lpstr>Book Antiqua</vt:lpstr>
      <vt:lpstr>Trebuchet MS</vt:lpstr>
      <vt:lpstr>Arial</vt:lpstr>
      <vt:lpstr>Open Sans ExtraBold</vt:lpstr>
      <vt:lpstr>Calibri</vt:lpstr>
      <vt:lpstr>Avenir</vt:lpstr>
      <vt:lpstr>Office Theme</vt:lpstr>
      <vt:lpstr>Office Theme</vt:lpstr>
      <vt:lpstr>Office Theme</vt:lpstr>
      <vt:lpstr>Paying Attention to the two R’s in qualitative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Early Adolescent Study</dc:title>
  <dc:creator>Barnette, Quinn</dc:creator>
  <cp:lastModifiedBy>Barnette, Quinn</cp:lastModifiedBy>
  <cp:revision>6</cp:revision>
  <dcterms:modified xsi:type="dcterms:W3CDTF">2019-06-26T15:43:53Z</dcterms:modified>
</cp:coreProperties>
</file>