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3" r:id="rId8"/>
    <p:sldId id="262" r:id="rId9"/>
    <p:sldId id="264" r:id="rId10"/>
    <p:sldId id="265" r:id="rId11"/>
    <p:sldId id="26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ExtraBold" panose="020B0604020202020204" charset="0"/>
      <p:bold r:id="rId22"/>
      <p:boldItalic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632da96b5_1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632da96b5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4632da96b5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a9b62598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a9b6259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3a9b6259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Okay, so we’ll start by defining our term.s Does </a:t>
            </a:r>
            <a:endParaRPr/>
          </a:p>
        </p:txBody>
      </p:sp>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a9b6259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3a9b6259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632da96b5_1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632da96b5_1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4632da96b5_1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632da96b5_1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632da96b5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4632da96b5_1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632da96b5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632da96b5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4632da96b5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32da96b5_1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32da96b5_1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4632da96b5_1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632da96b5_1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632da96b5_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632da96b5_1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6330507aa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6330507a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6330507aa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7"/>
            <a:ext cx="6858000" cy="1655700"/>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 name="Google Shape;25;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lvl1pPr marL="0" lvl="0" indent="0">
              <a:buNone/>
              <a:defRPr b="1">
                <a:solidFill>
                  <a:srgbClr val="D9E021"/>
                </a:solidFill>
                <a:latin typeface="Open Sans ExtraBold"/>
                <a:ea typeface="Open Sans ExtraBold"/>
                <a:cs typeface="Open Sans ExtraBold"/>
                <a:sym typeface="Open Sans ExtraBold"/>
              </a:defRPr>
            </a:lvl1pPr>
            <a:lvl2pPr marL="0" lvl="1" indent="0">
              <a:buNone/>
              <a:defRPr b="1">
                <a:solidFill>
                  <a:srgbClr val="D9E021"/>
                </a:solidFill>
                <a:latin typeface="Open Sans ExtraBold"/>
                <a:ea typeface="Open Sans ExtraBold"/>
                <a:cs typeface="Open Sans ExtraBold"/>
                <a:sym typeface="Open Sans ExtraBold"/>
              </a:defRPr>
            </a:lvl2pPr>
            <a:lvl3pPr marL="0" lvl="2" indent="0">
              <a:buNone/>
              <a:defRPr b="1">
                <a:solidFill>
                  <a:srgbClr val="D9E021"/>
                </a:solidFill>
                <a:latin typeface="Open Sans ExtraBold"/>
                <a:ea typeface="Open Sans ExtraBold"/>
                <a:cs typeface="Open Sans ExtraBold"/>
                <a:sym typeface="Open Sans ExtraBold"/>
              </a:defRPr>
            </a:lvl3pPr>
            <a:lvl4pPr marL="0" lvl="3" indent="0">
              <a:buNone/>
              <a:defRPr b="1">
                <a:solidFill>
                  <a:srgbClr val="D9E021"/>
                </a:solidFill>
                <a:latin typeface="Open Sans ExtraBold"/>
                <a:ea typeface="Open Sans ExtraBold"/>
                <a:cs typeface="Open Sans ExtraBold"/>
                <a:sym typeface="Open Sans ExtraBold"/>
              </a:defRPr>
            </a:lvl4pPr>
            <a:lvl5pPr marL="0" lvl="4" indent="0">
              <a:buNone/>
              <a:defRPr b="1">
                <a:solidFill>
                  <a:srgbClr val="D9E021"/>
                </a:solidFill>
                <a:latin typeface="Open Sans ExtraBold"/>
                <a:ea typeface="Open Sans ExtraBold"/>
                <a:cs typeface="Open Sans ExtraBold"/>
                <a:sym typeface="Open Sans ExtraBold"/>
              </a:defRPr>
            </a:lvl5pPr>
            <a:lvl6pPr marL="0" lvl="5" indent="0">
              <a:buNone/>
              <a:defRPr b="1">
                <a:solidFill>
                  <a:srgbClr val="D9E021"/>
                </a:solidFill>
                <a:latin typeface="Open Sans ExtraBold"/>
                <a:ea typeface="Open Sans ExtraBold"/>
                <a:cs typeface="Open Sans ExtraBold"/>
                <a:sym typeface="Open Sans ExtraBold"/>
              </a:defRPr>
            </a:lvl6pPr>
            <a:lvl7pPr marL="0" lvl="6" indent="0">
              <a:buNone/>
              <a:defRPr b="1">
                <a:solidFill>
                  <a:srgbClr val="D9E021"/>
                </a:solidFill>
                <a:latin typeface="Open Sans ExtraBold"/>
                <a:ea typeface="Open Sans ExtraBold"/>
                <a:cs typeface="Open Sans ExtraBold"/>
                <a:sym typeface="Open Sans ExtraBold"/>
              </a:defRPr>
            </a:lvl7pPr>
            <a:lvl8pPr marL="0" lvl="7" indent="0">
              <a:buNone/>
              <a:defRPr b="1">
                <a:solidFill>
                  <a:srgbClr val="D9E021"/>
                </a:solidFill>
                <a:latin typeface="Open Sans ExtraBold"/>
                <a:ea typeface="Open Sans ExtraBold"/>
                <a:cs typeface="Open Sans ExtraBold"/>
                <a:sym typeface="Open Sans ExtraBold"/>
              </a:defRPr>
            </a:lvl8pPr>
            <a:lvl9pPr marL="0" lvl="8" indent="0">
              <a:buNone/>
              <a:defRPr b="1">
                <a:solidFill>
                  <a:srgbClr val="D9E02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6"/>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89"/>
        <p:cNvGrpSpPr/>
        <p:nvPr/>
      </p:nvGrpSpPr>
      <p:grpSpPr>
        <a:xfrm>
          <a:off x="0" y="0"/>
          <a:ext cx="0" cy="0"/>
          <a:chOff x="0" y="0"/>
          <a:chExt cx="0" cy="0"/>
        </a:xfrm>
      </p:grpSpPr>
      <p:sp>
        <p:nvSpPr>
          <p:cNvPr id="90" name="Google Shape;90;p13"/>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91" name="Google Shape;91;p13"/>
          <p:cNvSpPr txBox="1">
            <a:spLocks noGrp="1"/>
          </p:cNvSpPr>
          <p:nvPr>
            <p:ph type="title"/>
          </p:nvPr>
        </p:nvSpPr>
        <p:spPr>
          <a:xfrm>
            <a:off x="117450" y="1899850"/>
            <a:ext cx="8857500" cy="948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F6165"/>
              </a:buClr>
              <a:buSzPts val="6000"/>
              <a:buFont typeface="Avenir"/>
              <a:buNone/>
            </a:pPr>
            <a:r>
              <a:rPr lang="en-US" sz="4000" b="1">
                <a:solidFill>
                  <a:srgbClr val="FFFFFF"/>
                </a:solidFill>
                <a:latin typeface="Trebuchet MS"/>
                <a:ea typeface="Trebuchet MS"/>
                <a:cs typeface="Trebuchet MS"/>
                <a:sym typeface="Trebuchet MS"/>
              </a:rPr>
              <a:t>Gender Norms in Early Adolescence</a:t>
            </a:r>
            <a:endParaRPr sz="4000" b="1">
              <a:latin typeface="Trebuchet MS"/>
              <a:ea typeface="Trebuchet MS"/>
              <a:cs typeface="Trebuchet MS"/>
              <a:sym typeface="Trebuchet MS"/>
            </a:endParaRPr>
          </a:p>
        </p:txBody>
      </p:sp>
      <p:sp>
        <p:nvSpPr>
          <p:cNvPr id="92" name="Google Shape;92;p13"/>
          <p:cNvSpPr txBox="1"/>
          <p:nvPr/>
        </p:nvSpPr>
        <p:spPr>
          <a:xfrm>
            <a:off x="117450" y="2991433"/>
            <a:ext cx="6890100" cy="71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F6165"/>
              </a:buClr>
              <a:buSzPts val="6000"/>
              <a:buFont typeface="Avenir"/>
              <a:buNone/>
            </a:pPr>
            <a:r>
              <a:rPr lang="en-US" sz="3000">
                <a:solidFill>
                  <a:srgbClr val="0D3B52"/>
                </a:solidFill>
                <a:latin typeface="Trebuchet MS"/>
                <a:ea typeface="Trebuchet MS"/>
                <a:cs typeface="Trebuchet MS"/>
                <a:sym typeface="Trebuchet MS"/>
              </a:rPr>
              <a:t>Terms and Concepts</a:t>
            </a:r>
            <a:endParaRPr sz="3000">
              <a:solidFill>
                <a:srgbClr val="0D3B52"/>
              </a:solidFill>
              <a:latin typeface="Trebuchet MS"/>
              <a:ea typeface="Trebuchet MS"/>
              <a:cs typeface="Trebuchet MS"/>
              <a:sym typeface="Trebuchet MS"/>
            </a:endParaRPr>
          </a:p>
        </p:txBody>
      </p:sp>
      <p:sp>
        <p:nvSpPr>
          <p:cNvPr id="93" name="Google Shape;93;p13"/>
          <p:cNvSpPr/>
          <p:nvPr/>
        </p:nvSpPr>
        <p:spPr>
          <a:xfrm>
            <a:off x="0" y="6412992"/>
            <a:ext cx="9144000" cy="444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4" name="Google Shape;94;p13"/>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95" name="Google Shape;95;p13"/>
          <p:cNvSpPr txBox="1"/>
          <p:nvPr/>
        </p:nvSpPr>
        <p:spPr>
          <a:xfrm>
            <a:off x="220363" y="6504100"/>
            <a:ext cx="5813400" cy="28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41" name="Google Shape;241;p22"/>
          <p:cNvSpPr txBox="1">
            <a:spLocks noGrp="1"/>
          </p:cNvSpPr>
          <p:nvPr>
            <p:ph type="body" idx="1"/>
          </p:nvPr>
        </p:nvSpPr>
        <p:spPr>
          <a:xfrm>
            <a:off x="293000" y="1151700"/>
            <a:ext cx="8082900" cy="5166300"/>
          </a:xfrm>
          <a:prstGeom prst="rect">
            <a:avLst/>
          </a:prstGeom>
          <a:noFill/>
          <a:ln>
            <a:noFill/>
          </a:ln>
        </p:spPr>
        <p:txBody>
          <a:bodyPr spcFirstLastPara="1" wrap="square" lIns="0" tIns="0" rIns="0" bIns="0" anchor="t" anchorCtr="0">
            <a:noAutofit/>
          </a:bodyPr>
          <a:lstStyle/>
          <a:p>
            <a:pPr marL="171450" lvl="0" indent="-139700" algn="l" rtl="0">
              <a:spcBef>
                <a:spcPts val="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Structural level: </a:t>
            </a:r>
            <a:r>
              <a:rPr lang="en-US" sz="1600">
                <a:solidFill>
                  <a:schemeClr val="dk1"/>
                </a:solidFill>
                <a:latin typeface="Trebuchet MS"/>
                <a:ea typeface="Trebuchet MS"/>
                <a:cs typeface="Trebuchet MS"/>
                <a:sym typeface="Trebuchet MS"/>
              </a:rPr>
              <a:t>refers to the broader societal values and practices, political structures, and socio-economic conditions, global media and information sources that exert influence at the broader, societal level.</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Social-interactional level: </a:t>
            </a:r>
            <a:r>
              <a:rPr lang="en-US" sz="1600">
                <a:solidFill>
                  <a:schemeClr val="dk1"/>
                </a:solidFill>
                <a:latin typeface="Trebuchet MS"/>
                <a:ea typeface="Trebuchet MS"/>
                <a:cs typeface="Trebuchet MS"/>
                <a:sym typeface="Trebuchet MS"/>
              </a:rPr>
              <a:t>the micro-environments where individuals live their daily lives and learn the gender norms, practices and appropriate gender roles of their community through everyday interactions with the agents and institutions that shape gender socialization.</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Individual level: </a:t>
            </a:r>
            <a:r>
              <a:rPr lang="en-US" sz="1600">
                <a:solidFill>
                  <a:schemeClr val="dk1"/>
                </a:solidFill>
                <a:latin typeface="Trebuchet MS"/>
                <a:ea typeface="Trebuchet MS"/>
                <a:cs typeface="Trebuchet MS"/>
                <a:sym typeface="Trebuchet MS"/>
              </a:rPr>
              <a:t>biological sex, cognitive processing of information, unique circumstances, physical/ sexual maturation.</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100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Outcomes: </a:t>
            </a:r>
            <a:r>
              <a:rPr lang="en-US" sz="1600">
                <a:solidFill>
                  <a:schemeClr val="dk1"/>
                </a:solidFill>
                <a:latin typeface="Trebuchet MS"/>
                <a:ea typeface="Trebuchet MS"/>
                <a:cs typeface="Trebuchet MS"/>
                <a:sym typeface="Trebuchet MS"/>
              </a:rPr>
              <a:t>gender-based differences at the structural level including education/workforce/socio-political participation and fertility regulation; gender-based practices such as violence and child marriage at the social-interactional level; and gender-based differences in individual attitudes, beliefs, skills, behaviours, etc.</a:t>
            </a:r>
            <a:endParaRPr sz="1600">
              <a:solidFill>
                <a:srgbClr val="0D3B52"/>
              </a:solidFill>
              <a:latin typeface="Trebuchet MS"/>
              <a:ea typeface="Trebuchet MS"/>
              <a:cs typeface="Trebuchet MS"/>
              <a:sym typeface="Trebuchet MS"/>
            </a:endParaRPr>
          </a:p>
        </p:txBody>
      </p:sp>
      <p:sp>
        <p:nvSpPr>
          <p:cNvPr id="242" name="Google Shape;242;p22"/>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l" rtl="0">
              <a:lnSpc>
                <a:spcPct val="35000"/>
              </a:lnSpc>
              <a:spcBef>
                <a:spcPts val="0"/>
              </a:spcBef>
              <a:spcAft>
                <a:spcPts val="0"/>
              </a:spcAft>
              <a:buClr>
                <a:schemeClr val="dk1"/>
              </a:buClr>
              <a:buSzPts val="4500"/>
              <a:buFont typeface="Avenir"/>
              <a:buNone/>
            </a:pPr>
            <a:r>
              <a:rPr lang="en-US" sz="3000" b="1">
                <a:solidFill>
                  <a:srgbClr val="35CEE2"/>
                </a:solidFill>
                <a:latin typeface="Trebuchet MS"/>
                <a:ea typeface="Trebuchet MS"/>
                <a:cs typeface="Trebuchet MS"/>
                <a:sym typeface="Trebuchet MS"/>
              </a:rPr>
              <a:t>The Multilevel Framework </a:t>
            </a:r>
            <a:endParaRPr sz="3000" b="1">
              <a:solidFill>
                <a:srgbClr val="35CEE2"/>
              </a:solidFill>
              <a:latin typeface="Trebuchet MS"/>
              <a:ea typeface="Trebuchet MS"/>
              <a:cs typeface="Trebuchet MS"/>
              <a:sym typeface="Trebuchet MS"/>
            </a:endParaRPr>
          </a:p>
        </p:txBody>
      </p:sp>
      <p:sp>
        <p:nvSpPr>
          <p:cNvPr id="243" name="Google Shape;243;p22"/>
          <p:cNvSpPr txBox="1"/>
          <p:nvPr/>
        </p:nvSpPr>
        <p:spPr>
          <a:xfrm>
            <a:off x="73325" y="6430133"/>
            <a:ext cx="3445800" cy="43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50" name="Google Shape;250;p23"/>
          <p:cNvSpPr txBox="1"/>
          <p:nvPr/>
        </p:nvSpPr>
        <p:spPr>
          <a:xfrm>
            <a:off x="0" y="0"/>
            <a:ext cx="6942300" cy="993900"/>
          </a:xfrm>
          <a:prstGeom prst="rect">
            <a:avLst/>
          </a:prstGeom>
          <a:noFill/>
          <a:ln>
            <a:noFill/>
          </a:ln>
        </p:spPr>
        <p:txBody>
          <a:bodyPr spcFirstLastPara="1" wrap="square" lIns="91425" tIns="91425" rIns="91425" bIns="91425" anchor="ctr" anchorCtr="0">
            <a:noAutofit/>
          </a:bodyPr>
          <a:lstStyle/>
          <a:p>
            <a:pPr marL="0" lvl="0" indent="0" algn="l" rtl="0">
              <a:lnSpc>
                <a:spcPct val="35000"/>
              </a:lnSpc>
              <a:spcBef>
                <a:spcPts val="0"/>
              </a:spcBef>
              <a:spcAft>
                <a:spcPts val="0"/>
              </a:spcAft>
              <a:buNone/>
            </a:pPr>
            <a:r>
              <a:rPr lang="en-US" sz="3000" b="1">
                <a:solidFill>
                  <a:srgbClr val="35CEE2"/>
                </a:solidFill>
                <a:latin typeface="Trebuchet MS"/>
                <a:ea typeface="Trebuchet MS"/>
                <a:cs typeface="Trebuchet MS"/>
                <a:sym typeface="Trebuchet MS"/>
              </a:rPr>
              <a:t>Discussion</a:t>
            </a:r>
            <a:endParaRPr sz="3000" b="1">
              <a:solidFill>
                <a:srgbClr val="35CEE2"/>
              </a:solidFill>
              <a:latin typeface="Trebuchet MS"/>
              <a:ea typeface="Trebuchet MS"/>
              <a:cs typeface="Trebuchet MS"/>
              <a:sym typeface="Trebuchet MS"/>
            </a:endParaRPr>
          </a:p>
        </p:txBody>
      </p:sp>
      <p:grpSp>
        <p:nvGrpSpPr>
          <p:cNvPr id="251" name="Google Shape;251;p23"/>
          <p:cNvGrpSpPr/>
          <p:nvPr/>
        </p:nvGrpSpPr>
        <p:grpSpPr>
          <a:xfrm>
            <a:off x="459763" y="863312"/>
            <a:ext cx="7740455" cy="1166781"/>
            <a:chOff x="459763" y="647500"/>
            <a:chExt cx="7740455" cy="875107"/>
          </a:xfrm>
        </p:grpSpPr>
        <p:sp>
          <p:nvSpPr>
            <p:cNvPr id="252" name="Google Shape;252;p23"/>
            <p:cNvSpPr/>
            <p:nvPr/>
          </p:nvSpPr>
          <p:spPr>
            <a:xfrm>
              <a:off x="1292717" y="647500"/>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375"/>
                </a:spcBef>
                <a:spcAft>
                  <a:spcPts val="1000"/>
                </a:spcAft>
                <a:buNone/>
              </a:pPr>
              <a:r>
                <a:rPr lang="en-US" sz="1800">
                  <a:solidFill>
                    <a:srgbClr val="FFFFFF"/>
                  </a:solidFill>
                  <a:latin typeface="Trebuchet MS"/>
                  <a:ea typeface="Trebuchet MS"/>
                  <a:cs typeface="Trebuchet MS"/>
                  <a:sym typeface="Trebuchet MS"/>
                </a:rPr>
                <a:t>What gendered messages have you heard or experiences?</a:t>
              </a:r>
              <a:endParaRPr sz="1800">
                <a:solidFill>
                  <a:srgbClr val="FFFFFF"/>
                </a:solidFill>
                <a:latin typeface="Trebuchet MS"/>
                <a:ea typeface="Trebuchet MS"/>
                <a:cs typeface="Trebuchet MS"/>
                <a:sym typeface="Trebuchet MS"/>
              </a:endParaRPr>
            </a:p>
          </p:txBody>
        </p:sp>
        <p:sp>
          <p:nvSpPr>
            <p:cNvPr id="253" name="Google Shape;253;p23"/>
            <p:cNvSpPr/>
            <p:nvPr/>
          </p:nvSpPr>
          <p:spPr>
            <a:xfrm>
              <a:off x="459763" y="647500"/>
              <a:ext cx="518058" cy="875107"/>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1</a:t>
              </a:r>
            </a:p>
          </p:txBody>
        </p:sp>
      </p:grpSp>
      <p:grpSp>
        <p:nvGrpSpPr>
          <p:cNvPr id="254" name="Google Shape;254;p23"/>
          <p:cNvGrpSpPr/>
          <p:nvPr/>
        </p:nvGrpSpPr>
        <p:grpSpPr>
          <a:xfrm>
            <a:off x="842919" y="2234835"/>
            <a:ext cx="7818162" cy="1173284"/>
            <a:chOff x="842919" y="1676168"/>
            <a:chExt cx="7818162" cy="879985"/>
          </a:xfrm>
        </p:grpSpPr>
        <p:sp>
          <p:nvSpPr>
            <p:cNvPr id="255" name="Google Shape;255;p23"/>
            <p:cNvSpPr/>
            <p:nvPr/>
          </p:nvSpPr>
          <p:spPr>
            <a:xfrm>
              <a:off x="842919" y="1681054"/>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Have you ever experienced gender discrimination?</a:t>
              </a:r>
              <a:endParaRPr sz="1800">
                <a:solidFill>
                  <a:srgbClr val="FFFFFF"/>
                </a:solidFill>
                <a:latin typeface="Trebuchet MS"/>
                <a:ea typeface="Trebuchet MS"/>
                <a:cs typeface="Trebuchet MS"/>
                <a:sym typeface="Trebuchet MS"/>
              </a:endParaRPr>
            </a:p>
          </p:txBody>
        </p:sp>
        <p:sp>
          <p:nvSpPr>
            <p:cNvPr id="256" name="Google Shape;256;p23"/>
            <p:cNvSpPr/>
            <p:nvPr/>
          </p:nvSpPr>
          <p:spPr>
            <a:xfrm>
              <a:off x="7966531" y="1676168"/>
              <a:ext cx="694550" cy="871963"/>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2</a:t>
              </a:r>
            </a:p>
          </p:txBody>
        </p:sp>
      </p:grpSp>
      <p:grpSp>
        <p:nvGrpSpPr>
          <p:cNvPr id="257" name="Google Shape;257;p23"/>
          <p:cNvGrpSpPr/>
          <p:nvPr/>
        </p:nvGrpSpPr>
        <p:grpSpPr>
          <a:xfrm>
            <a:off x="459763" y="3602151"/>
            <a:ext cx="7740455" cy="1199186"/>
            <a:chOff x="459763" y="2701681"/>
            <a:chExt cx="7740455" cy="899412"/>
          </a:xfrm>
        </p:grpSpPr>
        <p:sp>
          <p:nvSpPr>
            <p:cNvPr id="258" name="Google Shape;258;p23"/>
            <p:cNvSpPr/>
            <p:nvPr/>
          </p:nvSpPr>
          <p:spPr>
            <a:xfrm>
              <a:off x="459763" y="2714597"/>
              <a:ext cx="693007" cy="886496"/>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3</a:t>
              </a:r>
            </a:p>
          </p:txBody>
        </p:sp>
        <p:sp>
          <p:nvSpPr>
            <p:cNvPr id="259" name="Google Shape;259;p23"/>
            <p:cNvSpPr/>
            <p:nvPr/>
          </p:nvSpPr>
          <p:spPr>
            <a:xfrm>
              <a:off x="1292717" y="2701681"/>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Have you seen or know about gender based violence?</a:t>
              </a:r>
              <a:endParaRPr sz="1800">
                <a:solidFill>
                  <a:srgbClr val="FFFFFF"/>
                </a:solidFill>
                <a:latin typeface="Trebuchet MS"/>
                <a:ea typeface="Trebuchet MS"/>
                <a:cs typeface="Trebuchet MS"/>
                <a:sym typeface="Trebuchet MS"/>
              </a:endParaRPr>
            </a:p>
          </p:txBody>
        </p:sp>
      </p:grpSp>
      <p:grpSp>
        <p:nvGrpSpPr>
          <p:cNvPr id="260" name="Google Shape;260;p23"/>
          <p:cNvGrpSpPr/>
          <p:nvPr/>
        </p:nvGrpSpPr>
        <p:grpSpPr>
          <a:xfrm>
            <a:off x="842919" y="4973675"/>
            <a:ext cx="7841319" cy="1205669"/>
            <a:chOff x="842919" y="3730350"/>
            <a:chExt cx="7841319" cy="904274"/>
          </a:xfrm>
        </p:grpSpPr>
        <p:sp>
          <p:nvSpPr>
            <p:cNvPr id="261" name="Google Shape;261;p23"/>
            <p:cNvSpPr/>
            <p:nvPr/>
          </p:nvSpPr>
          <p:spPr>
            <a:xfrm>
              <a:off x="842919" y="3759524"/>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What challenges do you think there may be in working with early adolescents?</a:t>
              </a:r>
              <a:endParaRPr sz="1800">
                <a:solidFill>
                  <a:srgbClr val="FFFFFF"/>
                </a:solidFill>
                <a:latin typeface="Trebuchet MS"/>
                <a:ea typeface="Trebuchet MS"/>
                <a:cs typeface="Trebuchet MS"/>
                <a:sym typeface="Trebuchet MS"/>
              </a:endParaRPr>
            </a:p>
          </p:txBody>
        </p:sp>
        <p:sp>
          <p:nvSpPr>
            <p:cNvPr id="262" name="Google Shape;262;p23"/>
            <p:cNvSpPr/>
            <p:nvPr/>
          </p:nvSpPr>
          <p:spPr>
            <a:xfrm>
              <a:off x="7943384" y="3730350"/>
              <a:ext cx="740854" cy="857430"/>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339375" y="1357467"/>
            <a:ext cx="6372600" cy="476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1" name="Google Shape;101;p14"/>
          <p:cNvSpPr txBox="1">
            <a:spLocks noGrp="1"/>
          </p:cNvSpPr>
          <p:nvPr>
            <p:ph type="title"/>
          </p:nvPr>
        </p:nvSpPr>
        <p:spPr>
          <a:xfrm>
            <a:off x="299800" y="365133"/>
            <a:ext cx="8076000" cy="99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5CEE2"/>
              </a:buClr>
              <a:buSzPts val="2800"/>
              <a:buFont typeface="Trebuchet MS"/>
              <a:buNone/>
            </a:pPr>
            <a:r>
              <a:rPr lang="en-US" sz="4400" b="1">
                <a:solidFill>
                  <a:srgbClr val="35CEE2"/>
                </a:solidFill>
                <a:latin typeface="Trebuchet MS"/>
                <a:ea typeface="Trebuchet MS"/>
                <a:cs typeface="Trebuchet MS"/>
                <a:sym typeface="Trebuchet MS"/>
              </a:rPr>
              <a:t>Term Definitions</a:t>
            </a:r>
            <a:endParaRPr sz="4400"/>
          </a:p>
        </p:txBody>
      </p:sp>
      <p:sp>
        <p:nvSpPr>
          <p:cNvPr id="102" name="Google Shape;102;p14"/>
          <p:cNvSpPr txBox="1">
            <a:spLocks noGrp="1"/>
          </p:cNvSpPr>
          <p:nvPr>
            <p:ph type="body" idx="1"/>
          </p:nvPr>
        </p:nvSpPr>
        <p:spPr>
          <a:xfrm>
            <a:off x="394550" y="1263650"/>
            <a:ext cx="8076000" cy="4236900"/>
          </a:xfrm>
          <a:prstGeom prst="rect">
            <a:avLst/>
          </a:prstGeom>
          <a:noFill/>
          <a:ln>
            <a:noFill/>
          </a:ln>
        </p:spPr>
        <p:txBody>
          <a:bodyPr spcFirstLastPara="1" wrap="square" lIns="0" tIns="0" rIns="0" bIns="0" anchor="ctr" anchorCtr="0">
            <a:noAutofit/>
          </a:bodyPr>
          <a:lstStyle/>
          <a:p>
            <a:pPr marL="457200" lvl="0" indent="-355600" algn="l" rtl="0">
              <a:spcBef>
                <a:spcPts val="0"/>
              </a:spcBef>
              <a:spcAft>
                <a:spcPts val="0"/>
              </a:spcAft>
              <a:buClr>
                <a:srgbClr val="D9E021"/>
              </a:buClr>
              <a:buSzPts val="2000"/>
              <a:buChar char="•"/>
            </a:pPr>
            <a:r>
              <a:rPr lang="en-US" sz="2000" b="1">
                <a:latin typeface="Trebuchet MS"/>
                <a:ea typeface="Trebuchet MS"/>
                <a:cs typeface="Trebuchet MS"/>
                <a:sym typeface="Trebuchet MS"/>
              </a:rPr>
              <a:t>Gender norms: </a:t>
            </a:r>
            <a:r>
              <a:rPr lang="en-US" sz="2000">
                <a:latin typeface="Trebuchet MS"/>
                <a:ea typeface="Trebuchet MS"/>
                <a:cs typeface="Trebuchet MS"/>
                <a:sym typeface="Trebuchet MS"/>
              </a:rPr>
              <a:t>Sets of rules for what is appropriately masculine and feminine behaviour in a given culture. Individuals expect others to conform to these behaviours, and therefore tend to conform to them as well.</a:t>
            </a:r>
            <a:endParaRPr sz="2000">
              <a:latin typeface="Trebuchet MS"/>
              <a:ea typeface="Trebuchet MS"/>
              <a:cs typeface="Trebuchet MS"/>
              <a:sym typeface="Trebuchet MS"/>
            </a:endParaRPr>
          </a:p>
          <a:p>
            <a:pPr marL="457200" lvl="0" indent="-355600" algn="l" rtl="0">
              <a:spcBef>
                <a:spcPts val="1000"/>
              </a:spcBef>
              <a:spcAft>
                <a:spcPts val="0"/>
              </a:spcAft>
              <a:buClr>
                <a:srgbClr val="D9E021"/>
              </a:buClr>
              <a:buSzPts val="2000"/>
              <a:buChar char="•"/>
            </a:pPr>
            <a:r>
              <a:rPr lang="en-US" sz="2000" b="1">
                <a:latin typeface="Trebuchet MS"/>
                <a:ea typeface="Trebuchet MS"/>
                <a:cs typeface="Trebuchet MS"/>
                <a:sym typeface="Trebuchet MS"/>
              </a:rPr>
              <a:t>Gender roles: </a:t>
            </a:r>
            <a:r>
              <a:rPr lang="en-US" sz="2000">
                <a:latin typeface="Trebuchet MS"/>
                <a:ea typeface="Trebuchet MS"/>
                <a:cs typeface="Trebuchet MS"/>
                <a:sym typeface="Trebuchet MS"/>
              </a:rPr>
              <a:t>Expected roles that are associated with each sex group. </a:t>
            </a:r>
            <a:endParaRPr sz="2000">
              <a:latin typeface="Trebuchet MS"/>
              <a:ea typeface="Trebuchet MS"/>
              <a:cs typeface="Trebuchet MS"/>
              <a:sym typeface="Trebuchet MS"/>
            </a:endParaRPr>
          </a:p>
          <a:p>
            <a:pPr marL="457200" lvl="0" indent="-355600" algn="l" rtl="0">
              <a:spcBef>
                <a:spcPts val="1000"/>
              </a:spcBef>
              <a:spcAft>
                <a:spcPts val="1000"/>
              </a:spcAft>
              <a:buClr>
                <a:srgbClr val="D9E021"/>
              </a:buClr>
              <a:buSzPts val="2000"/>
              <a:buChar char="•"/>
            </a:pPr>
            <a:r>
              <a:rPr lang="en-US" sz="2000" b="1">
                <a:latin typeface="Trebuchet MS"/>
                <a:ea typeface="Trebuchet MS"/>
                <a:cs typeface="Trebuchet MS"/>
                <a:sym typeface="Trebuchet MS"/>
              </a:rPr>
              <a:t>Gender socialization: </a:t>
            </a:r>
            <a:r>
              <a:rPr lang="en-US" sz="2000">
                <a:latin typeface="Trebuchet MS"/>
                <a:ea typeface="Trebuchet MS"/>
                <a:cs typeface="Trebuchet MS"/>
                <a:sym typeface="Trebuchet MS"/>
              </a:rPr>
              <a:t>The process by which adolescents learn to associate activities and behaviours with specific genders and to internalize what are viewed as appropriate gender roles.</a:t>
            </a:r>
            <a:endParaRPr sz="2000" b="1">
              <a:solidFill>
                <a:srgbClr val="0D3B52"/>
              </a:solidFill>
              <a:latin typeface="Trebuchet MS"/>
              <a:ea typeface="Trebuchet MS"/>
              <a:cs typeface="Trebuchet MS"/>
              <a:sym typeface="Trebuchet MS"/>
            </a:endParaRPr>
          </a:p>
        </p:txBody>
      </p:sp>
      <p:sp>
        <p:nvSpPr>
          <p:cNvPr id="103" name="Google Shape;103;p14"/>
          <p:cNvSpPr/>
          <p:nvPr/>
        </p:nvSpPr>
        <p:spPr>
          <a:xfrm>
            <a:off x="0" y="6412992"/>
            <a:ext cx="9144000" cy="444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14"/>
          <p:cNvSpPr txBox="1"/>
          <p:nvPr/>
        </p:nvSpPr>
        <p:spPr>
          <a:xfrm>
            <a:off x="166688" y="6501833"/>
            <a:ext cx="5813400" cy="28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05" name="Google Shape;105;p14"/>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1">
                <a:solidFill>
                  <a:srgbClr val="D9E021"/>
                </a:solidFill>
                <a:latin typeface="Open Sans ExtraBold"/>
                <a:ea typeface="Open Sans ExtraBold"/>
                <a:cs typeface="Open Sans ExtraBold"/>
                <a:sym typeface="Open Sans ExtraBold"/>
              </a:rPr>
              <a:t>2</a:t>
            </a:fld>
            <a:endParaRPr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l="21443" t="5320" r="25333"/>
          <a:stretch/>
        </p:blipFill>
        <p:spPr>
          <a:xfrm>
            <a:off x="5722070" y="-17108"/>
            <a:ext cx="3421929" cy="6492875"/>
          </a:xfrm>
          <a:prstGeom prst="rect">
            <a:avLst/>
          </a:prstGeom>
          <a:noFill/>
          <a:ln>
            <a:noFill/>
          </a:ln>
        </p:spPr>
      </p:pic>
      <p:pic>
        <p:nvPicPr>
          <p:cNvPr id="111" name="Google Shape;111;p15"/>
          <p:cNvPicPr preferRelativeResize="0"/>
          <p:nvPr/>
        </p:nvPicPr>
        <p:blipFill rotWithShape="1">
          <a:blip r:embed="rId3">
            <a:alphaModFix/>
          </a:blip>
          <a:srcRect l="21441" t="5320" r="40473"/>
          <a:stretch/>
        </p:blipFill>
        <p:spPr>
          <a:xfrm>
            <a:off x="5394800" y="-17100"/>
            <a:ext cx="3749200" cy="6492875"/>
          </a:xfrm>
          <a:prstGeom prst="rect">
            <a:avLst/>
          </a:prstGeom>
          <a:noFill/>
          <a:ln>
            <a:noFill/>
          </a:ln>
        </p:spPr>
      </p:pic>
      <p:sp>
        <p:nvSpPr>
          <p:cNvPr id="112" name="Google Shape;112;p15"/>
          <p:cNvSpPr/>
          <p:nvPr/>
        </p:nvSpPr>
        <p:spPr>
          <a:xfrm>
            <a:off x="339375" y="1357450"/>
            <a:ext cx="6055800" cy="452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3" name="Google Shape;113;p15"/>
          <p:cNvSpPr txBox="1">
            <a:spLocks noGrp="1"/>
          </p:cNvSpPr>
          <p:nvPr>
            <p:ph type="title"/>
          </p:nvPr>
        </p:nvSpPr>
        <p:spPr>
          <a:xfrm>
            <a:off x="299800" y="365133"/>
            <a:ext cx="8076000" cy="99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5CEE2"/>
              </a:buClr>
              <a:buSzPts val="2800"/>
              <a:buFont typeface="Trebuchet MS"/>
              <a:buNone/>
            </a:pPr>
            <a:r>
              <a:rPr lang="en-US" sz="4400" b="1">
                <a:solidFill>
                  <a:srgbClr val="35CEE2"/>
                </a:solidFill>
                <a:latin typeface="Trebuchet MS"/>
                <a:ea typeface="Trebuchet MS"/>
                <a:cs typeface="Trebuchet MS"/>
                <a:sym typeface="Trebuchet MS"/>
              </a:rPr>
              <a:t>Term Definitions</a:t>
            </a:r>
            <a:endParaRPr sz="4400"/>
          </a:p>
        </p:txBody>
      </p:sp>
      <p:sp>
        <p:nvSpPr>
          <p:cNvPr id="114" name="Google Shape;114;p15"/>
          <p:cNvSpPr txBox="1">
            <a:spLocks noGrp="1"/>
          </p:cNvSpPr>
          <p:nvPr>
            <p:ph type="body" idx="1"/>
          </p:nvPr>
        </p:nvSpPr>
        <p:spPr>
          <a:xfrm>
            <a:off x="432150" y="1343101"/>
            <a:ext cx="5828700" cy="4476900"/>
          </a:xfrm>
          <a:prstGeom prst="rect">
            <a:avLst/>
          </a:prstGeom>
          <a:noFill/>
          <a:ln>
            <a:noFill/>
          </a:ln>
        </p:spPr>
        <p:txBody>
          <a:bodyPr spcFirstLastPara="1" wrap="square" lIns="0" tIns="0" rIns="0" bIns="0" anchor="ctr" anchorCtr="0">
            <a:noAutofit/>
          </a:bodyPr>
          <a:lstStyle/>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Gender identity</a:t>
            </a:r>
            <a:r>
              <a:rPr lang="en-US" sz="2000">
                <a:latin typeface="Trebuchet MS"/>
                <a:ea typeface="Trebuchet MS"/>
                <a:cs typeface="Trebuchet MS"/>
                <a:sym typeface="Trebuchet MS"/>
              </a:rPr>
              <a:t>: Refers to one’s sense of self as along a continuum including man, woman, transgender, etc.</a:t>
            </a:r>
            <a:endParaRPr sz="2000">
              <a:latin typeface="Trebuchet MS"/>
              <a:ea typeface="Trebuchet MS"/>
              <a:cs typeface="Trebuchet MS"/>
              <a:sym typeface="Trebuchet MS"/>
            </a:endParaRPr>
          </a:p>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Gender beliefs: </a:t>
            </a:r>
            <a:r>
              <a:rPr lang="en-US" sz="2000">
                <a:latin typeface="Trebuchet MS"/>
                <a:ea typeface="Trebuchet MS"/>
                <a:cs typeface="Trebuchet MS"/>
                <a:sym typeface="Trebuchet MS"/>
              </a:rPr>
              <a:t>Stereotypes about gender that reinforce the differences between men and women </a:t>
            </a:r>
            <a:r>
              <a:rPr lang="en-US" sz="2000" i="1">
                <a:latin typeface="Trebuchet MS"/>
                <a:ea typeface="Trebuchet MS"/>
                <a:cs typeface="Trebuchet MS"/>
                <a:sym typeface="Trebuchet MS"/>
              </a:rPr>
              <a:t>(e.g. men are strong; women are fragile)</a:t>
            </a:r>
            <a:endParaRPr sz="2000" i="1">
              <a:latin typeface="Trebuchet MS"/>
              <a:ea typeface="Trebuchet MS"/>
              <a:cs typeface="Trebuchet MS"/>
              <a:sym typeface="Trebuchet MS"/>
            </a:endParaRPr>
          </a:p>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Social norms: </a:t>
            </a:r>
            <a:r>
              <a:rPr lang="en-US" sz="2000">
                <a:latin typeface="Trebuchet MS"/>
                <a:ea typeface="Trebuchet MS"/>
                <a:cs typeface="Trebuchet MS"/>
                <a:sym typeface="Trebuchet MS"/>
              </a:rPr>
              <a:t>The unspoken rules that govern behavior.</a:t>
            </a:r>
            <a:endParaRPr sz="2000" b="1">
              <a:latin typeface="Trebuchet MS"/>
              <a:ea typeface="Trebuchet MS"/>
              <a:cs typeface="Trebuchet MS"/>
              <a:sym typeface="Trebuchet MS"/>
            </a:endParaRPr>
          </a:p>
        </p:txBody>
      </p:sp>
      <p:sp>
        <p:nvSpPr>
          <p:cNvPr id="115" name="Google Shape;115;p15"/>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6" name="Google Shape;116;p15"/>
          <p:cNvSpPr txBox="1"/>
          <p:nvPr/>
        </p:nvSpPr>
        <p:spPr>
          <a:xfrm>
            <a:off x="166688" y="6501833"/>
            <a:ext cx="5813400" cy="28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17" name="Google Shape;117;p15"/>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1">
                <a:solidFill>
                  <a:srgbClr val="D9E021"/>
                </a:solidFill>
                <a:latin typeface="Open Sans ExtraBold"/>
                <a:ea typeface="Open Sans ExtraBold"/>
                <a:cs typeface="Open Sans ExtraBold"/>
                <a:sym typeface="Open Sans ExtraBold"/>
              </a:rPr>
              <a:t>3</a:t>
            </a:fld>
            <a:endParaRPr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24" name="Google Shape;124;p16"/>
          <p:cNvGrpSpPr/>
          <p:nvPr/>
        </p:nvGrpSpPr>
        <p:grpSpPr>
          <a:xfrm>
            <a:off x="513296" y="2188718"/>
            <a:ext cx="3513664" cy="2586911"/>
            <a:chOff x="4466750" y="981600"/>
            <a:chExt cx="4049400" cy="2887500"/>
          </a:xfrm>
        </p:grpSpPr>
        <p:sp>
          <p:nvSpPr>
            <p:cNvPr id="125" name="Google Shape;125;p16"/>
            <p:cNvSpPr/>
            <p:nvPr/>
          </p:nvSpPr>
          <p:spPr>
            <a:xfrm>
              <a:off x="4466750" y="981600"/>
              <a:ext cx="4049400" cy="28875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1F8FC7"/>
                </a:solidFill>
              </a:endParaRPr>
            </a:p>
          </p:txBody>
        </p:sp>
        <p:sp>
          <p:nvSpPr>
            <p:cNvPr id="126" name="Google Shape;126;p16"/>
            <p:cNvSpPr/>
            <p:nvPr/>
          </p:nvSpPr>
          <p:spPr>
            <a:xfrm>
              <a:off x="4573517" y="1069617"/>
              <a:ext cx="3836400" cy="2723700"/>
            </a:xfrm>
            <a:prstGeom prst="rect">
              <a:avLst/>
            </a:prstGeom>
            <a:solidFill>
              <a:srgbClr val="0D3B52"/>
            </a:solidFill>
            <a:ln>
              <a:noFill/>
            </a:ln>
          </p:spPr>
          <p:txBody>
            <a:bodyPr spcFirstLastPara="1" wrap="square" lIns="135000" tIns="135000" rIns="135000" bIns="81000" anchor="ctr" anchorCtr="0">
              <a:noAutofit/>
            </a:bodyPr>
            <a:lstStyle/>
            <a:p>
              <a:pPr marL="0" marR="0" lvl="0" indent="0" algn="ctr" rtl="0">
                <a:spcBef>
                  <a:spcPts val="0"/>
                </a:spcBef>
                <a:spcAft>
                  <a:spcPts val="0"/>
                </a:spcAft>
                <a:buNone/>
              </a:pPr>
              <a:r>
                <a:rPr lang="en-US" sz="2000" b="1">
                  <a:solidFill>
                    <a:srgbClr val="F2F2F2"/>
                  </a:solidFill>
                  <a:latin typeface="Trebuchet MS"/>
                  <a:ea typeface="Trebuchet MS"/>
                  <a:cs typeface="Trebuchet MS"/>
                  <a:sym typeface="Trebuchet MS"/>
                </a:rPr>
                <a:t>Descriptive</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r>
                <a:rPr lang="en-US" sz="2000">
                  <a:solidFill>
                    <a:srgbClr val="F2F2F2"/>
                  </a:solidFill>
                  <a:latin typeface="Trebuchet MS"/>
                  <a:ea typeface="Trebuchet MS"/>
                  <a:cs typeface="Trebuchet MS"/>
                  <a:sym typeface="Trebuchet MS"/>
                </a:rPr>
                <a:t>What people typically do; perceptions of others’ behaviours</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p:txBody>
        </p:sp>
      </p:grpSp>
      <p:sp>
        <p:nvSpPr>
          <p:cNvPr id="127" name="Google Shape;127;p16"/>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ctr" rtl="0">
              <a:lnSpc>
                <a:spcPct val="35000"/>
              </a:lnSpc>
              <a:spcBef>
                <a:spcPts val="0"/>
              </a:spcBef>
              <a:spcAft>
                <a:spcPts val="0"/>
              </a:spcAft>
              <a:buClr>
                <a:schemeClr val="dk1"/>
              </a:buClr>
              <a:buSzPts val="4500"/>
              <a:buFont typeface="Avenir"/>
              <a:buNone/>
            </a:pPr>
            <a:r>
              <a:rPr lang="en-US" sz="3600" b="1">
                <a:solidFill>
                  <a:srgbClr val="35CEE2"/>
                </a:solidFill>
                <a:latin typeface="Trebuchet MS"/>
                <a:ea typeface="Trebuchet MS"/>
                <a:cs typeface="Trebuchet MS"/>
                <a:sym typeface="Trebuchet MS"/>
              </a:rPr>
              <a:t>Types of Norms</a:t>
            </a:r>
            <a:endParaRPr sz="3600" b="1">
              <a:solidFill>
                <a:srgbClr val="35CEE2"/>
              </a:solidFill>
              <a:latin typeface="Trebuchet MS"/>
              <a:ea typeface="Trebuchet MS"/>
              <a:cs typeface="Trebuchet MS"/>
              <a:sym typeface="Trebuchet MS"/>
            </a:endParaRPr>
          </a:p>
        </p:txBody>
      </p:sp>
      <p:grpSp>
        <p:nvGrpSpPr>
          <p:cNvPr id="128" name="Google Shape;128;p16"/>
          <p:cNvGrpSpPr/>
          <p:nvPr/>
        </p:nvGrpSpPr>
        <p:grpSpPr>
          <a:xfrm>
            <a:off x="4991446" y="2196222"/>
            <a:ext cx="3513664" cy="2571896"/>
            <a:chOff x="4466750" y="981600"/>
            <a:chExt cx="4049400" cy="2887500"/>
          </a:xfrm>
        </p:grpSpPr>
        <p:sp>
          <p:nvSpPr>
            <p:cNvPr id="129" name="Google Shape;129;p16"/>
            <p:cNvSpPr/>
            <p:nvPr/>
          </p:nvSpPr>
          <p:spPr>
            <a:xfrm>
              <a:off x="4466750" y="981600"/>
              <a:ext cx="4049400" cy="28875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1F8FC7"/>
                </a:solidFill>
              </a:endParaRPr>
            </a:p>
          </p:txBody>
        </p:sp>
        <p:sp>
          <p:nvSpPr>
            <p:cNvPr id="130" name="Google Shape;130;p16"/>
            <p:cNvSpPr/>
            <p:nvPr/>
          </p:nvSpPr>
          <p:spPr>
            <a:xfrm>
              <a:off x="4573517" y="1069617"/>
              <a:ext cx="3836400" cy="2723700"/>
            </a:xfrm>
            <a:prstGeom prst="rect">
              <a:avLst/>
            </a:prstGeom>
            <a:solidFill>
              <a:srgbClr val="0D3B52"/>
            </a:solidFill>
            <a:ln>
              <a:noFill/>
            </a:ln>
          </p:spPr>
          <p:txBody>
            <a:bodyPr spcFirstLastPara="1" wrap="square" lIns="135000" tIns="135000" rIns="135000" bIns="81000" anchor="ctr" anchorCtr="0">
              <a:noAutofit/>
            </a:bodyPr>
            <a:lstStyle/>
            <a:p>
              <a:pPr marL="0" marR="0" lvl="0" indent="0" algn="ctr" rtl="0">
                <a:spcBef>
                  <a:spcPts val="0"/>
                </a:spcBef>
                <a:spcAft>
                  <a:spcPts val="0"/>
                </a:spcAft>
                <a:buNone/>
              </a:pPr>
              <a:r>
                <a:rPr lang="en-US" sz="2000" b="1">
                  <a:solidFill>
                    <a:srgbClr val="F2F2F2"/>
                  </a:solidFill>
                  <a:latin typeface="Trebuchet MS"/>
                  <a:ea typeface="Trebuchet MS"/>
                  <a:cs typeface="Trebuchet MS"/>
                  <a:sym typeface="Trebuchet MS"/>
                </a:rPr>
                <a:t>Injunctive</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r>
                <a:rPr lang="en-US" sz="2000">
                  <a:solidFill>
                    <a:srgbClr val="F2F2F2"/>
                  </a:solidFill>
                  <a:latin typeface="Trebuchet MS"/>
                  <a:ea typeface="Trebuchet MS"/>
                  <a:cs typeface="Trebuchet MS"/>
                  <a:sym typeface="Trebuchet MS"/>
                </a:rPr>
                <a:t>What behaviours are typically sanctioned: what people should do. </a:t>
              </a:r>
              <a:endParaRPr sz="2000">
                <a:solidFill>
                  <a:srgbClr val="F2F2F2"/>
                </a:solidFill>
                <a:latin typeface="Trebuchet MS"/>
                <a:ea typeface="Trebuchet MS"/>
                <a:cs typeface="Trebuchet MS"/>
                <a:sym typeface="Trebuchet MS"/>
              </a:endParaRPr>
            </a:p>
          </p:txBody>
        </p:sp>
      </p:grpSp>
      <p:cxnSp>
        <p:nvCxnSpPr>
          <p:cNvPr id="131" name="Google Shape;131;p16"/>
          <p:cNvCxnSpPr/>
          <p:nvPr/>
        </p:nvCxnSpPr>
        <p:spPr>
          <a:xfrm>
            <a:off x="4494950" y="1241100"/>
            <a:ext cx="16800" cy="4842900"/>
          </a:xfrm>
          <a:prstGeom prst="straightConnector1">
            <a:avLst/>
          </a:prstGeom>
          <a:noFill/>
          <a:ln w="9525" cap="flat" cmpd="sng">
            <a:solidFill>
              <a:schemeClr val="dk2"/>
            </a:solidFill>
            <a:prstDash val="solid"/>
            <a:round/>
            <a:headEnd type="none" w="med" len="med"/>
            <a:tailEnd type="none" w="med" len="med"/>
          </a:ln>
        </p:spPr>
      </p:cxnSp>
      <p:sp>
        <p:nvSpPr>
          <p:cNvPr id="132" name="Google Shape;132;p16"/>
          <p:cNvSpPr txBox="1"/>
          <p:nvPr/>
        </p:nvSpPr>
        <p:spPr>
          <a:xfrm>
            <a:off x="-39475" y="6517533"/>
            <a:ext cx="5380500" cy="26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8" name="Google Shape;168;p19">
            <a:extLst>
              <a:ext uri="{FF2B5EF4-FFF2-40B4-BE49-F238E27FC236}">
                <a16:creationId xmlns:a16="http://schemas.microsoft.com/office/drawing/2014/main" id="{2E2C427C-71EE-4404-9B29-0EC9A1441F4E}"/>
              </a:ext>
            </a:extLst>
          </p:cNvPr>
          <p:cNvSpPr/>
          <p:nvPr/>
        </p:nvSpPr>
        <p:spPr>
          <a:xfrm>
            <a:off x="306444" y="938582"/>
            <a:ext cx="8531109" cy="2234193"/>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F8FC7"/>
              </a:solidFill>
            </a:endParaRPr>
          </a:p>
        </p:txBody>
      </p:sp>
      <p:sp>
        <p:nvSpPr>
          <p:cNvPr id="138" name="Google Shape;138;p17"/>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9" name="Google Shape;139;p17"/>
          <p:cNvSpPr txBox="1">
            <a:spLocks noGrp="1"/>
          </p:cNvSpPr>
          <p:nvPr>
            <p:ph type="title"/>
          </p:nvPr>
        </p:nvSpPr>
        <p:spPr>
          <a:xfrm>
            <a:off x="195944" y="279482"/>
            <a:ext cx="8755200" cy="65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Font typeface="Arial"/>
              <a:buNone/>
            </a:pPr>
            <a:r>
              <a:rPr lang="en-US" sz="2800" b="1" dirty="0">
                <a:solidFill>
                  <a:srgbClr val="35CEE2"/>
                </a:solidFill>
                <a:latin typeface="Trebuchet MS"/>
                <a:ea typeface="Trebuchet MS"/>
                <a:cs typeface="Trebuchet MS"/>
                <a:sym typeface="Trebuchet MS"/>
              </a:rPr>
              <a:t>Gender Socialization as a Process</a:t>
            </a:r>
            <a:endParaRPr dirty="0"/>
          </a:p>
        </p:txBody>
      </p:sp>
      <p:sp>
        <p:nvSpPr>
          <p:cNvPr id="140" name="Google Shape;140;p17"/>
          <p:cNvSpPr txBox="1"/>
          <p:nvPr/>
        </p:nvSpPr>
        <p:spPr>
          <a:xfrm>
            <a:off x="477556" y="3286754"/>
            <a:ext cx="4676333" cy="3029400"/>
          </a:xfrm>
          <a:prstGeom prst="rect">
            <a:avLst/>
          </a:prstGeom>
          <a:no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Clr>
                <a:srgbClr val="D9E021"/>
              </a:buClr>
              <a:buSzPts val="2100"/>
              <a:buFont typeface="Trebuchet MS"/>
              <a:buChar char="•"/>
            </a:pPr>
            <a:r>
              <a:rPr lang="en-US" sz="2100" dirty="0">
                <a:solidFill>
                  <a:schemeClr val="dk1"/>
                </a:solidFill>
                <a:latin typeface="Trebuchet MS"/>
                <a:ea typeface="Trebuchet MS"/>
                <a:cs typeface="Trebuchet MS"/>
                <a:sym typeface="Trebuchet MS"/>
              </a:rPr>
              <a:t>Relational</a:t>
            </a:r>
            <a:endParaRPr sz="2100" dirty="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dirty="0">
                <a:solidFill>
                  <a:schemeClr val="dk1"/>
                </a:solidFill>
                <a:latin typeface="Trebuchet MS"/>
                <a:ea typeface="Trebuchet MS"/>
                <a:cs typeface="Trebuchet MS"/>
                <a:sym typeface="Trebuchet MS"/>
              </a:rPr>
              <a:t>Context specific</a:t>
            </a:r>
            <a:endParaRPr sz="2100" dirty="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dirty="0">
                <a:solidFill>
                  <a:schemeClr val="dk1"/>
                </a:solidFill>
                <a:latin typeface="Trebuchet MS"/>
                <a:ea typeface="Trebuchet MS"/>
                <a:cs typeface="Trebuchet MS"/>
                <a:sym typeface="Trebuchet MS"/>
              </a:rPr>
              <a:t>Culturally dependent</a:t>
            </a:r>
            <a:endParaRPr sz="2100" dirty="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dirty="0">
                <a:solidFill>
                  <a:schemeClr val="dk1"/>
                </a:solidFill>
                <a:latin typeface="Trebuchet MS"/>
                <a:ea typeface="Trebuchet MS"/>
                <a:cs typeface="Trebuchet MS"/>
                <a:sym typeface="Trebuchet MS"/>
              </a:rPr>
              <a:t>Behaviorally manifest</a:t>
            </a:r>
            <a:endParaRPr sz="2100" dirty="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dirty="0">
                <a:solidFill>
                  <a:schemeClr val="dk1"/>
                </a:solidFill>
                <a:latin typeface="Trebuchet MS"/>
                <a:ea typeface="Trebuchet MS"/>
                <a:cs typeface="Trebuchet MS"/>
                <a:sym typeface="Trebuchet MS"/>
              </a:rPr>
              <a:t>Reflected in allocation of resources</a:t>
            </a:r>
            <a:endParaRPr sz="2100" dirty="0">
              <a:latin typeface="Trebuchet MS"/>
              <a:ea typeface="Trebuchet MS"/>
              <a:cs typeface="Trebuchet MS"/>
              <a:sym typeface="Trebuchet MS"/>
            </a:endParaRPr>
          </a:p>
        </p:txBody>
      </p:sp>
      <p:sp>
        <p:nvSpPr>
          <p:cNvPr id="141" name="Google Shape;141;p17"/>
          <p:cNvSpPr txBox="1"/>
          <p:nvPr/>
        </p:nvSpPr>
        <p:spPr>
          <a:xfrm>
            <a:off x="67700" y="6430133"/>
            <a:ext cx="4043700" cy="43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9" name="Google Shape;169;p19">
            <a:extLst>
              <a:ext uri="{FF2B5EF4-FFF2-40B4-BE49-F238E27FC236}">
                <a16:creationId xmlns:a16="http://schemas.microsoft.com/office/drawing/2014/main" id="{1AD4C00C-6CC5-48A7-853E-7D4B9247A0BB}"/>
              </a:ext>
            </a:extLst>
          </p:cNvPr>
          <p:cNvSpPr/>
          <p:nvPr/>
        </p:nvSpPr>
        <p:spPr>
          <a:xfrm>
            <a:off x="406400" y="1052560"/>
            <a:ext cx="8331200" cy="2041621"/>
          </a:xfrm>
          <a:prstGeom prst="rect">
            <a:avLst/>
          </a:prstGeom>
          <a:solidFill>
            <a:srgbClr val="0D3B52"/>
          </a:solidFill>
          <a:ln>
            <a:noFill/>
          </a:ln>
        </p:spPr>
        <p:txBody>
          <a:bodyPr spcFirstLastPara="1" wrap="square" lIns="135000" tIns="135000" rIns="135000" bIns="81000" anchor="ctr" anchorCtr="0">
            <a:noAutofit/>
          </a:bodyPr>
          <a:lstStyle/>
          <a:p>
            <a:pPr marL="0" marR="0" lvl="0" indent="0" algn="ctr" rtl="0">
              <a:lnSpc>
                <a:spcPct val="100000"/>
              </a:lnSpc>
              <a:spcBef>
                <a:spcPts val="0"/>
              </a:spcBef>
              <a:spcAft>
                <a:spcPts val="0"/>
              </a:spcAft>
              <a:buNone/>
            </a:pPr>
            <a:endParaRPr sz="1600" dirty="0">
              <a:solidFill>
                <a:srgbClr val="F2F2F2"/>
              </a:solidFill>
              <a:latin typeface="Trebuchet MS"/>
              <a:ea typeface="Trebuchet MS"/>
              <a:cs typeface="Trebuchet MS"/>
              <a:sym typeface="Trebuchet MS"/>
            </a:endParaRPr>
          </a:p>
        </p:txBody>
      </p:sp>
      <p:sp>
        <p:nvSpPr>
          <p:cNvPr id="142" name="Google Shape;142;p17"/>
          <p:cNvSpPr txBox="1"/>
          <p:nvPr/>
        </p:nvSpPr>
        <p:spPr>
          <a:xfrm>
            <a:off x="406400" y="881593"/>
            <a:ext cx="8431154" cy="2348172"/>
          </a:xfrm>
          <a:prstGeom prst="rect">
            <a:avLst/>
          </a:prstGeom>
          <a:noFill/>
          <a:ln>
            <a:noFill/>
          </a:ln>
        </p:spPr>
        <p:txBody>
          <a:bodyPr spcFirstLastPara="1" wrap="square" lIns="91425" tIns="91425" rIns="91425" bIns="91425" anchor="ctr" anchorCtr="0">
            <a:noAutofit/>
          </a:bodyPr>
          <a:lstStyle/>
          <a:p>
            <a:pPr marL="171450" lvl="0" indent="0" algn="l" rtl="0">
              <a:lnSpc>
                <a:spcPct val="150000"/>
              </a:lnSpc>
              <a:spcBef>
                <a:spcPts val="0"/>
              </a:spcBef>
              <a:spcAft>
                <a:spcPts val="0"/>
              </a:spcAft>
              <a:buNone/>
            </a:pPr>
            <a:r>
              <a:rPr lang="en-US" sz="2100" dirty="0">
                <a:solidFill>
                  <a:schemeClr val="bg1"/>
                </a:solidFill>
                <a:latin typeface="Trebuchet MS"/>
                <a:ea typeface="Trebuchet MS"/>
                <a:cs typeface="Trebuchet MS"/>
                <a:sym typeface="Trebuchet MS"/>
              </a:rPr>
              <a:t>Gender socialization is a multi-dimensional process that occurs over time and through which individuals learn the gender norms and rules of their society, subsequently developing an internal gender identity. -</a:t>
            </a:r>
            <a:r>
              <a:rPr lang="en-US" sz="2100" dirty="0" err="1">
                <a:solidFill>
                  <a:schemeClr val="bg1"/>
                </a:solidFill>
                <a:latin typeface="Trebuchet MS"/>
                <a:ea typeface="Trebuchet MS"/>
                <a:cs typeface="Trebuchet MS"/>
                <a:sym typeface="Trebuchet MS"/>
              </a:rPr>
              <a:t>Netu</a:t>
            </a:r>
            <a:r>
              <a:rPr lang="en-US" sz="2100" dirty="0">
                <a:solidFill>
                  <a:schemeClr val="bg1"/>
                </a:solidFill>
                <a:latin typeface="Trebuchet MS"/>
                <a:ea typeface="Trebuchet MS"/>
                <a:cs typeface="Trebuchet MS"/>
                <a:sym typeface="Trebuchet MS"/>
              </a:rPr>
              <a:t> John, ICRW, 2017</a:t>
            </a:r>
            <a:endParaRPr sz="2100" dirty="0">
              <a:solidFill>
                <a:schemeClr val="bg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49" name="Google Shape;149;p18"/>
          <p:cNvSpPr txBox="1">
            <a:spLocks noGrp="1"/>
          </p:cNvSpPr>
          <p:nvPr>
            <p:ph type="title"/>
          </p:nvPr>
        </p:nvSpPr>
        <p:spPr>
          <a:xfrm>
            <a:off x="195944" y="279482"/>
            <a:ext cx="8755200" cy="659100"/>
          </a:xfrm>
          <a:prstGeom prst="rect">
            <a:avLst/>
          </a:prstGeom>
          <a:noFill/>
          <a:ln>
            <a:noFill/>
          </a:ln>
        </p:spPr>
        <p:txBody>
          <a:bodyPr spcFirstLastPara="1" wrap="square" lIns="0" tIns="0" rIns="0" bIns="0" anchor="t" anchorCtr="0">
            <a:noAutofit/>
          </a:bodyPr>
          <a:lstStyle/>
          <a:p>
            <a:pPr marL="0" lvl="0" indent="0" algn="l" rtl="0">
              <a:lnSpc>
                <a:spcPct val="58333"/>
              </a:lnSpc>
              <a:spcBef>
                <a:spcPts val="0"/>
              </a:spcBef>
              <a:spcAft>
                <a:spcPts val="0"/>
              </a:spcAft>
              <a:buClr>
                <a:schemeClr val="dk1"/>
              </a:buClr>
              <a:buSzPts val="2700"/>
              <a:buFont typeface="Avenir"/>
              <a:buNone/>
            </a:pPr>
            <a:r>
              <a:rPr lang="en-US" sz="4400" b="1">
                <a:solidFill>
                  <a:srgbClr val="35CEE2"/>
                </a:solidFill>
                <a:latin typeface="Trebuchet MS"/>
                <a:ea typeface="Trebuchet MS"/>
                <a:cs typeface="Trebuchet MS"/>
                <a:sym typeface="Trebuchet MS"/>
              </a:rPr>
              <a:t>Emergency of Gender Identity</a:t>
            </a:r>
            <a:endParaRPr sz="4400" b="1">
              <a:solidFill>
                <a:srgbClr val="35CEE2"/>
              </a:solidFill>
              <a:latin typeface="Trebuchet MS"/>
              <a:ea typeface="Trebuchet MS"/>
              <a:cs typeface="Trebuchet MS"/>
              <a:sym typeface="Trebuchet MS"/>
            </a:endParaRPr>
          </a:p>
        </p:txBody>
      </p:sp>
      <p:sp>
        <p:nvSpPr>
          <p:cNvPr id="150" name="Google Shape;150;p18"/>
          <p:cNvSpPr txBox="1"/>
          <p:nvPr/>
        </p:nvSpPr>
        <p:spPr>
          <a:xfrm>
            <a:off x="124200" y="6411333"/>
            <a:ext cx="3665700" cy="47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51" name="Google Shape;151;p18"/>
          <p:cNvSpPr/>
          <p:nvPr/>
        </p:nvSpPr>
        <p:spPr>
          <a:xfrm>
            <a:off x="50850"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3 years</a:t>
            </a:r>
            <a:endParaRPr sz="2500">
              <a:latin typeface="Trebuchet MS"/>
              <a:ea typeface="Trebuchet MS"/>
              <a:cs typeface="Trebuchet MS"/>
              <a:sym typeface="Trebuchet MS"/>
            </a:endParaRPr>
          </a:p>
        </p:txBody>
      </p:sp>
      <p:sp>
        <p:nvSpPr>
          <p:cNvPr id="152" name="Google Shape;152;p18"/>
          <p:cNvSpPr/>
          <p:nvPr/>
        </p:nvSpPr>
        <p:spPr>
          <a:xfrm>
            <a:off x="2227882"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5 years</a:t>
            </a:r>
            <a:endParaRPr sz="2500">
              <a:latin typeface="Trebuchet MS"/>
              <a:ea typeface="Trebuchet MS"/>
              <a:cs typeface="Trebuchet MS"/>
              <a:sym typeface="Trebuchet MS"/>
            </a:endParaRPr>
          </a:p>
        </p:txBody>
      </p:sp>
      <p:sp>
        <p:nvSpPr>
          <p:cNvPr id="153" name="Google Shape;153;p18"/>
          <p:cNvSpPr/>
          <p:nvPr/>
        </p:nvSpPr>
        <p:spPr>
          <a:xfrm>
            <a:off x="4409103"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7 years</a:t>
            </a:r>
            <a:endParaRPr sz="2500">
              <a:latin typeface="Trebuchet MS"/>
              <a:ea typeface="Trebuchet MS"/>
              <a:cs typeface="Trebuchet MS"/>
              <a:sym typeface="Trebuchet MS"/>
            </a:endParaRPr>
          </a:p>
        </p:txBody>
      </p:sp>
      <p:sp>
        <p:nvSpPr>
          <p:cNvPr id="154" name="Google Shape;154;p18"/>
          <p:cNvSpPr/>
          <p:nvPr/>
        </p:nvSpPr>
        <p:spPr>
          <a:xfrm>
            <a:off x="6591553"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After 7 years</a:t>
            </a:r>
            <a:endParaRPr sz="2500">
              <a:latin typeface="Trebuchet MS"/>
              <a:ea typeface="Trebuchet MS"/>
              <a:cs typeface="Trebuchet MS"/>
              <a:sym typeface="Trebuchet MS"/>
            </a:endParaRPr>
          </a:p>
        </p:txBody>
      </p:sp>
      <p:sp>
        <p:nvSpPr>
          <p:cNvPr id="155" name="Google Shape;155;p18"/>
          <p:cNvSpPr txBox="1"/>
          <p:nvPr/>
        </p:nvSpPr>
        <p:spPr>
          <a:xfrm>
            <a:off x="136775" y="2155625"/>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have a sense that there are boys or girls</a:t>
            </a:r>
            <a:endParaRPr>
              <a:latin typeface="Trebuchet MS"/>
              <a:ea typeface="Trebuchet MS"/>
              <a:cs typeface="Trebuchet MS"/>
              <a:sym typeface="Trebuchet MS"/>
            </a:endParaRPr>
          </a:p>
        </p:txBody>
      </p:sp>
      <p:sp>
        <p:nvSpPr>
          <p:cNvPr id="156" name="Google Shape;156;p18"/>
          <p:cNvSpPr txBox="1"/>
          <p:nvPr/>
        </p:nvSpPr>
        <p:spPr>
          <a:xfrm>
            <a:off x="2298200" y="4074100"/>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reach gender stability; and awareness their identity does not change over time</a:t>
            </a:r>
            <a:endParaRPr>
              <a:latin typeface="Trebuchet MS"/>
              <a:ea typeface="Trebuchet MS"/>
              <a:cs typeface="Trebuchet MS"/>
              <a:sym typeface="Trebuchet MS"/>
            </a:endParaRPr>
          </a:p>
        </p:txBody>
      </p:sp>
      <p:sp>
        <p:nvSpPr>
          <p:cNvPr id="157" name="Google Shape;157;p18"/>
          <p:cNvSpPr txBox="1"/>
          <p:nvPr/>
        </p:nvSpPr>
        <p:spPr>
          <a:xfrm>
            <a:off x="4533225" y="1775688"/>
            <a:ext cx="1819800" cy="117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realize that gender identity is not affected by appearances, traits or activities</a:t>
            </a:r>
            <a:endParaRPr>
              <a:latin typeface="Trebuchet MS"/>
              <a:ea typeface="Trebuchet MS"/>
              <a:cs typeface="Trebuchet MS"/>
              <a:sym typeface="Trebuchet MS"/>
            </a:endParaRPr>
          </a:p>
        </p:txBody>
      </p:sp>
      <p:sp>
        <p:nvSpPr>
          <p:cNvPr id="158" name="Google Shape;158;p18"/>
          <p:cNvSpPr txBox="1"/>
          <p:nvPr/>
        </p:nvSpPr>
        <p:spPr>
          <a:xfrm>
            <a:off x="6591550" y="4101000"/>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model their behavior on what they consider masculine or feminine</a:t>
            </a:r>
            <a:endParaRPr>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77" name="Google Shape;177;p20"/>
          <p:cNvSpPr txBox="1">
            <a:spLocks noGrp="1"/>
          </p:cNvSpPr>
          <p:nvPr>
            <p:ph type="body" idx="1"/>
          </p:nvPr>
        </p:nvSpPr>
        <p:spPr>
          <a:xfrm>
            <a:off x="195949" y="1357567"/>
            <a:ext cx="8072623" cy="49377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D9E021"/>
              </a:buClr>
              <a:buSzPts val="1800"/>
              <a:buFont typeface="Trebuchet MS"/>
              <a:buChar char="●"/>
            </a:pPr>
            <a:r>
              <a:rPr lang="en-US" dirty="0">
                <a:solidFill>
                  <a:schemeClr val="dk1"/>
                </a:solidFill>
                <a:latin typeface="Trebuchet MS"/>
                <a:ea typeface="Trebuchet MS"/>
                <a:cs typeface="Trebuchet MS"/>
                <a:sym typeface="Trebuchet MS"/>
              </a:rPr>
              <a:t>Power, control and patriarchy</a:t>
            </a:r>
            <a:endParaRPr dirty="0">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dirty="0">
                <a:solidFill>
                  <a:schemeClr val="dk1"/>
                </a:solidFill>
                <a:latin typeface="Trebuchet MS"/>
                <a:ea typeface="Trebuchet MS"/>
                <a:cs typeface="Trebuchet MS"/>
                <a:sym typeface="Trebuchet MS"/>
              </a:rPr>
              <a:t>Through everyday practice individuals ‘do’ gender; and in turn produce and reproduce gender.</a:t>
            </a:r>
            <a:endParaRPr dirty="0">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dirty="0">
                <a:solidFill>
                  <a:schemeClr val="dk1"/>
                </a:solidFill>
                <a:latin typeface="Trebuchet MS"/>
                <a:ea typeface="Trebuchet MS"/>
                <a:cs typeface="Trebuchet MS"/>
                <a:sym typeface="Trebuchet MS"/>
              </a:rPr>
              <a:t>How gender is performed and what is learned through gender socialization differs by class, race, cultural expectations and beliefs, sexual identity and other factors.</a:t>
            </a:r>
            <a:endParaRPr dirty="0">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dirty="0">
                <a:solidFill>
                  <a:schemeClr val="dk1"/>
                </a:solidFill>
                <a:latin typeface="Trebuchet MS"/>
                <a:ea typeface="Trebuchet MS"/>
                <a:cs typeface="Trebuchet MS"/>
                <a:sym typeface="Trebuchet MS"/>
              </a:rPr>
              <a:t>Hegemonic masculinity</a:t>
            </a:r>
            <a:endParaRPr dirty="0">
              <a:solidFill>
                <a:schemeClr val="dk1"/>
              </a:solidFill>
              <a:latin typeface="Trebuchet MS"/>
              <a:ea typeface="Trebuchet MS"/>
              <a:cs typeface="Trebuchet MS"/>
              <a:sym typeface="Trebuchet MS"/>
            </a:endParaRPr>
          </a:p>
          <a:p>
            <a:pPr marL="914400" lvl="0" indent="0" algn="l" rtl="0">
              <a:spcBef>
                <a:spcPts val="1000"/>
              </a:spcBef>
              <a:spcAft>
                <a:spcPts val="0"/>
              </a:spcAft>
              <a:buNone/>
            </a:pPr>
            <a:r>
              <a:rPr lang="en-US" dirty="0">
                <a:solidFill>
                  <a:schemeClr val="dk1"/>
                </a:solidFill>
                <a:latin typeface="Trebuchet MS"/>
                <a:ea typeface="Trebuchet MS"/>
                <a:cs typeface="Trebuchet MS"/>
                <a:sym typeface="Trebuchet MS"/>
              </a:rPr>
              <a:t>E</a:t>
            </a:r>
            <a:r>
              <a:rPr lang="en-US" sz="1800" dirty="0">
                <a:solidFill>
                  <a:schemeClr val="dk1"/>
                </a:solidFill>
                <a:latin typeface="Trebuchet MS"/>
                <a:ea typeface="Trebuchet MS"/>
                <a:cs typeface="Trebuchet MS"/>
                <a:sym typeface="Trebuchet MS"/>
              </a:rPr>
              <a:t>mbodied the currently honored way of being a man; it ideologically legitimated the global subordination of women to men.</a:t>
            </a:r>
            <a:endParaRPr sz="1800" dirty="0">
              <a:solidFill>
                <a:schemeClr val="dk1"/>
              </a:solidFill>
              <a:latin typeface="Trebuchet MS"/>
              <a:ea typeface="Trebuchet MS"/>
              <a:cs typeface="Trebuchet MS"/>
              <a:sym typeface="Trebuchet MS"/>
            </a:endParaRPr>
          </a:p>
          <a:p>
            <a:pPr marL="457200" marR="0" lvl="0" indent="-228600" algn="l" rtl="0">
              <a:lnSpc>
                <a:spcPct val="100000"/>
              </a:lnSpc>
              <a:spcBef>
                <a:spcPts val="1000"/>
              </a:spcBef>
              <a:spcAft>
                <a:spcPts val="1000"/>
              </a:spcAft>
              <a:buClr>
                <a:srgbClr val="0D3B52"/>
              </a:buClr>
              <a:buSzPts val="1800"/>
              <a:buFont typeface="Trebuchet MS"/>
              <a:buNone/>
            </a:pPr>
            <a:endParaRPr dirty="0">
              <a:solidFill>
                <a:srgbClr val="0D3B52"/>
              </a:solidFill>
              <a:latin typeface="Trebuchet MS"/>
              <a:ea typeface="Trebuchet MS"/>
              <a:cs typeface="Trebuchet MS"/>
              <a:sym typeface="Trebuchet MS"/>
            </a:endParaRPr>
          </a:p>
        </p:txBody>
      </p:sp>
      <p:sp>
        <p:nvSpPr>
          <p:cNvPr id="178" name="Google Shape;178;p20"/>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venir"/>
              <a:buNone/>
            </a:pPr>
            <a:r>
              <a:rPr lang="en-US" sz="3000" b="1">
                <a:solidFill>
                  <a:srgbClr val="35CEE2"/>
                </a:solidFill>
                <a:latin typeface="Trebuchet MS"/>
                <a:ea typeface="Trebuchet MS"/>
                <a:cs typeface="Trebuchet MS"/>
                <a:sym typeface="Trebuchet MS"/>
              </a:rPr>
              <a:t>Feminist Theory</a:t>
            </a:r>
            <a:endParaRPr sz="3000" b="1">
              <a:solidFill>
                <a:srgbClr val="35CEE2"/>
              </a:solidFill>
              <a:latin typeface="Trebuchet MS"/>
              <a:ea typeface="Trebuchet MS"/>
              <a:cs typeface="Trebuchet MS"/>
              <a:sym typeface="Trebuchet MS"/>
            </a:endParaRPr>
          </a:p>
        </p:txBody>
      </p:sp>
      <p:grpSp>
        <p:nvGrpSpPr>
          <p:cNvPr id="179" name="Google Shape;179;p20"/>
          <p:cNvGrpSpPr/>
          <p:nvPr/>
        </p:nvGrpSpPr>
        <p:grpSpPr>
          <a:xfrm>
            <a:off x="5578422" y="86621"/>
            <a:ext cx="3565578" cy="6316174"/>
            <a:chOff x="5647532" y="52945"/>
            <a:chExt cx="3565578" cy="4737249"/>
          </a:xfrm>
        </p:grpSpPr>
        <p:cxnSp>
          <p:nvCxnSpPr>
            <p:cNvPr id="180" name="Google Shape;180;p20"/>
            <p:cNvCxnSpPr/>
            <p:nvPr/>
          </p:nvCxnSpPr>
          <p:spPr>
            <a:xfrm flipH="1">
              <a:off x="6976832" y="4100238"/>
              <a:ext cx="2222100" cy="2010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1" name="Google Shape;181;p20"/>
            <p:cNvCxnSpPr/>
            <p:nvPr/>
          </p:nvCxnSpPr>
          <p:spPr>
            <a:xfrm rot="10800000">
              <a:off x="6119393" y="2303503"/>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2" name="Google Shape;182;p20"/>
            <p:cNvCxnSpPr/>
            <p:nvPr/>
          </p:nvCxnSpPr>
          <p:spPr>
            <a:xfrm rot="10800000">
              <a:off x="6959132" y="3201870"/>
              <a:ext cx="22398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3" name="Google Shape;183;p20"/>
            <p:cNvCxnSpPr/>
            <p:nvPr/>
          </p:nvCxnSpPr>
          <p:spPr>
            <a:xfrm rot="10800000">
              <a:off x="6221732" y="52945"/>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4" name="Google Shape;184;p20"/>
            <p:cNvCxnSpPr/>
            <p:nvPr/>
          </p:nvCxnSpPr>
          <p:spPr>
            <a:xfrm rot="10800000">
              <a:off x="5647532" y="951311"/>
              <a:ext cx="35514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5" name="Google Shape;185;p20"/>
            <p:cNvCxnSpPr/>
            <p:nvPr/>
          </p:nvCxnSpPr>
          <p:spPr>
            <a:xfrm rot="10800000">
              <a:off x="6976832" y="2042478"/>
              <a:ext cx="22221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6" name="Google Shape;186;p20"/>
            <p:cNvCxnSpPr/>
            <p:nvPr/>
          </p:nvCxnSpPr>
          <p:spPr>
            <a:xfrm rot="10800000">
              <a:off x="6228821" y="1402921"/>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7" name="Google Shape;187;p20"/>
            <p:cNvCxnSpPr/>
            <p:nvPr/>
          </p:nvCxnSpPr>
          <p:spPr>
            <a:xfrm rot="10800000">
              <a:off x="5654810" y="2677648"/>
              <a:ext cx="35583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8" name="Google Shape;188;p20"/>
            <p:cNvCxnSpPr/>
            <p:nvPr/>
          </p:nvCxnSpPr>
          <p:spPr>
            <a:xfrm rot="10800000">
              <a:off x="7795421" y="3663015"/>
              <a:ext cx="14106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9" name="Google Shape;189;p20"/>
            <p:cNvCxnSpPr/>
            <p:nvPr/>
          </p:nvCxnSpPr>
          <p:spPr>
            <a:xfrm rot="10800000">
              <a:off x="8337695" y="2971894"/>
              <a:ext cx="0" cy="18183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0" name="Google Shape;190;p20"/>
            <p:cNvCxnSpPr/>
            <p:nvPr/>
          </p:nvCxnSpPr>
          <p:spPr>
            <a:xfrm rot="10800000">
              <a:off x="6689795" y="2972027"/>
              <a:ext cx="16479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1" name="Google Shape;191;p20"/>
            <p:cNvCxnSpPr/>
            <p:nvPr/>
          </p:nvCxnSpPr>
          <p:spPr>
            <a:xfrm>
              <a:off x="6689648" y="462743"/>
              <a:ext cx="15417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2" name="Google Shape;192;p20"/>
            <p:cNvCxnSpPr/>
            <p:nvPr/>
          </p:nvCxnSpPr>
          <p:spPr>
            <a:xfrm>
              <a:off x="8231369" y="462743"/>
              <a:ext cx="0" cy="13185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3" name="Google Shape;193;p20"/>
            <p:cNvCxnSpPr/>
            <p:nvPr/>
          </p:nvCxnSpPr>
          <p:spPr>
            <a:xfrm>
              <a:off x="8231369" y="1781180"/>
              <a:ext cx="9675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4" name="Google Shape;194;p20"/>
            <p:cNvCxnSpPr/>
            <p:nvPr/>
          </p:nvCxnSpPr>
          <p:spPr>
            <a:xfrm rot="10800000">
              <a:off x="6221963" y="4598808"/>
              <a:ext cx="14955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95" name="Google Shape;195;p20"/>
            <p:cNvCxnSpPr/>
            <p:nvPr/>
          </p:nvCxnSpPr>
          <p:spPr>
            <a:xfrm rot="10800000" flipH="1">
              <a:off x="7710374" y="3791208"/>
              <a:ext cx="7200" cy="8076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6" name="Google Shape;196;p20"/>
            <p:cNvCxnSpPr/>
            <p:nvPr/>
          </p:nvCxnSpPr>
          <p:spPr>
            <a:xfrm rot="10800000">
              <a:off x="6221963" y="3791304"/>
              <a:ext cx="14955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97" name="Google Shape;197;p20"/>
            <p:cNvCxnSpPr/>
            <p:nvPr/>
          </p:nvCxnSpPr>
          <p:spPr>
            <a:xfrm rot="10800000">
              <a:off x="7513672" y="1121927"/>
              <a:ext cx="0" cy="18501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8" name="Google Shape;198;p20"/>
            <p:cNvCxnSpPr/>
            <p:nvPr/>
          </p:nvCxnSpPr>
          <p:spPr>
            <a:xfrm rot="10800000">
              <a:off x="7513651" y="1121962"/>
              <a:ext cx="1201500" cy="0"/>
            </a:xfrm>
            <a:prstGeom prst="straightConnector1">
              <a:avLst/>
            </a:prstGeom>
            <a:noFill/>
            <a:ln w="9525" cap="flat" cmpd="sng">
              <a:solidFill>
                <a:srgbClr val="35CEE2">
                  <a:alpha val="25880"/>
                </a:srgbClr>
              </a:solidFill>
              <a:prstDash val="solid"/>
              <a:miter lim="800000"/>
              <a:headEnd type="none" w="sm" len="sm"/>
              <a:tailEnd type="oval" w="med" len="med"/>
            </a:ln>
          </p:spPr>
        </p:cxnSp>
      </p:grpSp>
      <p:sp>
        <p:nvSpPr>
          <p:cNvPr id="199" name="Google Shape;199;p20"/>
          <p:cNvSpPr txBox="1"/>
          <p:nvPr/>
        </p:nvSpPr>
        <p:spPr>
          <a:xfrm>
            <a:off x="22575" y="6493933"/>
            <a:ext cx="3761700" cy="30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p:nvPr/>
        </p:nvSpPr>
        <p:spPr>
          <a:xfrm>
            <a:off x="568025" y="1396967"/>
            <a:ext cx="3802500" cy="42180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6" name="Google Shape;166;p19"/>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4400"/>
              <a:buFont typeface="Avenir"/>
              <a:buNone/>
            </a:pPr>
            <a:r>
              <a:rPr lang="en-US" sz="3000" b="1">
                <a:solidFill>
                  <a:srgbClr val="35CEE2"/>
                </a:solidFill>
                <a:latin typeface="Trebuchet MS"/>
                <a:ea typeface="Trebuchet MS"/>
                <a:cs typeface="Trebuchet MS"/>
                <a:sym typeface="Trebuchet MS"/>
              </a:rPr>
              <a:t>QUEER THEORY</a:t>
            </a:r>
            <a:endParaRPr sz="3000" b="1">
              <a:solidFill>
                <a:srgbClr val="35CEE2"/>
              </a:solidFill>
              <a:latin typeface="Trebuchet MS"/>
              <a:ea typeface="Trebuchet MS"/>
              <a:cs typeface="Trebuchet MS"/>
              <a:sym typeface="Trebuchet MS"/>
            </a:endParaRPr>
          </a:p>
        </p:txBody>
      </p:sp>
      <p:sp>
        <p:nvSpPr>
          <p:cNvPr id="167" name="Google Shape;167;p19"/>
          <p:cNvSpPr txBox="1">
            <a:spLocks noGrp="1"/>
          </p:cNvSpPr>
          <p:nvPr>
            <p:ph type="body" idx="1"/>
          </p:nvPr>
        </p:nvSpPr>
        <p:spPr>
          <a:xfrm>
            <a:off x="568025" y="2758967"/>
            <a:ext cx="3230430" cy="1494000"/>
          </a:xfrm>
          <a:prstGeom prst="rect">
            <a:avLst/>
          </a:prstGeom>
          <a:noFill/>
          <a:ln>
            <a:noFill/>
          </a:ln>
        </p:spPr>
        <p:txBody>
          <a:bodyPr spcFirstLastPara="1" wrap="square" lIns="0" tIns="0" rIns="0" bIns="0" anchor="t" anchorCtr="0">
            <a:noAutofit/>
          </a:bodyPr>
          <a:lstStyle/>
          <a:p>
            <a:pPr marL="457200" lvl="0" indent="-228600" algn="l" rtl="0">
              <a:lnSpc>
                <a:spcPct val="80000"/>
              </a:lnSpc>
              <a:spcBef>
                <a:spcPts val="0"/>
              </a:spcBef>
              <a:spcAft>
                <a:spcPts val="0"/>
              </a:spcAft>
              <a:buClr>
                <a:srgbClr val="0D3B52"/>
              </a:buClr>
              <a:buSzPts val="1800"/>
              <a:buFont typeface="Trebuchet MS"/>
              <a:buNone/>
            </a:pPr>
            <a:r>
              <a:rPr lang="en-US" dirty="0">
                <a:solidFill>
                  <a:srgbClr val="0D3B52"/>
                </a:solidFill>
                <a:latin typeface="Trebuchet MS"/>
                <a:ea typeface="Trebuchet MS"/>
                <a:cs typeface="Trebuchet MS"/>
                <a:sym typeface="Trebuchet MS"/>
              </a:rPr>
              <a:t>Gender is less about one’s biological self and more about practices, discourses (how one presents and expresses themselves) and rituals</a:t>
            </a:r>
            <a:endParaRPr dirty="0">
              <a:solidFill>
                <a:srgbClr val="0D3B52"/>
              </a:solidFill>
              <a:latin typeface="Trebuchet MS"/>
              <a:ea typeface="Trebuchet MS"/>
              <a:cs typeface="Trebuchet MS"/>
              <a:sym typeface="Trebuchet MS"/>
            </a:endParaRPr>
          </a:p>
        </p:txBody>
      </p:sp>
      <p:sp>
        <p:nvSpPr>
          <p:cNvPr id="168" name="Google Shape;168;p19"/>
          <p:cNvSpPr/>
          <p:nvPr/>
        </p:nvSpPr>
        <p:spPr>
          <a:xfrm>
            <a:off x="4466750" y="1308800"/>
            <a:ext cx="4049400" cy="43617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F8FC7"/>
              </a:solidFill>
            </a:endParaRPr>
          </a:p>
        </p:txBody>
      </p:sp>
      <p:sp>
        <p:nvSpPr>
          <p:cNvPr id="169" name="Google Shape;169;p19"/>
          <p:cNvSpPr/>
          <p:nvPr/>
        </p:nvSpPr>
        <p:spPr>
          <a:xfrm>
            <a:off x="4573517" y="1426155"/>
            <a:ext cx="3836400" cy="4088700"/>
          </a:xfrm>
          <a:prstGeom prst="rect">
            <a:avLst/>
          </a:prstGeom>
          <a:solidFill>
            <a:srgbClr val="0D3B52"/>
          </a:solidFill>
          <a:ln>
            <a:noFill/>
          </a:ln>
        </p:spPr>
        <p:txBody>
          <a:bodyPr spcFirstLastPara="1" wrap="square" lIns="135000" tIns="135000" rIns="135000" bIns="81000" anchor="ctr" anchorCtr="0">
            <a:noAutofit/>
          </a:bodyPr>
          <a:lstStyle/>
          <a:p>
            <a:pPr marL="0" lvl="0" indent="0" algn="l" rtl="0">
              <a:lnSpc>
                <a:spcPct val="80000"/>
              </a:lnSpc>
              <a:spcBef>
                <a:spcPts val="750"/>
              </a:spcBef>
              <a:spcAft>
                <a:spcPts val="0"/>
              </a:spcAft>
              <a:buNone/>
            </a:pPr>
            <a:r>
              <a:rPr lang="en-US" sz="1800">
                <a:solidFill>
                  <a:srgbClr val="FFFFFF"/>
                </a:solidFill>
                <a:latin typeface="Trebuchet MS"/>
                <a:ea typeface="Trebuchet MS"/>
                <a:cs typeface="Trebuchet MS"/>
                <a:sym typeface="Trebuchet MS"/>
              </a:rPr>
              <a:t>Moves beyond binary definitions to suggest that gender categories are more fluid</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Male/female</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Masculine/ feminine</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Straight/ gay</a:t>
            </a:r>
            <a:endParaRPr sz="180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600">
              <a:solidFill>
                <a:srgbClr val="F2F2F2"/>
              </a:solidFill>
              <a:latin typeface="Trebuchet MS"/>
              <a:ea typeface="Trebuchet MS"/>
              <a:cs typeface="Trebuchet MS"/>
              <a:sym typeface="Trebuchet MS"/>
            </a:endParaRPr>
          </a:p>
        </p:txBody>
      </p:sp>
      <p:sp>
        <p:nvSpPr>
          <p:cNvPr id="170" name="Google Shape;170;p19"/>
          <p:cNvSpPr txBox="1"/>
          <p:nvPr/>
        </p:nvSpPr>
        <p:spPr>
          <a:xfrm>
            <a:off x="61800" y="6465133"/>
            <a:ext cx="3525000" cy="31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a:off x="86375" y="1790725"/>
            <a:ext cx="7692000" cy="4200300"/>
          </a:xfrm>
          <a:prstGeom prst="rightArrow">
            <a:avLst>
              <a:gd name="adj1" fmla="val 63757"/>
              <a:gd name="adj2" fmla="val 5000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07" name="Google Shape;207;p21"/>
          <p:cNvSpPr txBox="1">
            <a:spLocks noGrp="1"/>
          </p:cNvSpPr>
          <p:nvPr>
            <p:ph type="title"/>
          </p:nvPr>
        </p:nvSpPr>
        <p:spPr>
          <a:xfrm>
            <a:off x="244575" y="131432"/>
            <a:ext cx="8761500" cy="1354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Font typeface="Arial"/>
              <a:buNone/>
            </a:pPr>
            <a:r>
              <a:rPr lang="en-US" sz="2500" b="1">
                <a:solidFill>
                  <a:srgbClr val="35CEE2"/>
                </a:solidFill>
                <a:latin typeface="Trebuchet MS"/>
                <a:ea typeface="Trebuchet MS"/>
                <a:cs typeface="Trebuchet MS"/>
                <a:sym typeface="Trebuchet MS"/>
              </a:rPr>
              <a:t>Multi-Level Framework of Influence Impacting Gender Socialization During Adolescence</a:t>
            </a:r>
            <a:endParaRPr sz="2500" b="1">
              <a:solidFill>
                <a:srgbClr val="35CEE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Font typeface="Arial"/>
              <a:buNone/>
            </a:pPr>
            <a:r>
              <a:rPr lang="en-US" sz="2000" b="1">
                <a:solidFill>
                  <a:srgbClr val="0D3B52"/>
                </a:solidFill>
                <a:latin typeface="Trebuchet MS"/>
                <a:ea typeface="Trebuchet MS"/>
                <a:cs typeface="Trebuchet MS"/>
                <a:sym typeface="Trebuchet MS"/>
              </a:rPr>
              <a:t>(Neetu John, 2017)</a:t>
            </a:r>
            <a:endParaRPr sz="2000" b="1">
              <a:solidFill>
                <a:srgbClr val="0D3B52"/>
              </a:solidFill>
              <a:latin typeface="Trebuchet MS"/>
              <a:ea typeface="Trebuchet MS"/>
              <a:cs typeface="Trebuchet MS"/>
              <a:sym typeface="Trebuchet MS"/>
            </a:endParaRPr>
          </a:p>
        </p:txBody>
      </p:sp>
      <p:sp>
        <p:nvSpPr>
          <p:cNvPr id="208" name="Google Shape;208;p21"/>
          <p:cNvSpPr txBox="1"/>
          <p:nvPr/>
        </p:nvSpPr>
        <p:spPr>
          <a:xfrm>
            <a:off x="28200" y="6417100"/>
            <a:ext cx="43371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209" name="Google Shape;209;p21"/>
          <p:cNvSpPr/>
          <p:nvPr/>
        </p:nvSpPr>
        <p:spPr>
          <a:xfrm>
            <a:off x="151050" y="2424177"/>
            <a:ext cx="11688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Structural Level</a:t>
            </a:r>
            <a:endParaRPr sz="1000" b="1">
              <a:latin typeface="Trebuchet MS"/>
              <a:ea typeface="Trebuchet MS"/>
              <a:cs typeface="Trebuchet MS"/>
              <a:sym typeface="Trebuchet MS"/>
            </a:endParaRPr>
          </a:p>
        </p:txBody>
      </p:sp>
      <p:sp>
        <p:nvSpPr>
          <p:cNvPr id="210" name="Google Shape;210;p21"/>
          <p:cNvSpPr/>
          <p:nvPr/>
        </p:nvSpPr>
        <p:spPr>
          <a:xfrm>
            <a:off x="151050" y="3597668"/>
            <a:ext cx="11688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Social-</a:t>
            </a:r>
            <a:endParaRPr sz="1000" b="1">
              <a:latin typeface="Trebuchet MS"/>
              <a:ea typeface="Trebuchet MS"/>
              <a:cs typeface="Trebuchet MS"/>
              <a:sym typeface="Trebuchet MS"/>
            </a:endParaRPr>
          </a:p>
          <a:p>
            <a:pPr marL="0" lvl="0" indent="0" algn="ctr" rtl="0">
              <a:spcBef>
                <a:spcPts val="0"/>
              </a:spcBef>
              <a:spcAft>
                <a:spcPts val="0"/>
              </a:spcAft>
              <a:buNone/>
            </a:pPr>
            <a:r>
              <a:rPr lang="en-US" sz="1000" b="1">
                <a:latin typeface="Trebuchet MS"/>
                <a:ea typeface="Trebuchet MS"/>
                <a:cs typeface="Trebuchet MS"/>
                <a:sym typeface="Trebuchet MS"/>
              </a:rPr>
              <a:t>Interactional Level</a:t>
            </a:r>
            <a:endParaRPr sz="1000" b="1">
              <a:latin typeface="Trebuchet MS"/>
              <a:ea typeface="Trebuchet MS"/>
              <a:cs typeface="Trebuchet MS"/>
              <a:sym typeface="Trebuchet MS"/>
            </a:endParaRPr>
          </a:p>
        </p:txBody>
      </p:sp>
      <p:sp>
        <p:nvSpPr>
          <p:cNvPr id="211" name="Google Shape;211;p21"/>
          <p:cNvSpPr/>
          <p:nvPr/>
        </p:nvSpPr>
        <p:spPr>
          <a:xfrm>
            <a:off x="151050" y="4698985"/>
            <a:ext cx="11688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Individual Level</a:t>
            </a:r>
            <a:endParaRPr sz="1000" b="1">
              <a:latin typeface="Trebuchet MS"/>
              <a:ea typeface="Trebuchet MS"/>
              <a:cs typeface="Trebuchet MS"/>
              <a:sym typeface="Trebuchet MS"/>
            </a:endParaRPr>
          </a:p>
        </p:txBody>
      </p:sp>
      <p:sp>
        <p:nvSpPr>
          <p:cNvPr id="212" name="Google Shape;212;p21"/>
          <p:cNvSpPr/>
          <p:nvPr/>
        </p:nvSpPr>
        <p:spPr>
          <a:xfrm>
            <a:off x="675342" y="3237608"/>
            <a:ext cx="120300" cy="3009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21"/>
          <p:cNvSpPr/>
          <p:nvPr/>
        </p:nvSpPr>
        <p:spPr>
          <a:xfrm>
            <a:off x="675342" y="4365630"/>
            <a:ext cx="120300" cy="3009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21"/>
          <p:cNvSpPr/>
          <p:nvPr/>
        </p:nvSpPr>
        <p:spPr>
          <a:xfrm>
            <a:off x="1490591" y="2424177"/>
            <a:ext cx="9756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Socio-</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Economic Conditions</a:t>
            </a:r>
            <a:endParaRPr sz="1000">
              <a:latin typeface="Trebuchet MS"/>
              <a:ea typeface="Trebuchet MS"/>
              <a:cs typeface="Trebuchet MS"/>
              <a:sym typeface="Trebuchet MS"/>
            </a:endParaRPr>
          </a:p>
        </p:txBody>
      </p:sp>
      <p:sp>
        <p:nvSpPr>
          <p:cNvPr id="215" name="Google Shape;215;p21"/>
          <p:cNvSpPr/>
          <p:nvPr/>
        </p:nvSpPr>
        <p:spPr>
          <a:xfrm>
            <a:off x="2586951" y="2424177"/>
            <a:ext cx="9756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Gender/</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Patriarchal Structures</a:t>
            </a:r>
            <a:endParaRPr sz="1000">
              <a:latin typeface="Trebuchet MS"/>
              <a:ea typeface="Trebuchet MS"/>
              <a:cs typeface="Trebuchet MS"/>
              <a:sym typeface="Trebuchet MS"/>
            </a:endParaRPr>
          </a:p>
        </p:txBody>
      </p:sp>
      <p:sp>
        <p:nvSpPr>
          <p:cNvPr id="216" name="Google Shape;216;p21"/>
          <p:cNvSpPr/>
          <p:nvPr/>
        </p:nvSpPr>
        <p:spPr>
          <a:xfrm>
            <a:off x="3705608" y="2424177"/>
            <a:ext cx="8961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Political Structures</a:t>
            </a:r>
            <a:endParaRPr sz="1000">
              <a:latin typeface="Trebuchet MS"/>
              <a:ea typeface="Trebuchet MS"/>
              <a:cs typeface="Trebuchet MS"/>
              <a:sym typeface="Trebuchet MS"/>
            </a:endParaRPr>
          </a:p>
        </p:txBody>
      </p:sp>
      <p:sp>
        <p:nvSpPr>
          <p:cNvPr id="217" name="Google Shape;217;p21"/>
          <p:cNvSpPr/>
          <p:nvPr/>
        </p:nvSpPr>
        <p:spPr>
          <a:xfrm>
            <a:off x="4735482" y="2424177"/>
            <a:ext cx="10200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Structural (e.g. Race, Class)</a:t>
            </a:r>
            <a:endParaRPr sz="1000">
              <a:latin typeface="Trebuchet MS"/>
              <a:ea typeface="Trebuchet MS"/>
              <a:cs typeface="Trebuchet MS"/>
              <a:sym typeface="Trebuchet MS"/>
            </a:endParaRPr>
          </a:p>
        </p:txBody>
      </p:sp>
      <p:sp>
        <p:nvSpPr>
          <p:cNvPr id="218" name="Google Shape;218;p21"/>
          <p:cNvSpPr/>
          <p:nvPr/>
        </p:nvSpPr>
        <p:spPr>
          <a:xfrm>
            <a:off x="1490614" y="3597679"/>
            <a:ext cx="7359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Family/</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Parents</a:t>
            </a:r>
            <a:endParaRPr sz="1000">
              <a:latin typeface="Trebuchet MS"/>
              <a:ea typeface="Trebuchet MS"/>
              <a:cs typeface="Trebuchet MS"/>
              <a:sym typeface="Trebuchet MS"/>
            </a:endParaRPr>
          </a:p>
        </p:txBody>
      </p:sp>
      <p:sp>
        <p:nvSpPr>
          <p:cNvPr id="219" name="Google Shape;219;p21"/>
          <p:cNvSpPr/>
          <p:nvPr/>
        </p:nvSpPr>
        <p:spPr>
          <a:xfrm>
            <a:off x="2287018" y="3597659"/>
            <a:ext cx="896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Institutions (Schools, Religion)</a:t>
            </a:r>
            <a:endParaRPr sz="1000">
              <a:latin typeface="Trebuchet MS"/>
              <a:ea typeface="Trebuchet MS"/>
              <a:cs typeface="Trebuchet MS"/>
              <a:sym typeface="Trebuchet MS"/>
            </a:endParaRPr>
          </a:p>
        </p:txBody>
      </p:sp>
      <p:sp>
        <p:nvSpPr>
          <p:cNvPr id="220" name="Google Shape;220;p21"/>
          <p:cNvSpPr/>
          <p:nvPr/>
        </p:nvSpPr>
        <p:spPr>
          <a:xfrm>
            <a:off x="3235137" y="3597679"/>
            <a:ext cx="8502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Networks/Peers</a:t>
            </a:r>
            <a:endParaRPr sz="1000">
              <a:latin typeface="Trebuchet MS"/>
              <a:ea typeface="Trebuchet MS"/>
              <a:cs typeface="Trebuchet MS"/>
              <a:sym typeface="Trebuchet MS"/>
            </a:endParaRPr>
          </a:p>
        </p:txBody>
      </p:sp>
      <p:sp>
        <p:nvSpPr>
          <p:cNvPr id="221" name="Google Shape;221;p21"/>
          <p:cNvSpPr/>
          <p:nvPr/>
        </p:nvSpPr>
        <p:spPr>
          <a:xfrm>
            <a:off x="4147882" y="3597686"/>
            <a:ext cx="566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Local Media</a:t>
            </a:r>
            <a:endParaRPr sz="1000">
              <a:latin typeface="Trebuchet MS"/>
              <a:ea typeface="Trebuchet MS"/>
              <a:cs typeface="Trebuchet MS"/>
              <a:sym typeface="Trebuchet MS"/>
            </a:endParaRPr>
          </a:p>
        </p:txBody>
      </p:sp>
      <p:sp>
        <p:nvSpPr>
          <p:cNvPr id="222" name="Google Shape;222;p21"/>
          <p:cNvSpPr/>
          <p:nvPr/>
        </p:nvSpPr>
        <p:spPr>
          <a:xfrm>
            <a:off x="4801224" y="3597686"/>
            <a:ext cx="9756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Neighborhood</a:t>
            </a:r>
            <a:endParaRPr sz="1000">
              <a:latin typeface="Trebuchet MS"/>
              <a:ea typeface="Trebuchet MS"/>
              <a:cs typeface="Trebuchet MS"/>
              <a:sym typeface="Trebuchet MS"/>
            </a:endParaRPr>
          </a:p>
        </p:txBody>
      </p:sp>
      <p:sp>
        <p:nvSpPr>
          <p:cNvPr id="223" name="Google Shape;223;p21"/>
          <p:cNvSpPr/>
          <p:nvPr/>
        </p:nvSpPr>
        <p:spPr>
          <a:xfrm>
            <a:off x="1490613" y="4698982"/>
            <a:ext cx="9756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Biological Sex Differences</a:t>
            </a:r>
            <a:endParaRPr sz="1000">
              <a:latin typeface="Trebuchet MS"/>
              <a:ea typeface="Trebuchet MS"/>
              <a:cs typeface="Trebuchet MS"/>
              <a:sym typeface="Trebuchet MS"/>
            </a:endParaRPr>
          </a:p>
        </p:txBody>
      </p:sp>
      <p:sp>
        <p:nvSpPr>
          <p:cNvPr id="224" name="Google Shape;224;p21"/>
          <p:cNvSpPr/>
          <p:nvPr/>
        </p:nvSpPr>
        <p:spPr>
          <a:xfrm>
            <a:off x="2590724" y="4698982"/>
            <a:ext cx="10200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Physical/</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Sexual Maturation</a:t>
            </a:r>
            <a:endParaRPr sz="1000">
              <a:latin typeface="Trebuchet MS"/>
              <a:ea typeface="Trebuchet MS"/>
              <a:cs typeface="Trebuchet MS"/>
              <a:sym typeface="Trebuchet MS"/>
            </a:endParaRPr>
          </a:p>
        </p:txBody>
      </p:sp>
      <p:sp>
        <p:nvSpPr>
          <p:cNvPr id="225" name="Google Shape;225;p21"/>
          <p:cNvSpPr/>
          <p:nvPr/>
        </p:nvSpPr>
        <p:spPr>
          <a:xfrm>
            <a:off x="3751363" y="4698985"/>
            <a:ext cx="8502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Cognitive &amp; Motivation</a:t>
            </a:r>
            <a:endParaRPr sz="1000">
              <a:latin typeface="Trebuchet MS"/>
              <a:ea typeface="Trebuchet MS"/>
              <a:cs typeface="Trebuchet MS"/>
              <a:sym typeface="Trebuchet MS"/>
            </a:endParaRPr>
          </a:p>
        </p:txBody>
      </p:sp>
      <p:sp>
        <p:nvSpPr>
          <p:cNvPr id="226" name="Google Shape;226;p21"/>
          <p:cNvSpPr/>
          <p:nvPr/>
        </p:nvSpPr>
        <p:spPr>
          <a:xfrm>
            <a:off x="4714022" y="4698982"/>
            <a:ext cx="10626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Personality/</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Self-Efficacy</a:t>
            </a:r>
            <a:endParaRPr sz="1000">
              <a:latin typeface="Trebuchet MS"/>
              <a:ea typeface="Trebuchet MS"/>
              <a:cs typeface="Trebuchet MS"/>
              <a:sym typeface="Trebuchet MS"/>
            </a:endParaRPr>
          </a:p>
        </p:txBody>
      </p:sp>
      <p:sp>
        <p:nvSpPr>
          <p:cNvPr id="227" name="Google Shape;227;p21"/>
          <p:cNvSpPr/>
          <p:nvPr/>
        </p:nvSpPr>
        <p:spPr>
          <a:xfrm>
            <a:off x="5848363" y="4634685"/>
            <a:ext cx="1533900" cy="800100"/>
          </a:xfrm>
          <a:prstGeom prst="ellipse">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Gender Identity</a:t>
            </a:r>
            <a:endParaRPr sz="1000">
              <a:latin typeface="Trebuchet MS"/>
              <a:ea typeface="Trebuchet MS"/>
              <a:cs typeface="Trebuchet MS"/>
              <a:sym typeface="Trebuchet MS"/>
            </a:endParaRPr>
          </a:p>
        </p:txBody>
      </p:sp>
      <p:sp>
        <p:nvSpPr>
          <p:cNvPr id="228" name="Google Shape;228;p21"/>
          <p:cNvSpPr/>
          <p:nvPr/>
        </p:nvSpPr>
        <p:spPr>
          <a:xfrm>
            <a:off x="5848363" y="3565544"/>
            <a:ext cx="1533900" cy="800100"/>
          </a:xfrm>
          <a:prstGeom prst="ellipse">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Incentives &amp; Expectations, Gender Norms</a:t>
            </a:r>
            <a:endParaRPr sz="1000">
              <a:latin typeface="Trebuchet MS"/>
              <a:ea typeface="Trebuchet MS"/>
              <a:cs typeface="Trebuchet MS"/>
              <a:sym typeface="Trebuchet MS"/>
            </a:endParaRPr>
          </a:p>
        </p:txBody>
      </p:sp>
      <p:sp>
        <p:nvSpPr>
          <p:cNvPr id="229" name="Google Shape;229;p21"/>
          <p:cNvSpPr/>
          <p:nvPr/>
        </p:nvSpPr>
        <p:spPr>
          <a:xfrm>
            <a:off x="5848363" y="2392031"/>
            <a:ext cx="1533900" cy="800100"/>
          </a:xfrm>
          <a:prstGeom prst="ellipse">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Opportunity Structures &amp; Division of Labor</a:t>
            </a:r>
            <a:endParaRPr sz="1000">
              <a:latin typeface="Trebuchet MS"/>
              <a:ea typeface="Trebuchet MS"/>
              <a:cs typeface="Trebuchet MS"/>
              <a:sym typeface="Trebuchet MS"/>
            </a:endParaRPr>
          </a:p>
        </p:txBody>
      </p:sp>
      <p:sp>
        <p:nvSpPr>
          <p:cNvPr id="230" name="Google Shape;230;p21"/>
          <p:cNvSpPr/>
          <p:nvPr/>
        </p:nvSpPr>
        <p:spPr>
          <a:xfrm>
            <a:off x="6497508" y="3251493"/>
            <a:ext cx="288300" cy="238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1" name="Google Shape;231;p21"/>
          <p:cNvSpPr/>
          <p:nvPr/>
        </p:nvSpPr>
        <p:spPr>
          <a:xfrm>
            <a:off x="6471176" y="4396690"/>
            <a:ext cx="288300" cy="238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2" name="Google Shape;232;p21"/>
          <p:cNvSpPr/>
          <p:nvPr/>
        </p:nvSpPr>
        <p:spPr>
          <a:xfrm>
            <a:off x="7465800" y="2097700"/>
            <a:ext cx="1606500" cy="1297800"/>
          </a:xfrm>
          <a:prstGeom prst="rect">
            <a:avLst/>
          </a:pr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latin typeface="Trebuchet MS"/>
                <a:ea typeface="Trebuchet MS"/>
                <a:cs typeface="Trebuchet MS"/>
                <a:sym typeface="Trebuchet MS"/>
              </a:rPr>
              <a:t>Gender Based Differences in: </a:t>
            </a:r>
            <a:endParaRPr sz="1000" b="1">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-Education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-Work Force Participation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-Social &amp; Political Participation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-Fertility Regulation</a:t>
            </a:r>
            <a:endParaRPr sz="1000">
              <a:latin typeface="Trebuchet MS"/>
              <a:ea typeface="Trebuchet MS"/>
              <a:cs typeface="Trebuchet MS"/>
              <a:sym typeface="Trebuchet MS"/>
            </a:endParaRPr>
          </a:p>
        </p:txBody>
      </p:sp>
      <p:sp>
        <p:nvSpPr>
          <p:cNvPr id="233" name="Google Shape;233;p21"/>
          <p:cNvSpPr/>
          <p:nvPr/>
        </p:nvSpPr>
        <p:spPr>
          <a:xfrm>
            <a:off x="7465799" y="3597666"/>
            <a:ext cx="1511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latin typeface="Trebuchet MS"/>
                <a:ea typeface="Trebuchet MS"/>
                <a:cs typeface="Trebuchet MS"/>
                <a:sym typeface="Trebuchet MS"/>
              </a:rPr>
              <a:t>Gender-based Practices such as Violence, Child Marriage</a:t>
            </a:r>
            <a:endParaRPr sz="1000">
              <a:latin typeface="Trebuchet MS"/>
              <a:ea typeface="Trebuchet MS"/>
              <a:cs typeface="Trebuchet MS"/>
              <a:sym typeface="Trebuchet MS"/>
            </a:endParaRPr>
          </a:p>
        </p:txBody>
      </p:sp>
      <p:sp>
        <p:nvSpPr>
          <p:cNvPr id="234" name="Google Shape;234;p21"/>
          <p:cNvSpPr/>
          <p:nvPr/>
        </p:nvSpPr>
        <p:spPr>
          <a:xfrm>
            <a:off x="7465799" y="4698975"/>
            <a:ext cx="15111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latin typeface="Trebuchet MS"/>
                <a:ea typeface="Trebuchet MS"/>
                <a:cs typeface="Trebuchet MS"/>
                <a:sym typeface="Trebuchet MS"/>
              </a:rPr>
              <a:t>Gender Based Differences in Attitudes &amp; Beliefs</a:t>
            </a:r>
            <a:br>
              <a:rPr lang="en-US" sz="1000">
                <a:latin typeface="Trebuchet MS"/>
                <a:ea typeface="Trebuchet MS"/>
                <a:cs typeface="Trebuchet MS"/>
                <a:sym typeface="Trebuchet MS"/>
              </a:rPr>
            </a:br>
            <a:r>
              <a:rPr lang="en-US" sz="1000">
                <a:latin typeface="Trebuchet MS"/>
                <a:ea typeface="Trebuchet MS"/>
                <a:cs typeface="Trebuchet MS"/>
                <a:sym typeface="Trebuchet MS"/>
              </a:rPr>
              <a:t>Skills &amp; Behaviors</a:t>
            </a:r>
            <a:endParaRPr sz="10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851</Words>
  <Application>Microsoft Office PowerPoint</Application>
  <PresentationFormat>On-screen Show (4:3)</PresentationFormat>
  <Paragraphs>123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Arial</vt:lpstr>
      <vt:lpstr>Open Sans ExtraBold</vt:lpstr>
      <vt:lpstr>Open Sans</vt:lpstr>
      <vt:lpstr>Avenir</vt:lpstr>
      <vt:lpstr>Trebuchet MS</vt:lpstr>
      <vt:lpstr>Office Theme</vt:lpstr>
      <vt:lpstr>Gender Norms in Early Adolescence</vt:lpstr>
      <vt:lpstr>Term Definitions</vt:lpstr>
      <vt:lpstr>Term Definitions</vt:lpstr>
      <vt:lpstr>Types of Norms</vt:lpstr>
      <vt:lpstr>Gender Socialization as a Process</vt:lpstr>
      <vt:lpstr>Emergency of Gender Identity</vt:lpstr>
      <vt:lpstr>Feminist Theory</vt:lpstr>
      <vt:lpstr>QUEER THEORY</vt:lpstr>
      <vt:lpstr>Multi-Level Framework of Influence Impacting Gender Socialization During Adolescence (Neetu John, 2017)</vt:lpstr>
      <vt:lpstr>The Multilevel Framework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Norms in Early Adolescence</dc:title>
  <cp:lastModifiedBy>Barnette, Quinn</cp:lastModifiedBy>
  <cp:revision>3</cp:revision>
  <dcterms:modified xsi:type="dcterms:W3CDTF">2019-06-24T20:23:30Z</dcterms:modified>
</cp:coreProperties>
</file>