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46"/>
  </p:notes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296400"/>
  <p:embeddedFontLst>
    <p:embeddedFont>
      <p:font typeface="Calibri" panose="020F0502020204030204" pitchFamily="34"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Open Sans ExtraBold" panose="020B0604020202020204" charset="0"/>
      <p:bold r:id="rId55"/>
      <p:boldItalic r:id="rId56"/>
    </p:embeddedFont>
    <p:embeddedFont>
      <p:font typeface="Roboto" panose="020B0604020202020204" charset="0"/>
      <p:regular r:id="rId57"/>
      <p:bold r:id="rId58"/>
      <p:italic r:id="rId59"/>
      <p:boldItalic r:id="rId60"/>
    </p:embeddedFont>
    <p:embeddedFont>
      <p:font typeface="Roboto Medium" panose="020B0604020202020204" charset="0"/>
      <p:regular r:id="rId61"/>
      <p:bold r:id="rId62"/>
      <p:italic r:id="rId63"/>
      <p:boldItalic r:id="rId64"/>
    </p:embeddedFont>
    <p:embeddedFont>
      <p:font typeface="Roboto Thin" panose="020B0604020202020204" charset="0"/>
      <p:regular r:id="rId65"/>
      <p:bold r:id="rId66"/>
      <p:italic r:id="rId67"/>
      <p:boldItalic r:id="rId68"/>
    </p:embeddedFont>
    <p:embeddedFont>
      <p:font typeface="Trebuchet MS" panose="020B060302020202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7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221DA0-37EE-4A54-BF2E-8D0FF917F205}">
  <a:tblStyle styleId="{86221DA0-37EE-4A54-BF2E-8D0FF917F20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E92E880-05B7-47B5-97EB-CD5D10B4B8E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18" y="114"/>
      </p:cViewPr>
      <p:guideLst>
        <p:guide orient="horz" pos="672"/>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6.xml"/><Relationship Id="rId51" Type="http://schemas.openxmlformats.org/officeDocument/2006/relationships/font" Target="fonts/font5.fntdata"/><Relationship Id="rId72" Type="http://schemas.openxmlformats.org/officeDocument/2006/relationships/font" Target="fonts/font2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4820"/>
          </a:xfrm>
          <a:prstGeom prst="rect">
            <a:avLst/>
          </a:prstGeom>
          <a:noFill/>
          <a:ln>
            <a:noFill/>
          </a:ln>
        </p:spPr>
        <p:txBody>
          <a:bodyPr spcFirstLastPara="1" wrap="square" lIns="92300" tIns="46150" rIns="92300" bIns="4615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4" y="0"/>
            <a:ext cx="2971800" cy="464820"/>
          </a:xfrm>
          <a:prstGeom prst="rect">
            <a:avLst/>
          </a:prstGeom>
          <a:noFill/>
          <a:ln>
            <a:noFill/>
          </a:ln>
        </p:spPr>
        <p:txBody>
          <a:bodyPr spcFirstLastPara="1" wrap="square" lIns="92300" tIns="46150" rIns="92300" bIns="4615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4820"/>
          </a:xfrm>
          <a:prstGeom prst="rect">
            <a:avLst/>
          </a:prstGeom>
          <a:noFill/>
          <a:ln>
            <a:noFill/>
          </a:ln>
        </p:spPr>
        <p:txBody>
          <a:bodyPr spcFirstLastPara="1" wrap="square" lIns="92300" tIns="46150" rIns="92300" bIns="4615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a5e46c31_0_2342:notes"/>
          <p:cNvSpPr txBox="1">
            <a:spLocks noGrp="1"/>
          </p:cNvSpPr>
          <p:nvPr>
            <p:ph type="body" idx="1"/>
          </p:nvPr>
        </p:nvSpPr>
        <p:spPr>
          <a:xfrm>
            <a:off x="685800" y="4473893"/>
            <a:ext cx="5486400" cy="3660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77" name="Google Shape;177;g33a5e46c31_0_234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14: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970" name="Google Shape;970;p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5: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lnSpc>
                <a:spcPct val="80000"/>
              </a:lnSpc>
              <a:spcBef>
                <a:spcPts val="0"/>
              </a:spcBef>
              <a:spcAft>
                <a:spcPts val="0"/>
              </a:spcAft>
              <a:buClr>
                <a:schemeClr val="dk1"/>
              </a:buClr>
              <a:buSzPts val="2590"/>
              <a:buFont typeface="Arial"/>
              <a:buNone/>
            </a:pPr>
            <a:r>
              <a:rPr lang="en-US">
                <a:latin typeface="Avenir"/>
                <a:ea typeface="Avenir"/>
                <a:cs typeface="Avenir"/>
                <a:sym typeface="Avenir"/>
              </a:rPr>
              <a:t>Because of </a:t>
            </a:r>
            <a:r>
              <a:rPr lang="en-US" b="1">
                <a:latin typeface="Avenir"/>
                <a:ea typeface="Avenir"/>
                <a:cs typeface="Avenir"/>
                <a:sym typeface="Avenir"/>
              </a:rPr>
              <a:t>adult concerns about their sexual vulnerability</a:t>
            </a:r>
            <a:r>
              <a:rPr lang="en-US">
                <a:latin typeface="Avenir"/>
                <a:ea typeface="Avenir"/>
                <a:cs typeface="Avenir"/>
                <a:sym typeface="Avenir"/>
              </a:rPr>
              <a:t>:</a:t>
            </a:r>
            <a:endParaRPr/>
          </a:p>
          <a:p>
            <a:pPr marL="171450" lvl="0" indent="-83185" algn="l" rtl="0">
              <a:lnSpc>
                <a:spcPct val="80000"/>
              </a:lnSpc>
              <a:spcBef>
                <a:spcPts val="750"/>
              </a:spcBef>
              <a:spcAft>
                <a:spcPts val="0"/>
              </a:spcAft>
              <a:buClr>
                <a:schemeClr val="dk1"/>
              </a:buClr>
              <a:buSzPts val="1200"/>
              <a:buChar char="•"/>
            </a:pPr>
            <a:r>
              <a:rPr lang="en-US">
                <a:latin typeface="Avenir"/>
                <a:ea typeface="Avenir"/>
                <a:cs typeface="Avenir"/>
                <a:sym typeface="Avenir"/>
              </a:rPr>
              <a:t> girls are repeatedly told to stay away from boys</a:t>
            </a:r>
            <a:endParaRPr/>
          </a:p>
          <a:p>
            <a:pPr marL="171450" lvl="0" indent="-83185" algn="l" rtl="0">
              <a:lnSpc>
                <a:spcPct val="80000"/>
              </a:lnSpc>
              <a:spcBef>
                <a:spcPts val="750"/>
              </a:spcBef>
              <a:spcAft>
                <a:spcPts val="0"/>
              </a:spcAft>
              <a:buClr>
                <a:schemeClr val="dk1"/>
              </a:buClr>
              <a:buSzPts val="1200"/>
              <a:buChar char="•"/>
            </a:pPr>
            <a:r>
              <a:rPr lang="en-US">
                <a:latin typeface="Avenir"/>
                <a:ea typeface="Avenir"/>
                <a:cs typeface="Avenir"/>
                <a:sym typeface="Avenir"/>
              </a:rPr>
              <a:t>there are sanctions if they don’t</a:t>
            </a:r>
            <a:endParaRPr/>
          </a:p>
          <a:p>
            <a:pPr marL="514350" lvl="1" indent="-100837" algn="l" rtl="0">
              <a:lnSpc>
                <a:spcPct val="80000"/>
              </a:lnSpc>
              <a:spcBef>
                <a:spcPts val="375"/>
              </a:spcBef>
              <a:spcAft>
                <a:spcPts val="0"/>
              </a:spcAft>
              <a:buClr>
                <a:schemeClr val="dk1"/>
              </a:buClr>
              <a:buSzPts val="1200"/>
              <a:buChar char="•"/>
            </a:pPr>
            <a:r>
              <a:rPr lang="en-US">
                <a:latin typeface="Avenir"/>
                <a:ea typeface="Avenir"/>
                <a:cs typeface="Avenir"/>
                <a:sym typeface="Avenir"/>
              </a:rPr>
              <a:t>Punishment</a:t>
            </a:r>
            <a:endParaRPr/>
          </a:p>
          <a:p>
            <a:pPr marL="514350" lvl="1" indent="-100837" algn="l" rtl="0">
              <a:lnSpc>
                <a:spcPct val="80000"/>
              </a:lnSpc>
              <a:spcBef>
                <a:spcPts val="375"/>
              </a:spcBef>
              <a:spcAft>
                <a:spcPts val="0"/>
              </a:spcAft>
              <a:buClr>
                <a:schemeClr val="dk1"/>
              </a:buClr>
              <a:buSzPts val="1200"/>
              <a:buChar char="•"/>
            </a:pPr>
            <a:r>
              <a:rPr lang="en-US">
                <a:latin typeface="Avenir"/>
                <a:ea typeface="Avenir"/>
                <a:cs typeface="Avenir"/>
                <a:sym typeface="Avenir"/>
              </a:rPr>
              <a:t>social isolation</a:t>
            </a:r>
            <a:endParaRPr/>
          </a:p>
          <a:p>
            <a:pPr marL="514350" lvl="1" indent="-100837" algn="l" rtl="0">
              <a:lnSpc>
                <a:spcPct val="80000"/>
              </a:lnSpc>
              <a:spcBef>
                <a:spcPts val="375"/>
              </a:spcBef>
              <a:spcAft>
                <a:spcPts val="0"/>
              </a:spcAft>
              <a:buClr>
                <a:schemeClr val="dk1"/>
              </a:buClr>
              <a:buSzPts val="1200"/>
              <a:buChar char="•"/>
            </a:pPr>
            <a:r>
              <a:rPr lang="en-US">
                <a:latin typeface="Avenir"/>
                <a:ea typeface="Avenir"/>
                <a:cs typeface="Avenir"/>
                <a:sym typeface="Avenir"/>
              </a:rPr>
              <a:t>sexual rumor</a:t>
            </a:r>
            <a:endParaRPr/>
          </a:p>
          <a:p>
            <a:pPr marL="514350" lvl="1" indent="-100837" algn="l" rtl="0">
              <a:lnSpc>
                <a:spcPct val="80000"/>
              </a:lnSpc>
              <a:spcBef>
                <a:spcPts val="375"/>
              </a:spcBef>
              <a:spcAft>
                <a:spcPts val="0"/>
              </a:spcAft>
              <a:buClr>
                <a:schemeClr val="dk1"/>
              </a:buClr>
              <a:buSzPts val="1200"/>
              <a:buChar char="•"/>
            </a:pPr>
            <a:r>
              <a:rPr lang="en-US">
                <a:latin typeface="Avenir"/>
                <a:ea typeface="Avenir"/>
                <a:cs typeface="Avenir"/>
                <a:sym typeface="Avenir"/>
              </a:rPr>
              <a:t>Innuendo</a:t>
            </a:r>
            <a:endParaRPr/>
          </a:p>
        </p:txBody>
      </p:sp>
      <p:sp>
        <p:nvSpPr>
          <p:cNvPr id="981" name="Google Shape;981;p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16: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boys - early school leaving </a:t>
            </a:r>
            <a:r>
              <a:rPr lang="en-US" sz="2127">
                <a:latin typeface="Avenir"/>
                <a:ea typeface="Avenir"/>
                <a:cs typeface="Avenir"/>
                <a:sym typeface="Avenir"/>
              </a:rPr>
              <a:t>(increasingly at rates greater than girls)</a:t>
            </a:r>
            <a:endParaRPr/>
          </a:p>
        </p:txBody>
      </p:sp>
      <p:sp>
        <p:nvSpPr>
          <p:cNvPr id="1016" name="Google Shape;1016;p16: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2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21: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marR="0" lvl="0" indent="0" algn="l" rtl="0">
              <a:lnSpc>
                <a:spcPct val="100000"/>
              </a:lnSpc>
              <a:spcBef>
                <a:spcPts val="0"/>
              </a:spcBef>
              <a:spcAft>
                <a:spcPts val="0"/>
              </a:spcAft>
              <a:buClr>
                <a:schemeClr val="dk1"/>
              </a:buClr>
              <a:buSzPts val="1200"/>
              <a:buFont typeface="Avenir"/>
              <a:buNone/>
            </a:pPr>
            <a:r>
              <a:rPr lang="en-US" sz="1200">
                <a:latin typeface="Avenir"/>
                <a:ea typeface="Avenir"/>
                <a:cs typeface="Avenir"/>
                <a:sym typeface="Avenir"/>
              </a:rPr>
              <a:t>Narrative interviews analyzed for gender themes, organized into domains and sub-themes with questions generated for each based on youth comments</a:t>
            </a:r>
            <a:endParaRPr/>
          </a:p>
          <a:p>
            <a:pPr marL="0" lvl="0" indent="0" algn="l" rtl="0">
              <a:spcBef>
                <a:spcPts val="0"/>
              </a:spcBef>
              <a:spcAft>
                <a:spcPts val="0"/>
              </a:spcAft>
              <a:buClr>
                <a:schemeClr val="dk1"/>
              </a:buClr>
              <a:buSzPts val="1200"/>
              <a:buFont typeface="Calibri"/>
              <a:buNone/>
            </a:pPr>
            <a:endParaRPr/>
          </a:p>
        </p:txBody>
      </p:sp>
      <p:sp>
        <p:nvSpPr>
          <p:cNvPr id="1027" name="Google Shape;1027;p21: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9: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035" name="Google Shape;1035;p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33a5e46c31_0_2495:notes"/>
          <p:cNvSpPr txBox="1">
            <a:spLocks noGrp="1"/>
          </p:cNvSpPr>
          <p:nvPr>
            <p:ph type="body" idx="1"/>
          </p:nvPr>
        </p:nvSpPr>
        <p:spPr>
          <a:xfrm>
            <a:off x="685800" y="4473893"/>
            <a:ext cx="5486400" cy="3660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043" name="Google Shape;1043;g33a5e46c31_0_2495: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18: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051" name="Google Shape;1051;p1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2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20: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SDS measures the extent to which </a:t>
            </a:r>
            <a:r>
              <a:rPr lang="en-US" sz="1100">
                <a:solidFill>
                  <a:srgbClr val="545454"/>
                </a:solidFill>
                <a:highlight>
                  <a:srgbClr val="FFFFFF"/>
                </a:highlight>
                <a:latin typeface="Roboto"/>
                <a:ea typeface="Roboto"/>
                <a:cs typeface="Roboto"/>
                <a:sym typeface="Roboto"/>
              </a:rPr>
              <a:t>women and men, or boys and girls are held to different </a:t>
            </a:r>
            <a:r>
              <a:rPr lang="en-US" sz="1100" b="1">
                <a:solidFill>
                  <a:srgbClr val="6A6A6A"/>
                </a:solidFill>
                <a:highlight>
                  <a:srgbClr val="FFFFFF"/>
                </a:highlight>
                <a:latin typeface="Roboto"/>
                <a:ea typeface="Roboto"/>
                <a:cs typeface="Roboto"/>
                <a:sym typeface="Roboto"/>
              </a:rPr>
              <a:t>standards</a:t>
            </a:r>
            <a:r>
              <a:rPr lang="en-US" sz="1100">
                <a:solidFill>
                  <a:srgbClr val="545454"/>
                </a:solidFill>
                <a:highlight>
                  <a:srgbClr val="FFFFFF"/>
                </a:highlight>
                <a:latin typeface="Roboto"/>
                <a:ea typeface="Roboto"/>
                <a:cs typeface="Roboto"/>
                <a:sym typeface="Roboto"/>
              </a:rPr>
              <a:t> of </a:t>
            </a:r>
            <a:r>
              <a:rPr lang="en-US" sz="1100" b="1">
                <a:solidFill>
                  <a:srgbClr val="6A6A6A"/>
                </a:solidFill>
                <a:highlight>
                  <a:srgbClr val="FFFFFF"/>
                </a:highlight>
                <a:latin typeface="Roboto"/>
                <a:ea typeface="Roboto"/>
                <a:cs typeface="Roboto"/>
                <a:sym typeface="Roboto"/>
              </a:rPr>
              <a:t>sexual</a:t>
            </a:r>
            <a:r>
              <a:rPr lang="en-US" sz="1100">
                <a:solidFill>
                  <a:srgbClr val="545454"/>
                </a:solidFill>
                <a:highlight>
                  <a:srgbClr val="FFFFFF"/>
                </a:highlight>
                <a:latin typeface="Roboto"/>
                <a:ea typeface="Roboto"/>
                <a:cs typeface="Roboto"/>
                <a:sym typeface="Roboto"/>
              </a:rPr>
              <a:t> conduct. In the GEAS we measure this phenomenon with a scale comprised of the following items.</a:t>
            </a:r>
            <a:endParaRPr/>
          </a:p>
        </p:txBody>
      </p:sp>
      <p:sp>
        <p:nvSpPr>
          <p:cNvPr id="1060" name="Google Shape;1060;p20: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33a5e46c31_0_68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33a5e46c31_0_680:notes"/>
          <p:cNvSpPr txBox="1">
            <a:spLocks noGrp="1"/>
          </p:cNvSpPr>
          <p:nvPr>
            <p:ph type="body" idx="1"/>
          </p:nvPr>
        </p:nvSpPr>
        <p:spPr>
          <a:xfrm>
            <a:off x="685800" y="4415791"/>
            <a:ext cx="5486400" cy="41835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ARE measures the extent to which adolescents find romantic relationships between girls and boys at their age normal.</a:t>
            </a:r>
            <a:endParaRPr/>
          </a:p>
        </p:txBody>
      </p:sp>
      <p:sp>
        <p:nvSpPr>
          <p:cNvPr id="1069" name="Google Shape;1069;g33a5e46c31_0_680:notes"/>
          <p:cNvSpPr txBox="1">
            <a:spLocks noGrp="1"/>
          </p:cNvSpPr>
          <p:nvPr>
            <p:ph type="sldNum" idx="12"/>
          </p:nvPr>
        </p:nvSpPr>
        <p:spPr>
          <a:xfrm>
            <a:off x="3884614" y="8829967"/>
            <a:ext cx="2971800" cy="4647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33a5e46c31_0_18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7" name="Google Shape;1077;g33a5e46c31_0_1814:notes"/>
          <p:cNvSpPr txBox="1">
            <a:spLocks noGrp="1"/>
          </p:cNvSpPr>
          <p:nvPr>
            <p:ph type="body" idx="1"/>
          </p:nvPr>
        </p:nvSpPr>
        <p:spPr>
          <a:xfrm>
            <a:off x="685800" y="4415791"/>
            <a:ext cx="5486400" cy="41835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ARE measures the extent to which adolescents find romantic relationships between girls and boys at their age normal.</a:t>
            </a:r>
            <a:endParaRPr/>
          </a:p>
        </p:txBody>
      </p:sp>
      <p:sp>
        <p:nvSpPr>
          <p:cNvPr id="1078" name="Google Shape;1078;g33a5e46c31_0_1814:notes"/>
          <p:cNvSpPr txBox="1">
            <a:spLocks noGrp="1"/>
          </p:cNvSpPr>
          <p:nvPr>
            <p:ph type="sldNum" idx="12"/>
          </p:nvPr>
        </p:nvSpPr>
        <p:spPr>
          <a:xfrm>
            <a:off x="3884614" y="8829967"/>
            <a:ext cx="2971800" cy="4647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33a5e46c31_0_182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33a5e46c31_0_1820:notes"/>
          <p:cNvSpPr txBox="1">
            <a:spLocks noGrp="1"/>
          </p:cNvSpPr>
          <p:nvPr>
            <p:ph type="body" idx="1"/>
          </p:nvPr>
        </p:nvSpPr>
        <p:spPr>
          <a:xfrm>
            <a:off x="685800" y="4415791"/>
            <a:ext cx="5486400" cy="41835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ARE measures the extent to which adolescents find romantic relationships between girls and boys at their age normal.</a:t>
            </a:r>
            <a:endParaRPr/>
          </a:p>
        </p:txBody>
      </p:sp>
      <p:sp>
        <p:nvSpPr>
          <p:cNvPr id="1087" name="Google Shape;1087;g33a5e46c31_0_1820:notes"/>
          <p:cNvSpPr txBox="1">
            <a:spLocks noGrp="1"/>
          </p:cNvSpPr>
          <p:nvPr>
            <p:ph type="sldNum" idx="12"/>
          </p:nvPr>
        </p:nvSpPr>
        <p:spPr>
          <a:xfrm>
            <a:off x="3884614" y="8829967"/>
            <a:ext cx="2971800" cy="4647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5" name="Google Shape;1095;p23: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SzPts val="1100"/>
              <a:buNone/>
            </a:pPr>
            <a:r>
              <a:rPr lang="en-US" sz="1100">
                <a:latin typeface="Arial"/>
                <a:ea typeface="Arial"/>
                <a:cs typeface="Arial"/>
                <a:sym typeface="Arial"/>
              </a:rPr>
              <a:t>Empowerment is increasingly recognized as both a human right in and of itself and a means towards improved outcomes, including economic and health outcomes. However, though empowerment is recognized as a process that evolves across the life course, little is known about the manifestations of empowerment among young adolescents or in its relationship to sexual and reproductive health outcomes during early adolescence, a critical period shaping reproductive health trajectories. </a:t>
            </a:r>
            <a:endParaRPr sz="1100">
              <a:latin typeface="Arial"/>
              <a:ea typeface="Arial"/>
              <a:cs typeface="Arial"/>
              <a:sym typeface="Arial"/>
            </a:endParaRPr>
          </a:p>
          <a:p>
            <a:pPr marL="0" lvl="0" indent="0" algn="l" rtl="0">
              <a:lnSpc>
                <a:spcPct val="128333"/>
              </a:lnSpc>
              <a:spcBef>
                <a:spcPts val="0"/>
              </a:spcBef>
              <a:spcAft>
                <a:spcPts val="0"/>
              </a:spcAft>
              <a:buSzPts val="1100"/>
              <a:buNone/>
            </a:pPr>
            <a:endParaRPr>
              <a:solidFill>
                <a:srgbClr val="0D3B52"/>
              </a:solidFill>
              <a:latin typeface="Trebuchet MS"/>
              <a:ea typeface="Trebuchet MS"/>
              <a:cs typeface="Trebuchet MS"/>
              <a:sym typeface="Trebuchet MS"/>
            </a:endParaRPr>
          </a:p>
          <a:p>
            <a:pPr marL="0" lvl="0" indent="0" algn="l" rtl="0">
              <a:lnSpc>
                <a:spcPct val="128333"/>
              </a:lnSpc>
              <a:spcBef>
                <a:spcPts val="0"/>
              </a:spcBef>
              <a:spcAft>
                <a:spcPts val="0"/>
              </a:spcAft>
              <a:buSzPts val="1100"/>
              <a:buNone/>
            </a:pPr>
            <a:r>
              <a:rPr lang="en-US">
                <a:solidFill>
                  <a:srgbClr val="0D3B52"/>
                </a:solidFill>
                <a:latin typeface="Trebuchet MS"/>
                <a:ea typeface="Trebuchet MS"/>
                <a:cs typeface="Trebuchet MS"/>
                <a:sym typeface="Trebuchet MS"/>
              </a:rPr>
              <a:t>To our knowledge, no existing instruments have been created specifically to measure empowerment among this age group. The Global Early Adolescent Study therefore developed and piloted empowerment measures tailored to the lives of young adolescents, for whom transposition of empowerment measures created for adults likely would not be relevant. These cross-cultural measures were developed and pilot tested across 15 countries, and re-piloted in 6.</a:t>
            </a:r>
            <a:endParaRPr>
              <a:solidFill>
                <a:srgbClr val="0D3B52"/>
              </a:solidFill>
              <a:latin typeface="Trebuchet MS"/>
              <a:ea typeface="Trebuchet MS"/>
              <a:cs typeface="Trebuchet MS"/>
              <a:sym typeface="Trebuchet MS"/>
            </a:endParaRPr>
          </a:p>
          <a:p>
            <a:pPr marL="0" lvl="0" indent="0" algn="l" rtl="0">
              <a:lnSpc>
                <a:spcPct val="128333"/>
              </a:lnSpc>
              <a:spcBef>
                <a:spcPts val="0"/>
              </a:spcBef>
              <a:spcAft>
                <a:spcPts val="0"/>
              </a:spcAft>
              <a:buSzPts val="1100"/>
              <a:buNone/>
            </a:pPr>
            <a:endParaRPr>
              <a:solidFill>
                <a:srgbClr val="0D3B52"/>
              </a:solidFill>
              <a:latin typeface="Trebuchet MS"/>
              <a:ea typeface="Trebuchet MS"/>
              <a:cs typeface="Trebuchet MS"/>
              <a:sym typeface="Trebuchet MS"/>
            </a:endParaRPr>
          </a:p>
          <a:p>
            <a:pPr marL="0" lvl="0" indent="0" algn="l" rtl="0">
              <a:lnSpc>
                <a:spcPct val="128333"/>
              </a:lnSpc>
              <a:spcBef>
                <a:spcPts val="0"/>
              </a:spcBef>
              <a:spcAft>
                <a:spcPts val="0"/>
              </a:spcAft>
              <a:buClr>
                <a:schemeClr val="dk1"/>
              </a:buClr>
              <a:buSzPts val="1100"/>
              <a:buFont typeface="Arial"/>
              <a:buNone/>
            </a:pPr>
            <a:r>
              <a:rPr lang="en-US" sz="1100" b="1">
                <a:latin typeface="Arial"/>
                <a:ea typeface="Arial"/>
                <a:cs typeface="Arial"/>
                <a:sym typeface="Arial"/>
              </a:rPr>
              <a:t>The GEAS definition of empowerment reflects the World Bank’s definition</a:t>
            </a:r>
            <a:r>
              <a:rPr lang="en-US" b="1">
                <a:solidFill>
                  <a:srgbClr val="0D3B52"/>
                </a:solidFill>
                <a:latin typeface="Trebuchet MS"/>
                <a:ea typeface="Trebuchet MS"/>
                <a:cs typeface="Trebuchet MS"/>
                <a:sym typeface="Trebuchet MS"/>
              </a:rPr>
              <a:t>, wherein empowerment is a process that enhances one’s ability to make effective choices. </a:t>
            </a:r>
            <a:endParaRPr>
              <a:solidFill>
                <a:srgbClr val="0D3B52"/>
              </a:solidFill>
              <a:latin typeface="Trebuchet MS"/>
              <a:ea typeface="Trebuchet MS"/>
              <a:cs typeface="Trebuchet MS"/>
              <a:sym typeface="Trebuchet MS"/>
            </a:endParaRPr>
          </a:p>
          <a:p>
            <a:pPr marL="0" lvl="0" indent="0" algn="l" rtl="0">
              <a:spcBef>
                <a:spcPts val="0"/>
              </a:spcBef>
              <a:spcAft>
                <a:spcPts val="0"/>
              </a:spcAft>
              <a:buNone/>
            </a:pPr>
            <a:endParaRPr/>
          </a:p>
        </p:txBody>
      </p:sp>
      <p:sp>
        <p:nvSpPr>
          <p:cNvPr id="1096" name="Google Shape;1096;p23: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33a5e46c31_0_182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g33a5e46c31_0_1828:notes"/>
          <p:cNvSpPr txBox="1">
            <a:spLocks noGrp="1"/>
          </p:cNvSpPr>
          <p:nvPr>
            <p:ph type="body" idx="1"/>
          </p:nvPr>
        </p:nvSpPr>
        <p:spPr>
          <a:xfrm>
            <a:off x="685800" y="4415791"/>
            <a:ext cx="5486400" cy="4183500"/>
          </a:xfrm>
          <a:prstGeom prst="rect">
            <a:avLst/>
          </a:prstGeom>
        </p:spPr>
        <p:txBody>
          <a:bodyPr spcFirstLastPara="1" wrap="square" lIns="92300" tIns="46150" rIns="92300" bIns="46150" anchor="t" anchorCtr="0">
            <a:noAutofit/>
          </a:bodyPr>
          <a:lstStyle/>
          <a:p>
            <a:pPr marL="0" lvl="0" indent="0" algn="l" rtl="0">
              <a:lnSpc>
                <a:spcPct val="128333"/>
              </a:lnSpc>
              <a:spcBef>
                <a:spcPts val="0"/>
              </a:spcBef>
              <a:spcAft>
                <a:spcPts val="0"/>
              </a:spcAft>
              <a:buNone/>
            </a:pPr>
            <a:r>
              <a:rPr lang="en-US" b="1">
                <a:solidFill>
                  <a:srgbClr val="0D3B52"/>
                </a:solidFill>
                <a:latin typeface="Trebuchet MS"/>
                <a:ea typeface="Trebuchet MS"/>
                <a:cs typeface="Trebuchet MS"/>
                <a:sym typeface="Trebuchet MS"/>
              </a:rPr>
              <a:t>The GEAS conceptual framework nests agency, as measured by freedom of movement, voice, and decision-making, within opportunity structures of an adolescent's socio-ecological environment. Together, agency operates within an adolescent’s opportunity structure to shape achievement of desired outcomes. </a:t>
            </a:r>
            <a:endParaRPr/>
          </a:p>
        </p:txBody>
      </p:sp>
      <p:sp>
        <p:nvSpPr>
          <p:cNvPr id="1106" name="Google Shape;1106;g33a5e46c31_0_1828:notes"/>
          <p:cNvSpPr txBox="1">
            <a:spLocks noGrp="1"/>
          </p:cNvSpPr>
          <p:nvPr>
            <p:ph type="sldNum" idx="12"/>
          </p:nvPr>
        </p:nvSpPr>
        <p:spPr>
          <a:xfrm>
            <a:off x="3884614" y="8829967"/>
            <a:ext cx="2971800" cy="4647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2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p24: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sz="1200">
                <a:latin typeface="Avenir"/>
                <a:ea typeface="Avenir"/>
                <a:cs typeface="Avenir"/>
                <a:sym typeface="Avenir"/>
              </a:rPr>
              <a:t>First evidence that empowerment as a concept can be evaluated amongst 10-14 adolescents</a:t>
            </a:r>
            <a:endParaRPr/>
          </a:p>
          <a:p>
            <a:pPr marL="0" lvl="0" indent="0" algn="l" rtl="0">
              <a:spcBef>
                <a:spcPts val="0"/>
              </a:spcBef>
              <a:spcAft>
                <a:spcPts val="0"/>
              </a:spcAft>
              <a:buNone/>
            </a:pPr>
            <a:r>
              <a:rPr lang="en-US" sz="1200">
                <a:latin typeface="Avenir"/>
                <a:ea typeface="Avenir"/>
                <a:cs typeface="Avenir"/>
                <a:sym typeface="Avenir"/>
              </a:rPr>
              <a:t>Some aspects of empowerment appear to be universal</a:t>
            </a:r>
            <a:endParaRPr/>
          </a:p>
          <a:p>
            <a:pPr marL="0" lvl="0" indent="0" algn="l" rtl="0">
              <a:spcBef>
                <a:spcPts val="0"/>
              </a:spcBef>
              <a:spcAft>
                <a:spcPts val="0"/>
              </a:spcAft>
              <a:buNone/>
            </a:pPr>
            <a:r>
              <a:rPr lang="en-US" sz="1200">
                <a:latin typeface="Avenir"/>
                <a:ea typeface="Avenir"/>
                <a:cs typeface="Avenir"/>
                <a:sym typeface="Avenir"/>
              </a:rPr>
              <a:t>Further investigation will examine whether empowerment is associated with outcomes</a:t>
            </a:r>
            <a:endParaRPr/>
          </a:p>
          <a:p>
            <a:pPr marL="0" lvl="0" indent="0" algn="l" rtl="0">
              <a:spcBef>
                <a:spcPts val="0"/>
              </a:spcBef>
              <a:spcAft>
                <a:spcPts val="0"/>
              </a:spcAft>
              <a:buNone/>
            </a:pPr>
            <a:endParaRPr b="1"/>
          </a:p>
        </p:txBody>
      </p:sp>
      <p:sp>
        <p:nvSpPr>
          <p:cNvPr id="1126" name="Google Shape;1126;p24: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2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25: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br>
              <a:rPr lang="en-US"/>
            </a:br>
            <a:r>
              <a:rPr lang="en-US" sz="1200">
                <a:latin typeface="Avenir"/>
                <a:ea typeface="Avenir"/>
                <a:cs typeface="Avenir"/>
                <a:sym typeface="Avenir"/>
              </a:rPr>
              <a:t>First evidence that empowerment as a concept can be evaluated amongst 10-14 adolescents</a:t>
            </a:r>
            <a:endParaRPr/>
          </a:p>
          <a:p>
            <a:pPr marL="0" lvl="0" indent="0" algn="l" rtl="0">
              <a:spcBef>
                <a:spcPts val="0"/>
              </a:spcBef>
              <a:spcAft>
                <a:spcPts val="0"/>
              </a:spcAft>
              <a:buNone/>
            </a:pPr>
            <a:r>
              <a:rPr lang="en-US" sz="1200">
                <a:latin typeface="Avenir"/>
                <a:ea typeface="Avenir"/>
                <a:cs typeface="Avenir"/>
                <a:sym typeface="Avenir"/>
              </a:rPr>
              <a:t>Some aspects of empowerment appear to be universal</a:t>
            </a:r>
            <a:endParaRPr/>
          </a:p>
          <a:p>
            <a:pPr marL="0" lvl="0" indent="0" algn="l" rtl="0">
              <a:spcBef>
                <a:spcPts val="0"/>
              </a:spcBef>
              <a:spcAft>
                <a:spcPts val="0"/>
              </a:spcAft>
              <a:buNone/>
            </a:pPr>
            <a:r>
              <a:rPr lang="en-US" sz="1200">
                <a:latin typeface="Avenir"/>
                <a:ea typeface="Avenir"/>
                <a:cs typeface="Avenir"/>
                <a:sym typeface="Avenir"/>
              </a:rPr>
              <a:t>Further investigation will examine whether empowerment is associated with outcomes</a:t>
            </a:r>
            <a:endParaRPr/>
          </a:p>
          <a:p>
            <a:pPr marL="0" lvl="0" indent="0" algn="l" rtl="0">
              <a:spcBef>
                <a:spcPts val="0"/>
              </a:spcBef>
              <a:spcAft>
                <a:spcPts val="0"/>
              </a:spcAft>
              <a:buNone/>
            </a:pPr>
            <a:endParaRPr b="1"/>
          </a:p>
        </p:txBody>
      </p:sp>
      <p:sp>
        <p:nvSpPr>
          <p:cNvPr id="1137" name="Google Shape;1137;p25: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p2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7" name="Google Shape;1147;p27: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48" name="Google Shape;1148;p27: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28: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The vignettes storylines are accompanied by context-specific images to depict these social situations</a:t>
            </a:r>
            <a:endParaRPr/>
          </a:p>
        </p:txBody>
      </p:sp>
      <p:sp>
        <p:nvSpPr>
          <p:cNvPr id="1156" name="Google Shape;1156;p2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2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9" name="Google Shape;1169;p29: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1 - communication style, assertiveness, </a:t>
            </a:r>
            <a:endParaRPr/>
          </a:p>
          <a:p>
            <a:pPr marL="0" lvl="0" indent="0" algn="l" rtl="0">
              <a:spcBef>
                <a:spcPts val="0"/>
              </a:spcBef>
              <a:spcAft>
                <a:spcPts val="0"/>
              </a:spcAft>
              <a:buNone/>
            </a:pPr>
            <a:r>
              <a:rPr lang="en-US"/>
              <a:t>2 - measures social inclusion, emotional response</a:t>
            </a:r>
            <a:endParaRPr/>
          </a:p>
          <a:p>
            <a:pPr marL="0" lvl="0" indent="0" algn="l" rtl="0">
              <a:spcBef>
                <a:spcPts val="0"/>
              </a:spcBef>
              <a:spcAft>
                <a:spcPts val="0"/>
              </a:spcAft>
              <a:buNone/>
            </a:pPr>
            <a:r>
              <a:rPr lang="en-US"/>
              <a:t>3 - communication style, interaction style, emotional response</a:t>
            </a:r>
            <a:endParaRPr/>
          </a:p>
          <a:p>
            <a:pPr marL="0" lvl="0" indent="0" algn="l" rtl="0">
              <a:spcBef>
                <a:spcPts val="0"/>
              </a:spcBef>
              <a:spcAft>
                <a:spcPts val="0"/>
              </a:spcAft>
              <a:buNone/>
            </a:pPr>
            <a:r>
              <a:rPr lang="en-US"/>
              <a:t>4 - Responsibility for pregnancy, emotional response</a:t>
            </a:r>
            <a:endParaRPr/>
          </a:p>
        </p:txBody>
      </p:sp>
      <p:sp>
        <p:nvSpPr>
          <p:cNvPr id="1170" name="Google Shape;1170;p29: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30: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171450" lvl="0" indent="-177800" algn="l" rtl="0">
              <a:lnSpc>
                <a:spcPct val="80000"/>
              </a:lnSpc>
              <a:spcBef>
                <a:spcPts val="0"/>
              </a:spcBef>
              <a:spcAft>
                <a:spcPts val="0"/>
              </a:spcAft>
              <a:buClr>
                <a:schemeClr val="dk1"/>
              </a:buClr>
              <a:buSzPts val="2800"/>
              <a:buChar char="•"/>
            </a:pPr>
            <a:r>
              <a:rPr lang="en-US" sz="2800">
                <a:latin typeface="Avenir"/>
                <a:ea typeface="Avenir"/>
                <a:cs typeface="Avenir"/>
                <a:sym typeface="Avenir"/>
              </a:rPr>
              <a:t>Communication style (avoidance, indirect, direct)</a:t>
            </a:r>
            <a:endParaRPr sz="2100"/>
          </a:p>
          <a:p>
            <a:pPr marL="171450" lvl="0" indent="-177800" algn="l" rtl="0">
              <a:lnSpc>
                <a:spcPct val="80000"/>
              </a:lnSpc>
              <a:spcBef>
                <a:spcPts val="750"/>
              </a:spcBef>
              <a:spcAft>
                <a:spcPts val="0"/>
              </a:spcAft>
              <a:buClr>
                <a:schemeClr val="dk1"/>
              </a:buClr>
              <a:buSzPts val="2800"/>
              <a:buChar char="•"/>
            </a:pPr>
            <a:r>
              <a:rPr lang="en-US" sz="2800">
                <a:latin typeface="Avenir"/>
                <a:ea typeface="Avenir"/>
                <a:cs typeface="Avenir"/>
                <a:sym typeface="Avenir"/>
              </a:rPr>
              <a:t>Assertiveness (no, low, moderate, high)</a:t>
            </a:r>
            <a:endParaRPr sz="2100"/>
          </a:p>
          <a:p>
            <a:pPr marL="171450" lvl="0" indent="-177800" algn="l" rtl="0">
              <a:lnSpc>
                <a:spcPct val="80000"/>
              </a:lnSpc>
              <a:spcBef>
                <a:spcPts val="750"/>
              </a:spcBef>
              <a:spcAft>
                <a:spcPts val="0"/>
              </a:spcAft>
              <a:buClr>
                <a:schemeClr val="dk1"/>
              </a:buClr>
              <a:buSzPts val="2800"/>
              <a:buChar char="•"/>
            </a:pPr>
            <a:r>
              <a:rPr lang="en-US" sz="2800">
                <a:latin typeface="Avenir"/>
                <a:ea typeface="Avenir"/>
                <a:cs typeface="Avenir"/>
                <a:sym typeface="Avenir"/>
              </a:rPr>
              <a:t>Emotional responsiveness (very negative, negative, positive)</a:t>
            </a:r>
            <a:endParaRPr sz="2100"/>
          </a:p>
          <a:p>
            <a:pPr marL="171450" lvl="0" indent="-177800" algn="l" rtl="0">
              <a:lnSpc>
                <a:spcPct val="80000"/>
              </a:lnSpc>
              <a:spcBef>
                <a:spcPts val="750"/>
              </a:spcBef>
              <a:spcAft>
                <a:spcPts val="0"/>
              </a:spcAft>
              <a:buClr>
                <a:schemeClr val="dk1"/>
              </a:buClr>
              <a:buSzPts val="2800"/>
              <a:buChar char="•"/>
            </a:pPr>
            <a:r>
              <a:rPr lang="en-US" sz="2800">
                <a:latin typeface="Avenir"/>
                <a:ea typeface="Avenir"/>
                <a:cs typeface="Avenir"/>
                <a:sym typeface="Avenir"/>
              </a:rPr>
              <a:t>Social inclusion (no, some, yes)</a:t>
            </a:r>
            <a:endParaRPr sz="2100"/>
          </a:p>
          <a:p>
            <a:pPr marL="171450" lvl="0" indent="-177800" algn="l" rtl="0">
              <a:lnSpc>
                <a:spcPct val="80000"/>
              </a:lnSpc>
              <a:spcBef>
                <a:spcPts val="750"/>
              </a:spcBef>
              <a:spcAft>
                <a:spcPts val="0"/>
              </a:spcAft>
              <a:buClr>
                <a:schemeClr val="dk1"/>
              </a:buClr>
              <a:buSzPts val="2800"/>
              <a:buChar char="•"/>
            </a:pPr>
            <a:r>
              <a:rPr lang="en-US" sz="2800">
                <a:latin typeface="Avenir"/>
                <a:ea typeface="Avenir"/>
                <a:cs typeface="Avenir"/>
                <a:sym typeface="Avenir"/>
              </a:rPr>
              <a:t>Interaction approach (avoidance, antagonist initiates, protagonist initiates)</a:t>
            </a:r>
            <a:endParaRPr sz="2100"/>
          </a:p>
          <a:p>
            <a:pPr marL="171450" lvl="0" indent="-177800" algn="l" rtl="0">
              <a:lnSpc>
                <a:spcPct val="80000"/>
              </a:lnSpc>
              <a:spcBef>
                <a:spcPts val="750"/>
              </a:spcBef>
              <a:spcAft>
                <a:spcPts val="0"/>
              </a:spcAft>
              <a:buClr>
                <a:schemeClr val="dk1"/>
              </a:buClr>
              <a:buSzPts val="2800"/>
              <a:buChar char="•"/>
            </a:pPr>
            <a:r>
              <a:rPr lang="en-US" sz="2800">
                <a:latin typeface="Avenir"/>
                <a:ea typeface="Avenir"/>
                <a:cs typeface="Avenir"/>
                <a:sym typeface="Avenir"/>
              </a:rPr>
              <a:t>Responsibility (deny, low acceptance, acceptance)</a:t>
            </a:r>
            <a:endParaRPr sz="2100"/>
          </a:p>
          <a:p>
            <a:pPr marL="0" lvl="0" indent="0" algn="l" rtl="0">
              <a:lnSpc>
                <a:spcPct val="80000"/>
              </a:lnSpc>
              <a:spcBef>
                <a:spcPts val="750"/>
              </a:spcBef>
              <a:spcAft>
                <a:spcPts val="0"/>
              </a:spcAft>
              <a:buClr>
                <a:schemeClr val="dk1"/>
              </a:buClr>
              <a:buSzPts val="2000"/>
              <a:buFont typeface="Arial"/>
              <a:buNone/>
            </a:pPr>
            <a:endParaRPr sz="2000">
              <a:latin typeface="Avenir"/>
              <a:ea typeface="Avenir"/>
              <a:cs typeface="Avenir"/>
              <a:sym typeface="Avenir"/>
            </a:endParaRPr>
          </a:p>
          <a:p>
            <a:pPr marL="0" lvl="0" indent="0" algn="l" rtl="0">
              <a:spcBef>
                <a:spcPts val="0"/>
              </a:spcBef>
              <a:spcAft>
                <a:spcPts val="0"/>
              </a:spcAft>
              <a:buNone/>
            </a:pPr>
            <a:endParaRPr/>
          </a:p>
        </p:txBody>
      </p:sp>
      <p:sp>
        <p:nvSpPr>
          <p:cNvPr id="1185" name="Google Shape;1185;p3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31: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248" name="Google Shape;1248;p3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3a5e46c31_0_2467:notes"/>
          <p:cNvSpPr txBox="1">
            <a:spLocks noGrp="1"/>
          </p:cNvSpPr>
          <p:nvPr>
            <p:ph type="body" idx="1"/>
          </p:nvPr>
        </p:nvSpPr>
        <p:spPr>
          <a:xfrm>
            <a:off x="685800" y="4415791"/>
            <a:ext cx="5486400" cy="41835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93" name="Google Shape;193;g33a5e46c31_0_246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33: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270" name="Google Shape;1270;p3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3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5" name="Google Shape;1285;p34: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sz="1200">
                <a:solidFill>
                  <a:srgbClr val="15455F"/>
                </a:solidFill>
                <a:latin typeface="Avenir"/>
                <a:ea typeface="Avenir"/>
                <a:cs typeface="Avenir"/>
                <a:sym typeface="Avenir"/>
              </a:rPr>
              <a:t>(4-PT LIKERT SCALE) </a:t>
            </a:r>
            <a:r>
              <a:rPr lang="en-US"/>
              <a:t>Range from Never – Often</a:t>
            </a:r>
            <a:endParaRPr/>
          </a:p>
        </p:txBody>
      </p:sp>
      <p:sp>
        <p:nvSpPr>
          <p:cNvPr id="1286" name="Google Shape;1286;p34: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33a5e46c31_0_222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33a5e46c31_0_2226:notes"/>
          <p:cNvSpPr txBox="1">
            <a:spLocks noGrp="1"/>
          </p:cNvSpPr>
          <p:nvPr>
            <p:ph type="body" idx="1"/>
          </p:nvPr>
        </p:nvSpPr>
        <p:spPr>
          <a:xfrm>
            <a:off x="685800" y="4415791"/>
            <a:ext cx="5486400" cy="418350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sz="1200">
                <a:solidFill>
                  <a:srgbClr val="15455F"/>
                </a:solidFill>
                <a:latin typeface="Avenir"/>
                <a:ea typeface="Avenir"/>
                <a:cs typeface="Avenir"/>
                <a:sym typeface="Avenir"/>
              </a:rPr>
              <a:t>(4-PT LIKERT SCALE) </a:t>
            </a:r>
            <a:r>
              <a:rPr lang="en-US"/>
              <a:t>Range from Never – Often</a:t>
            </a:r>
            <a:endParaRPr/>
          </a:p>
        </p:txBody>
      </p:sp>
      <p:sp>
        <p:nvSpPr>
          <p:cNvPr id="1295" name="Google Shape;1295;g33a5e46c31_0_2226:notes"/>
          <p:cNvSpPr txBox="1">
            <a:spLocks noGrp="1"/>
          </p:cNvSpPr>
          <p:nvPr>
            <p:ph type="sldNum" idx="12"/>
          </p:nvPr>
        </p:nvSpPr>
        <p:spPr>
          <a:xfrm>
            <a:off x="3884614" y="8829967"/>
            <a:ext cx="2971800" cy="46470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3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3" name="Google Shape;1303;p35: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br>
              <a:rPr lang="en-US"/>
            </a:br>
            <a:endParaRPr b="1"/>
          </a:p>
        </p:txBody>
      </p:sp>
      <p:sp>
        <p:nvSpPr>
          <p:cNvPr id="1304" name="Google Shape;1304;p35: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33a5e46c31_0_2521:notes"/>
          <p:cNvSpPr txBox="1">
            <a:spLocks noGrp="1"/>
          </p:cNvSpPr>
          <p:nvPr>
            <p:ph type="body" idx="1"/>
          </p:nvPr>
        </p:nvSpPr>
        <p:spPr>
          <a:xfrm>
            <a:off x="685800" y="4473893"/>
            <a:ext cx="5486400" cy="3660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312" name="Google Shape;1312;g33a5e46c31_0_252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3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0" name="Google Shape;1320;p37: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2 types of sites:</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 Longitudinal research sites following a cohort of young adolescents over time to explore the research questions noted below;</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b. Intervention research sites where the GEAS is used to evaluate intervention impact. Control group samples in the intervention will also allow for comparisons with longitudinal research sites.</a:t>
            </a:r>
            <a:endParaRPr/>
          </a:p>
          <a:p>
            <a:pPr marL="0" lvl="0" indent="0" algn="l" rtl="0">
              <a:spcBef>
                <a:spcPts val="0"/>
              </a:spcBef>
              <a:spcAft>
                <a:spcPts val="0"/>
              </a:spcAft>
              <a:buNone/>
            </a:pPr>
            <a:endParaRPr/>
          </a:p>
        </p:txBody>
      </p:sp>
      <p:sp>
        <p:nvSpPr>
          <p:cNvPr id="1321" name="Google Shape;1321;p37: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38: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336" name="Google Shape;1336;p3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39: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1351" name="Google Shape;1351;p3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4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7" name="Google Shape;1357;p40: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Longitudinal cohort survey of 1,400 adolescents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p4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3" name="Google Shape;1373;p43: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Follow-up surveys only for adolescent participants</a:t>
            </a:r>
            <a:endParaRPr sz="5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174625" lvl="0" indent="-76200" algn="l" rtl="0">
              <a:lnSpc>
                <a:spcPct val="90000"/>
              </a:lnSpc>
              <a:spcBef>
                <a:spcPts val="0"/>
              </a:spcBef>
              <a:spcAft>
                <a:spcPts val="0"/>
              </a:spcAft>
              <a:buClr>
                <a:schemeClr val="dk1"/>
              </a:buClr>
              <a:buSzPts val="1200"/>
              <a:buChar char="•"/>
            </a:pPr>
            <a:r>
              <a:rPr lang="en-US">
                <a:latin typeface="Avenir"/>
                <a:ea typeface="Avenir"/>
                <a:cs typeface="Avenir"/>
                <a:sym typeface="Avenir"/>
              </a:rPr>
              <a:t>Mental Health (specifically depressive and anxiety symptoms)</a:t>
            </a:r>
            <a:endParaRPr>
              <a:latin typeface="Avenir"/>
              <a:ea typeface="Avenir"/>
              <a:cs typeface="Avenir"/>
              <a:sym typeface="Avenir"/>
            </a:endParaRPr>
          </a:p>
          <a:p>
            <a:pPr marL="174625" lvl="0" indent="-76200" algn="l" rtl="0">
              <a:lnSpc>
                <a:spcPct val="90000"/>
              </a:lnSpc>
              <a:spcBef>
                <a:spcPts val="750"/>
              </a:spcBef>
              <a:spcAft>
                <a:spcPts val="0"/>
              </a:spcAft>
              <a:buClr>
                <a:schemeClr val="dk1"/>
              </a:buClr>
              <a:buSzPts val="1200"/>
              <a:buChar char="•"/>
            </a:pPr>
            <a:r>
              <a:rPr lang="en-US">
                <a:latin typeface="Avenir"/>
                <a:ea typeface="Avenir"/>
                <a:cs typeface="Avenir"/>
                <a:sym typeface="Avenir"/>
              </a:rPr>
              <a:t>School retention/completion</a:t>
            </a:r>
            <a:endParaRPr>
              <a:latin typeface="Avenir"/>
              <a:ea typeface="Avenir"/>
              <a:cs typeface="Avenir"/>
              <a:sym typeface="Avenir"/>
            </a:endParaRPr>
          </a:p>
          <a:p>
            <a:pPr marL="174625" lvl="0" indent="-76200" algn="l" rtl="0">
              <a:lnSpc>
                <a:spcPct val="90000"/>
              </a:lnSpc>
              <a:spcBef>
                <a:spcPts val="750"/>
              </a:spcBef>
              <a:spcAft>
                <a:spcPts val="0"/>
              </a:spcAft>
              <a:buClr>
                <a:schemeClr val="dk1"/>
              </a:buClr>
              <a:buSzPts val="1200"/>
              <a:buChar char="•"/>
            </a:pPr>
            <a:r>
              <a:rPr lang="en-US">
                <a:latin typeface="Avenir"/>
                <a:ea typeface="Avenir"/>
                <a:cs typeface="Avenir"/>
                <a:sym typeface="Avenir"/>
              </a:rPr>
              <a:t>Gender-based and interpersonal violence</a:t>
            </a:r>
            <a:endParaRPr/>
          </a:p>
          <a:p>
            <a:pPr marL="174625" lvl="0" indent="-76200" algn="l" rtl="0">
              <a:lnSpc>
                <a:spcPct val="90000"/>
              </a:lnSpc>
              <a:spcBef>
                <a:spcPts val="750"/>
              </a:spcBef>
              <a:spcAft>
                <a:spcPts val="0"/>
              </a:spcAft>
              <a:buClr>
                <a:schemeClr val="dk1"/>
              </a:buClr>
              <a:buSzPts val="1200"/>
              <a:buChar char="•"/>
            </a:pPr>
            <a:r>
              <a:rPr lang="en-US">
                <a:latin typeface="Avenir"/>
                <a:ea typeface="Avenir"/>
                <a:cs typeface="Avenir"/>
                <a:sym typeface="Avenir"/>
              </a:rPr>
              <a:t>Healthy sexuality (i.e. body comfort)</a:t>
            </a:r>
            <a:endParaRPr/>
          </a:p>
          <a:p>
            <a:pPr marL="174625" lvl="0" indent="-76200" algn="l" rtl="0">
              <a:lnSpc>
                <a:spcPct val="90000"/>
              </a:lnSpc>
              <a:spcBef>
                <a:spcPts val="750"/>
              </a:spcBef>
              <a:spcAft>
                <a:spcPts val="0"/>
              </a:spcAft>
              <a:buClr>
                <a:schemeClr val="dk1"/>
              </a:buClr>
              <a:buSzPts val="1200"/>
              <a:buChar char="•"/>
            </a:pPr>
            <a:r>
              <a:rPr lang="en-US">
                <a:latin typeface="Avenir"/>
                <a:ea typeface="Avenir"/>
                <a:cs typeface="Avenir"/>
                <a:sym typeface="Avenir"/>
              </a:rPr>
              <a:t>Sexual &amp; reproductive health </a:t>
            </a:r>
            <a:endParaRPr/>
          </a:p>
        </p:txBody>
      </p:sp>
      <p:sp>
        <p:nvSpPr>
          <p:cNvPr id="209" name="Google Shape;209;p5: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4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1" name="Google Shape;1381;p41: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Google Shape;1388;p4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9" name="Google Shape;1389;p42: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lnSpc>
                <a:spcPct val="80000"/>
              </a:lnSpc>
              <a:spcBef>
                <a:spcPts val="0"/>
              </a:spcBef>
              <a:spcAft>
                <a:spcPts val="0"/>
              </a:spcAft>
              <a:buNone/>
            </a:pPr>
            <a:r>
              <a:rPr lang="en-US"/>
              <a:t>Interview modalities depend on the context where data collection takes place, literacy levels, and sensitivity of survey questions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4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7" name="Google Shape;1397;p44: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45: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r>
              <a:rPr lang="en-US"/>
              <a:t>Update</a:t>
            </a:r>
            <a:endParaRPr/>
          </a:p>
        </p:txBody>
      </p:sp>
      <p:sp>
        <p:nvSpPr>
          <p:cNvPr id="1408" name="Google Shape;1408;p4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3a5e46c31_0_2481:notes"/>
          <p:cNvSpPr txBox="1">
            <a:spLocks noGrp="1"/>
          </p:cNvSpPr>
          <p:nvPr>
            <p:ph type="body" idx="1"/>
          </p:nvPr>
        </p:nvSpPr>
        <p:spPr>
          <a:xfrm>
            <a:off x="685800" y="4473893"/>
            <a:ext cx="5486400" cy="366060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362" name="Google Shape;362;g33a5e46c31_0_248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8: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370" name="Google Shape;370;p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1" name="Google Shape;371;p8: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Focus in low-SES communities in urban geographies. Phase 1 involved research in 15 countries across five continents.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10:notes"/>
          <p:cNvSpPr txBox="1">
            <a:spLocks noGrp="1"/>
          </p:cNvSpPr>
          <p:nvPr>
            <p:ph type="body" idx="1"/>
          </p:nvPr>
        </p:nvSpPr>
        <p:spPr>
          <a:xfrm>
            <a:off x="685800" y="4415791"/>
            <a:ext cx="5486400" cy="4183380"/>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Dyads = parent/adolescent</a:t>
            </a:r>
            <a:endParaRPr/>
          </a:p>
        </p:txBody>
      </p:sp>
      <p:sp>
        <p:nvSpPr>
          <p:cNvPr id="942" name="Google Shape;942;p10:notes"/>
          <p:cNvSpPr txBox="1">
            <a:spLocks noGrp="1"/>
          </p:cNvSpPr>
          <p:nvPr>
            <p:ph type="sldNum" idx="12"/>
          </p:nvPr>
        </p:nvSpPr>
        <p:spPr>
          <a:xfrm>
            <a:off x="3884614" y="8829967"/>
            <a:ext cx="2971800" cy="464820"/>
          </a:xfrm>
          <a:prstGeom prst="rect">
            <a:avLst/>
          </a:prstGeom>
          <a:noFill/>
          <a:ln>
            <a:noFill/>
          </a:ln>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2: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950" name="Google Shape;950;p1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13:notes"/>
          <p:cNvSpPr txBox="1">
            <a:spLocks noGrp="1"/>
          </p:cNvSpPr>
          <p:nvPr>
            <p:ph type="body" idx="1"/>
          </p:nvPr>
        </p:nvSpPr>
        <p:spPr>
          <a:xfrm>
            <a:off x="685800" y="4415791"/>
            <a:ext cx="5486400" cy="4183380"/>
          </a:xfrm>
          <a:prstGeom prst="rect">
            <a:avLst/>
          </a:prstGeom>
        </p:spPr>
        <p:txBody>
          <a:bodyPr spcFirstLastPara="1" wrap="square" lIns="92300" tIns="46150" rIns="92300" bIns="46150" anchor="t" anchorCtr="0">
            <a:noAutofit/>
          </a:bodyPr>
          <a:lstStyle/>
          <a:p>
            <a:pPr marL="0" lvl="0" indent="0" algn="l" rtl="0">
              <a:spcBef>
                <a:spcPts val="0"/>
              </a:spcBef>
              <a:spcAft>
                <a:spcPts val="0"/>
              </a:spcAft>
              <a:buNone/>
            </a:pPr>
            <a:endParaRPr/>
          </a:p>
        </p:txBody>
      </p:sp>
      <p:sp>
        <p:nvSpPr>
          <p:cNvPr id="960" name="Google Shape;960;p1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4" name="Google Shape;74;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4"/>
          <p:cNvSpPr>
            <a:spLocks noGrp="1"/>
          </p:cNvSpPr>
          <p:nvPr>
            <p:ph type="pic" idx="2"/>
          </p:nvPr>
        </p:nvSpPr>
        <p:spPr>
          <a:xfrm>
            <a:off x="152400" y="1143000"/>
            <a:ext cx="4267200" cy="2362200"/>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3" name="Google Shape;93;p14"/>
          <p:cNvSpPr>
            <a:spLocks noGrp="1"/>
          </p:cNvSpPr>
          <p:nvPr>
            <p:ph type="pic" idx="3"/>
          </p:nvPr>
        </p:nvSpPr>
        <p:spPr>
          <a:xfrm>
            <a:off x="152400" y="3810000"/>
            <a:ext cx="4267200" cy="2362200"/>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4" name="Google Shape;94;p14"/>
          <p:cNvSpPr>
            <a:spLocks noGrp="1"/>
          </p:cNvSpPr>
          <p:nvPr>
            <p:ph type="pic" idx="4"/>
          </p:nvPr>
        </p:nvSpPr>
        <p:spPr>
          <a:xfrm>
            <a:off x="4724400" y="1143000"/>
            <a:ext cx="4267200" cy="2362200"/>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5" name="Google Shape;95;p14"/>
          <p:cNvSpPr>
            <a:spLocks noGrp="1"/>
          </p:cNvSpPr>
          <p:nvPr>
            <p:ph type="pic" idx="5"/>
          </p:nvPr>
        </p:nvSpPr>
        <p:spPr>
          <a:xfrm>
            <a:off x="4724400" y="3810000"/>
            <a:ext cx="4267200" cy="2362200"/>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6" name="Google Shape;96;p14"/>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97" name="Google Shape;97;p14"/>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6" name="Google Shape;106;p16"/>
          <p:cNvSpPr txBox="1">
            <a:spLocks noGrp="1"/>
          </p:cNvSpPr>
          <p:nvPr>
            <p:ph type="subTitle" idx="1"/>
          </p:nvPr>
        </p:nvSpPr>
        <p:spPr>
          <a:xfrm>
            <a:off x="1143000" y="3602037"/>
            <a:ext cx="6858000" cy="1655700"/>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8" name="Google Shape;108;p1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9" name="Google Shape;109;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2" name="Google Shape;112;p17"/>
          <p:cNvSpPr txBox="1">
            <a:spLocks noGrp="1"/>
          </p:cNvSpPr>
          <p:nvPr>
            <p:ph type="body" idx="1"/>
          </p:nvPr>
        </p:nvSpPr>
        <p:spPr>
          <a:xfrm>
            <a:off x="623888" y="4589464"/>
            <a:ext cx="7886700" cy="15000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13" name="Google Shape;113;p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14" name="Google Shape;114;p1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15" name="Google Shape;115;p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17"/>
          <p:cNvSpPr/>
          <p:nvPr/>
        </p:nvSpPr>
        <p:spPr>
          <a:xfrm>
            <a:off x="0" y="6412992"/>
            <a:ext cx="9144000" cy="4452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7" name="Google Shape;117;p17"/>
          <p:cNvSpPr txBox="1"/>
          <p:nvPr/>
        </p:nvSpPr>
        <p:spPr>
          <a:xfrm>
            <a:off x="166688" y="6501833"/>
            <a:ext cx="5813400" cy="28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The Global Early Adolescent Study: Associations of Empowerment and Perceived FP Access in Shanghai</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Google Shape;120;p18"/>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22" name="Google Shape;122;p1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23" name="Google Shape;123;p1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19"/>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7" name="Google Shape;127;p19"/>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29" name="Google Shape;129;p1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0" name="Google Shape;130;p1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3" name="Google Shape;133;p20"/>
          <p:cNvSpPr txBox="1">
            <a:spLocks noGrp="1"/>
          </p:cNvSpPr>
          <p:nvPr>
            <p:ph type="body" idx="1"/>
          </p:nvPr>
        </p:nvSpPr>
        <p:spPr>
          <a:xfrm>
            <a:off x="629842" y="1681163"/>
            <a:ext cx="3868200" cy="824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body" idx="2"/>
          </p:nvPr>
        </p:nvSpPr>
        <p:spPr>
          <a:xfrm>
            <a:off x="629842" y="2505075"/>
            <a:ext cx="3868200" cy="36843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5" name="Google Shape;135;p20"/>
          <p:cNvSpPr txBox="1">
            <a:spLocks noGrp="1"/>
          </p:cNvSpPr>
          <p:nvPr>
            <p:ph type="body" idx="3"/>
          </p:nvPr>
        </p:nvSpPr>
        <p:spPr>
          <a:xfrm>
            <a:off x="4629150" y="1681163"/>
            <a:ext cx="3887400" cy="82410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body" idx="4"/>
          </p:nvPr>
        </p:nvSpPr>
        <p:spPr>
          <a:xfrm>
            <a:off x="4629150" y="2505075"/>
            <a:ext cx="3887400" cy="36843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8" name="Google Shape;138;p2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9" name="Google Shape;139;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2" name="Google Shape;142;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3" name="Google Shape;143;p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4" name="Google Shape;144;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8" name="Google Shape;148;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629841" y="457200"/>
            <a:ext cx="2949300" cy="16005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1" name="Google Shape;151;p23"/>
          <p:cNvSpPr txBox="1">
            <a:spLocks noGrp="1"/>
          </p:cNvSpPr>
          <p:nvPr>
            <p:ph type="body" idx="1"/>
          </p:nvPr>
        </p:nvSpPr>
        <p:spPr>
          <a:xfrm>
            <a:off x="3887391" y="987425"/>
            <a:ext cx="4629300" cy="4873500"/>
          </a:xfrm>
          <a:prstGeom prst="rect">
            <a:avLst/>
          </a:prstGeom>
          <a:noFill/>
          <a:ln>
            <a:noFill/>
          </a:ln>
        </p:spPr>
        <p:txBody>
          <a:bodyPr spcFirstLastPara="1" wrap="square" lIns="91425" tIns="45700" rIns="91425" bIns="45700"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53" name="Google Shape;153;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54" name="Google Shape;154;p2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55" name="Google Shape;155;p2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629841" y="457200"/>
            <a:ext cx="2949300" cy="16005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8" name="Google Shape;158;p24"/>
          <p:cNvSpPr>
            <a:spLocks noGrp="1"/>
          </p:cNvSpPr>
          <p:nvPr>
            <p:ph type="pic" idx="2"/>
          </p:nvPr>
        </p:nvSpPr>
        <p:spPr>
          <a:xfrm>
            <a:off x="3887391" y="987425"/>
            <a:ext cx="4629300" cy="4873500"/>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59" name="Google Shape;159;p24"/>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60" name="Google Shape;160;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1" name="Google Shape;161;p2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2" name="Google Shape;162;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5" name="Google Shape;165;p25"/>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6" name="Google Shape;166;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7" name="Google Shape;167;p2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8" name="Google Shape;168;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1" name="Google Shape;171;p26"/>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2" name="Google Shape;172;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3" name="Google Shape;173;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4" name="Google Shape;174;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6"/>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41" name="Google Shape;41;p6"/>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6" name="Google Shape;66;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7" name="Google Shape;67;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0" name="Google Shape;100;p1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journals.plos.org/plosone/article?id=10.1371/journal.pone.015780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geastudy.org/" TargetMode="External"/><Relationship Id="rId4" Type="http://schemas.openxmlformats.org/officeDocument/2006/relationships/hyperlink" Target="http://www.jahonline.org/issue/S1054-139X(17)X0014-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29000"/>
          </a:blip>
          <a:stretch>
            <a:fillRect/>
          </a:stretch>
        </a:blipFill>
        <a:effectLst/>
      </p:bgPr>
    </p:bg>
    <p:spTree>
      <p:nvGrpSpPr>
        <p:cNvPr id="1" name="Shape 178"/>
        <p:cNvGrpSpPr/>
        <p:nvPr/>
      </p:nvGrpSpPr>
      <p:grpSpPr>
        <a:xfrm>
          <a:off x="0" y="0"/>
          <a:ext cx="0" cy="0"/>
          <a:chOff x="0" y="0"/>
          <a:chExt cx="0" cy="0"/>
        </a:xfrm>
      </p:grpSpPr>
      <p:sp>
        <p:nvSpPr>
          <p:cNvPr id="179" name="Google Shape;179;p27"/>
          <p:cNvSpPr/>
          <p:nvPr/>
        </p:nvSpPr>
        <p:spPr>
          <a:xfrm>
            <a:off x="-1" y="1756669"/>
            <a:ext cx="9144000" cy="1234800"/>
          </a:xfrm>
          <a:prstGeom prst="rect">
            <a:avLst/>
          </a:prstGeom>
          <a:solidFill>
            <a:srgbClr val="35CE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80" name="Google Shape;180;p27"/>
          <p:cNvSpPr txBox="1">
            <a:spLocks noGrp="1"/>
          </p:cNvSpPr>
          <p:nvPr>
            <p:ph type="title"/>
          </p:nvPr>
        </p:nvSpPr>
        <p:spPr>
          <a:xfrm>
            <a:off x="166700" y="1692833"/>
            <a:ext cx="8739900" cy="139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Trebuchet MS"/>
              <a:buNone/>
            </a:pPr>
            <a:r>
              <a:rPr lang="en-US" sz="4400" b="1">
                <a:solidFill>
                  <a:schemeClr val="lt1"/>
                </a:solidFill>
                <a:latin typeface="Trebuchet MS"/>
                <a:ea typeface="Trebuchet MS"/>
                <a:cs typeface="Trebuchet MS"/>
                <a:sym typeface="Trebuchet MS"/>
              </a:rPr>
              <a:t>What is the Global Early Adolescent Study?</a:t>
            </a:r>
            <a:endParaRPr sz="4400"/>
          </a:p>
        </p:txBody>
      </p:sp>
      <p:sp>
        <p:nvSpPr>
          <p:cNvPr id="181" name="Google Shape;181;p27"/>
          <p:cNvSpPr/>
          <p:nvPr/>
        </p:nvSpPr>
        <p:spPr>
          <a:xfrm>
            <a:off x="0" y="64861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82" name="Google Shape;182;p27"/>
          <p:cNvSpPr txBox="1"/>
          <p:nvPr/>
        </p:nvSpPr>
        <p:spPr>
          <a:xfrm>
            <a:off x="8375903" y="65252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37"/>
          <p:cNvSpPr txBox="1">
            <a:spLocks noGrp="1"/>
          </p:cNvSpPr>
          <p:nvPr>
            <p:ph type="body" idx="1"/>
          </p:nvPr>
        </p:nvSpPr>
        <p:spPr>
          <a:xfrm>
            <a:off x="400175" y="3452650"/>
            <a:ext cx="7375500" cy="222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Clr>
                <a:schemeClr val="dk1"/>
              </a:buClr>
              <a:buSzPts val="2800"/>
              <a:buNone/>
            </a:pPr>
            <a:r>
              <a:rPr lang="en-US" sz="2800">
                <a:latin typeface="Trebuchet MS"/>
                <a:ea typeface="Trebuchet MS"/>
                <a:cs typeface="Trebuchet MS"/>
                <a:sym typeface="Trebuchet MS"/>
              </a:rPr>
              <a:t>As one girl in Assiut, Egypt noted:</a:t>
            </a:r>
            <a:endParaRPr>
              <a:latin typeface="Trebuchet MS"/>
              <a:ea typeface="Trebuchet MS"/>
              <a:cs typeface="Trebuchet MS"/>
              <a:sym typeface="Trebuchet MS"/>
            </a:endParaRPr>
          </a:p>
          <a:p>
            <a:pPr marL="0" lvl="0" indent="0" algn="l" rtl="0">
              <a:lnSpc>
                <a:spcPct val="90000"/>
              </a:lnSpc>
              <a:spcBef>
                <a:spcPts val="750"/>
              </a:spcBef>
              <a:spcAft>
                <a:spcPts val="0"/>
              </a:spcAft>
              <a:buClr>
                <a:schemeClr val="dk1"/>
              </a:buClr>
              <a:buSzPts val="1000"/>
              <a:buNone/>
            </a:pPr>
            <a:endParaRPr sz="1000" i="1">
              <a:latin typeface="Trebuchet MS"/>
              <a:ea typeface="Trebuchet MS"/>
              <a:cs typeface="Trebuchet MS"/>
              <a:sym typeface="Trebuchet MS"/>
            </a:endParaRPr>
          </a:p>
          <a:p>
            <a:pPr marL="0" lvl="0" indent="0" algn="l" rtl="0">
              <a:lnSpc>
                <a:spcPct val="90000"/>
              </a:lnSpc>
              <a:spcBef>
                <a:spcPts val="750"/>
              </a:spcBef>
              <a:spcAft>
                <a:spcPts val="0"/>
              </a:spcAft>
              <a:buClr>
                <a:schemeClr val="dk1"/>
              </a:buClr>
              <a:buSzPts val="2500"/>
              <a:buNone/>
            </a:pPr>
            <a:r>
              <a:rPr lang="en-US" sz="2500" i="1">
                <a:latin typeface="Trebuchet MS"/>
                <a:ea typeface="Trebuchet MS"/>
                <a:cs typeface="Trebuchet MS"/>
                <a:sym typeface="Trebuchet MS"/>
              </a:rPr>
              <a:t>“A girl cannot go out as she wishes because she is a girl and if a girl came home late her parents would shout at her, but it’s okay for a guy.”</a:t>
            </a:r>
            <a:endParaRPr sz="2500">
              <a:latin typeface="Trebuchet MS"/>
              <a:ea typeface="Trebuchet MS"/>
              <a:cs typeface="Trebuchet MS"/>
              <a:sym typeface="Trebuchet MS"/>
            </a:endParaRPr>
          </a:p>
        </p:txBody>
      </p:sp>
      <p:cxnSp>
        <p:nvCxnSpPr>
          <p:cNvPr id="973" name="Google Shape;973;p37"/>
          <p:cNvCxnSpPr/>
          <p:nvPr/>
        </p:nvCxnSpPr>
        <p:spPr>
          <a:xfrm>
            <a:off x="428750" y="5530025"/>
            <a:ext cx="7944000" cy="0"/>
          </a:xfrm>
          <a:prstGeom prst="straightConnector1">
            <a:avLst/>
          </a:prstGeom>
          <a:noFill/>
          <a:ln w="38100" cap="flat" cmpd="sng">
            <a:solidFill>
              <a:schemeClr val="accent1"/>
            </a:solidFill>
            <a:prstDash val="solid"/>
            <a:miter lim="800000"/>
            <a:headEnd type="none" w="sm" len="sm"/>
            <a:tailEnd type="none" w="sm" len="sm"/>
          </a:ln>
        </p:spPr>
      </p:cxnSp>
      <p:pic>
        <p:nvPicPr>
          <p:cNvPr id="974" name="Google Shape;974;p37"/>
          <p:cNvPicPr preferRelativeResize="0"/>
          <p:nvPr/>
        </p:nvPicPr>
        <p:blipFill rotWithShape="1">
          <a:blip r:embed="rId3">
            <a:alphaModFix/>
          </a:blip>
          <a:srcRect l="13184" r="13137"/>
          <a:stretch/>
        </p:blipFill>
        <p:spPr>
          <a:xfrm>
            <a:off x="7605450" y="4309500"/>
            <a:ext cx="838200" cy="1137634"/>
          </a:xfrm>
          <a:prstGeom prst="rect">
            <a:avLst/>
          </a:prstGeom>
          <a:noFill/>
          <a:ln>
            <a:noFill/>
          </a:ln>
        </p:spPr>
      </p:pic>
      <p:sp>
        <p:nvSpPr>
          <p:cNvPr id="975" name="Google Shape;975;p37"/>
          <p:cNvSpPr txBox="1"/>
          <p:nvPr/>
        </p:nvSpPr>
        <p:spPr>
          <a:xfrm>
            <a:off x="400175" y="1486475"/>
            <a:ext cx="7972500" cy="1698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800">
                <a:solidFill>
                  <a:schemeClr val="dk1"/>
                </a:solidFill>
                <a:latin typeface="Trebuchet MS"/>
                <a:ea typeface="Trebuchet MS"/>
                <a:cs typeface="Trebuchet MS"/>
                <a:sym typeface="Trebuchet MS"/>
              </a:rPr>
              <a:t>As a consequence of adult perceptions of female sexual vulnerability, in nearly every site, girls’ mobility is far more restricted than for boys. </a:t>
            </a:r>
            <a:endParaRPr>
              <a:latin typeface="Trebuchet MS"/>
              <a:ea typeface="Trebuchet MS"/>
              <a:cs typeface="Trebuchet MS"/>
              <a:sym typeface="Trebuchet MS"/>
            </a:endParaRPr>
          </a:p>
        </p:txBody>
      </p:sp>
      <p:sp>
        <p:nvSpPr>
          <p:cNvPr id="976" name="Google Shape;976;p37"/>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chemeClr val="lt1"/>
                </a:solidFill>
                <a:latin typeface="Calibri"/>
                <a:ea typeface="Calibri"/>
                <a:cs typeface="Calibri"/>
                <a:sym typeface="Calibri"/>
              </a:rPr>
              <a:t>GEAS Formative Research</a:t>
            </a:r>
            <a:endParaRPr sz="1350">
              <a:solidFill>
                <a:srgbClr val="FFFFFF"/>
              </a:solidFill>
              <a:latin typeface="Calibri"/>
              <a:ea typeface="Calibri"/>
              <a:cs typeface="Calibri"/>
              <a:sym typeface="Calibri"/>
            </a:endParaRPr>
          </a:p>
        </p:txBody>
      </p:sp>
      <p:sp>
        <p:nvSpPr>
          <p:cNvPr id="977" name="Google Shape;977;p37"/>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10</a:t>
            </a:fld>
            <a:endParaRPr sz="900" b="1">
              <a:solidFill>
                <a:srgbClr val="D9E021"/>
              </a:solidFill>
              <a:latin typeface="Open Sans ExtraBold"/>
              <a:ea typeface="Open Sans ExtraBold"/>
              <a:cs typeface="Open Sans ExtraBold"/>
              <a:sym typeface="Open Sans ExtraBold"/>
            </a:endParaRPr>
          </a:p>
        </p:txBody>
      </p:sp>
      <p:sp>
        <p:nvSpPr>
          <p:cNvPr id="978" name="Google Shape;978;p37"/>
          <p:cNvSpPr txBox="1"/>
          <p:nvPr/>
        </p:nvSpPr>
        <p:spPr>
          <a:xfrm>
            <a:off x="400175" y="0"/>
            <a:ext cx="8743800" cy="13278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4400" b="1">
                <a:solidFill>
                  <a:srgbClr val="35CEE2"/>
                </a:solidFill>
                <a:latin typeface="Trebuchet MS"/>
                <a:ea typeface="Trebuchet MS"/>
                <a:cs typeface="Trebuchet MS"/>
                <a:sym typeface="Trebuchet MS"/>
              </a:rPr>
              <a:t>Key Takeaways </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None/>
            </a:pPr>
            <a:r>
              <a:rPr lang="en-US" sz="2800" b="1">
                <a:solidFill>
                  <a:srgbClr val="113951"/>
                </a:solidFill>
                <a:latin typeface="Trebuchet MS"/>
                <a:ea typeface="Trebuchet MS"/>
                <a:cs typeface="Trebuchet MS"/>
                <a:sym typeface="Trebuchet MS"/>
              </a:rPr>
              <a:t>Girls Should Cover Up and Stay In</a:t>
            </a:r>
            <a:endParaRPr sz="2800" b="1">
              <a:solidFill>
                <a:srgbClr val="113951"/>
              </a:solidFill>
              <a:latin typeface="Trebuchet MS"/>
              <a:ea typeface="Trebuchet MS"/>
              <a:cs typeface="Trebuchet MS"/>
              <a:sym typeface="Trebuchet M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73"/>
                                        </p:tgtEl>
                                        <p:attrNameLst>
                                          <p:attrName>style.visibility</p:attrName>
                                        </p:attrNameLst>
                                      </p:cBhvr>
                                      <p:to>
                                        <p:strVal val="visible"/>
                                      </p:to>
                                    </p:set>
                                    <p:animEffect transition="in" filter="fade">
                                      <p:cBhvr>
                                        <p:cTn id="9" dur="1000"/>
                                        <p:tgtEl>
                                          <p:spTgt spid="973"/>
                                        </p:tgtEl>
                                      </p:cBhvr>
                                    </p:animEffect>
                                  </p:childTnLst>
                                </p:cTn>
                              </p:par>
                              <p:par>
                                <p:cTn id="10" presetID="10" presetClass="entr" presetSubtype="0" fill="hold" nodeType="withEffect">
                                  <p:stCondLst>
                                    <p:cond delay="0"/>
                                  </p:stCondLst>
                                  <p:childTnLst>
                                    <p:set>
                                      <p:cBhvr>
                                        <p:cTn id="11" dur="1" fill="hold">
                                          <p:stCondLst>
                                            <p:cond delay="0"/>
                                          </p:stCondLst>
                                        </p:cTn>
                                        <p:tgtEl>
                                          <p:spTgt spid="974"/>
                                        </p:tgtEl>
                                        <p:attrNameLst>
                                          <p:attrName>style.visibility</p:attrName>
                                        </p:attrNameLst>
                                      </p:cBhvr>
                                      <p:to>
                                        <p:strVal val="visible"/>
                                      </p:to>
                                    </p:set>
                                    <p:animEffect transition="in" filter="fade">
                                      <p:cBhvr>
                                        <p:cTn id="12" dur="1000"/>
                                        <p:tgtEl>
                                          <p:spTgt spid="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grpSp>
        <p:nvGrpSpPr>
          <p:cNvPr id="983" name="Google Shape;983;p38"/>
          <p:cNvGrpSpPr/>
          <p:nvPr/>
        </p:nvGrpSpPr>
        <p:grpSpPr>
          <a:xfrm>
            <a:off x="323526" y="1597207"/>
            <a:ext cx="8691474" cy="3790597"/>
            <a:chOff x="323526" y="1216207"/>
            <a:chExt cx="8691474" cy="3790597"/>
          </a:xfrm>
        </p:grpSpPr>
        <p:grpSp>
          <p:nvGrpSpPr>
            <p:cNvPr id="984" name="Google Shape;984;p38"/>
            <p:cNvGrpSpPr/>
            <p:nvPr/>
          </p:nvGrpSpPr>
          <p:grpSpPr>
            <a:xfrm>
              <a:off x="323526" y="2474550"/>
              <a:ext cx="2952112" cy="1289700"/>
              <a:chOff x="323526" y="1986807"/>
              <a:chExt cx="2952112" cy="1289700"/>
            </a:xfrm>
          </p:grpSpPr>
          <p:sp>
            <p:nvSpPr>
              <p:cNvPr id="985" name="Google Shape;985;p38"/>
              <p:cNvSpPr txBox="1"/>
              <p:nvPr/>
            </p:nvSpPr>
            <p:spPr>
              <a:xfrm>
                <a:off x="323526" y="1986807"/>
                <a:ext cx="2318400" cy="1289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b="1">
                    <a:latin typeface="Trebuchet MS"/>
                    <a:ea typeface="Trebuchet MS"/>
                    <a:cs typeface="Trebuchet MS"/>
                    <a:sym typeface="Trebuchet MS"/>
                  </a:rPr>
                  <a:t>Adult Concerns about Girls’ Sexual Vulnerability</a:t>
                </a:r>
                <a:endParaRPr sz="2000" b="1">
                  <a:latin typeface="Trebuchet MS"/>
                  <a:ea typeface="Trebuchet MS"/>
                  <a:cs typeface="Trebuchet MS"/>
                  <a:sym typeface="Trebuchet MS"/>
                </a:endParaRPr>
              </a:p>
            </p:txBody>
          </p:sp>
          <p:cxnSp>
            <p:nvCxnSpPr>
              <p:cNvPr id="986" name="Google Shape;986;p38"/>
              <p:cNvCxnSpPr/>
              <p:nvPr/>
            </p:nvCxnSpPr>
            <p:spPr>
              <a:xfrm rot="10800000">
                <a:off x="2642038" y="2647950"/>
                <a:ext cx="633600" cy="0"/>
              </a:xfrm>
              <a:prstGeom prst="straightConnector1">
                <a:avLst/>
              </a:prstGeom>
              <a:noFill/>
              <a:ln w="9525" cap="flat" cmpd="sng">
                <a:solidFill>
                  <a:srgbClr val="249C90"/>
                </a:solidFill>
                <a:prstDash val="solid"/>
                <a:round/>
                <a:headEnd type="none" w="sm" len="sm"/>
                <a:tailEnd type="oval" w="med" len="med"/>
              </a:ln>
            </p:spPr>
          </p:cxnSp>
        </p:grpSp>
        <p:grpSp>
          <p:nvGrpSpPr>
            <p:cNvPr id="987" name="Google Shape;987;p38"/>
            <p:cNvGrpSpPr/>
            <p:nvPr/>
          </p:nvGrpSpPr>
          <p:grpSpPr>
            <a:xfrm>
              <a:off x="5209838" y="1548100"/>
              <a:ext cx="3805162" cy="1289700"/>
              <a:chOff x="5209838" y="1060357"/>
              <a:chExt cx="3805162" cy="1289700"/>
            </a:xfrm>
          </p:grpSpPr>
          <p:sp>
            <p:nvSpPr>
              <p:cNvPr id="988" name="Google Shape;988;p38"/>
              <p:cNvSpPr txBox="1"/>
              <p:nvPr/>
            </p:nvSpPr>
            <p:spPr>
              <a:xfrm>
                <a:off x="6587700" y="1060357"/>
                <a:ext cx="24273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latin typeface="Trebuchet MS"/>
                    <a:ea typeface="Trebuchet MS"/>
                    <a:cs typeface="Trebuchet MS"/>
                    <a:sym typeface="Trebuchet MS"/>
                  </a:rPr>
                  <a:t>There are social sanctions if they don’t</a:t>
                </a:r>
                <a:endParaRPr sz="2000" b="1">
                  <a:latin typeface="Trebuchet MS"/>
                  <a:ea typeface="Trebuchet MS"/>
                  <a:cs typeface="Trebuchet MS"/>
                  <a:sym typeface="Trebuchet MS"/>
                </a:endParaRPr>
              </a:p>
              <a:p>
                <a:pPr marL="457200" lvl="0" indent="-355600" algn="l" rtl="0">
                  <a:spcBef>
                    <a:spcPts val="0"/>
                  </a:spcBef>
                  <a:spcAft>
                    <a:spcPts val="0"/>
                  </a:spcAft>
                  <a:buSzPts val="2000"/>
                  <a:buFont typeface="Trebuchet MS"/>
                  <a:buChar char="●"/>
                </a:pPr>
                <a:r>
                  <a:rPr lang="en-US" sz="2000">
                    <a:latin typeface="Trebuchet MS"/>
                    <a:ea typeface="Trebuchet MS"/>
                    <a:cs typeface="Trebuchet MS"/>
                    <a:sym typeface="Trebuchet MS"/>
                  </a:rPr>
                  <a:t>punishment</a:t>
                </a:r>
                <a:endParaRPr sz="2000">
                  <a:latin typeface="Trebuchet MS"/>
                  <a:ea typeface="Trebuchet MS"/>
                  <a:cs typeface="Trebuchet MS"/>
                  <a:sym typeface="Trebuchet MS"/>
                </a:endParaRPr>
              </a:p>
              <a:p>
                <a:pPr marL="457200" lvl="0" indent="-355600" algn="l" rtl="0">
                  <a:spcBef>
                    <a:spcPts val="0"/>
                  </a:spcBef>
                  <a:spcAft>
                    <a:spcPts val="0"/>
                  </a:spcAft>
                  <a:buSzPts val="2000"/>
                  <a:buFont typeface="Trebuchet MS"/>
                  <a:buChar char="●"/>
                </a:pPr>
                <a:r>
                  <a:rPr lang="en-US" sz="2000">
                    <a:latin typeface="Trebuchet MS"/>
                    <a:ea typeface="Trebuchet MS"/>
                    <a:cs typeface="Trebuchet MS"/>
                    <a:sym typeface="Trebuchet MS"/>
                  </a:rPr>
                  <a:t>social isolation</a:t>
                </a:r>
                <a:endParaRPr sz="2000">
                  <a:latin typeface="Trebuchet MS"/>
                  <a:ea typeface="Trebuchet MS"/>
                  <a:cs typeface="Trebuchet MS"/>
                  <a:sym typeface="Trebuchet MS"/>
                </a:endParaRPr>
              </a:p>
              <a:p>
                <a:pPr marL="457200" lvl="0" indent="-355600" algn="l" rtl="0">
                  <a:spcBef>
                    <a:spcPts val="0"/>
                  </a:spcBef>
                  <a:spcAft>
                    <a:spcPts val="0"/>
                  </a:spcAft>
                  <a:buSzPts val="2000"/>
                  <a:buFont typeface="Trebuchet MS"/>
                  <a:buChar char="●"/>
                </a:pPr>
                <a:r>
                  <a:rPr lang="en-US" sz="2000">
                    <a:latin typeface="Trebuchet MS"/>
                    <a:ea typeface="Trebuchet MS"/>
                    <a:cs typeface="Trebuchet MS"/>
                    <a:sym typeface="Trebuchet MS"/>
                  </a:rPr>
                  <a:t>sexual rumors</a:t>
                </a:r>
                <a:endParaRPr sz="2000">
                  <a:latin typeface="Trebuchet MS"/>
                  <a:ea typeface="Trebuchet MS"/>
                  <a:cs typeface="Trebuchet MS"/>
                  <a:sym typeface="Trebuchet MS"/>
                </a:endParaRPr>
              </a:p>
              <a:p>
                <a:pPr marL="457200" lvl="0" indent="-355600" algn="l" rtl="0">
                  <a:spcBef>
                    <a:spcPts val="0"/>
                  </a:spcBef>
                  <a:spcAft>
                    <a:spcPts val="0"/>
                  </a:spcAft>
                  <a:buSzPts val="2000"/>
                  <a:buFont typeface="Trebuchet MS"/>
                  <a:buChar char="●"/>
                </a:pPr>
                <a:r>
                  <a:rPr lang="en-US" sz="2000">
                    <a:latin typeface="Trebuchet MS"/>
                    <a:ea typeface="Trebuchet MS"/>
                    <a:cs typeface="Trebuchet MS"/>
                    <a:sym typeface="Trebuchet MS"/>
                  </a:rPr>
                  <a:t>innuendo</a:t>
                </a:r>
                <a:endParaRPr sz="2000">
                  <a:latin typeface="Trebuchet MS"/>
                  <a:ea typeface="Trebuchet MS"/>
                  <a:cs typeface="Trebuchet MS"/>
                  <a:sym typeface="Trebuchet MS"/>
                </a:endParaRPr>
              </a:p>
            </p:txBody>
          </p:sp>
          <p:cxnSp>
            <p:nvCxnSpPr>
              <p:cNvPr id="989" name="Google Shape;989;p38"/>
              <p:cNvCxnSpPr/>
              <p:nvPr/>
            </p:nvCxnSpPr>
            <p:spPr>
              <a:xfrm>
                <a:off x="5209838" y="1705200"/>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990" name="Google Shape;990;p38"/>
            <p:cNvGrpSpPr/>
            <p:nvPr/>
          </p:nvGrpSpPr>
          <p:grpSpPr>
            <a:xfrm>
              <a:off x="5209838" y="3508193"/>
              <a:ext cx="3610650" cy="1289700"/>
              <a:chOff x="5209838" y="3020450"/>
              <a:chExt cx="3610650" cy="1289700"/>
            </a:xfrm>
          </p:grpSpPr>
          <p:sp>
            <p:nvSpPr>
              <p:cNvPr id="991" name="Google Shape;991;p38"/>
              <p:cNvSpPr txBox="1"/>
              <p:nvPr/>
            </p:nvSpPr>
            <p:spPr>
              <a:xfrm>
                <a:off x="6696488" y="3020450"/>
                <a:ext cx="2124000" cy="128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a:latin typeface="Trebuchet MS"/>
                    <a:ea typeface="Trebuchet MS"/>
                    <a:cs typeface="Trebuchet MS"/>
                    <a:sym typeface="Trebuchet MS"/>
                  </a:rPr>
                  <a:t>Girls are told to stay away from boys</a:t>
                </a:r>
                <a:endParaRPr sz="2000" b="1">
                  <a:latin typeface="Trebuchet MS"/>
                  <a:ea typeface="Trebuchet MS"/>
                  <a:cs typeface="Trebuchet MS"/>
                  <a:sym typeface="Trebuchet MS"/>
                </a:endParaRPr>
              </a:p>
            </p:txBody>
          </p:sp>
          <p:cxnSp>
            <p:nvCxnSpPr>
              <p:cNvPr id="992" name="Google Shape;992;p38"/>
              <p:cNvCxnSpPr/>
              <p:nvPr/>
            </p:nvCxnSpPr>
            <p:spPr>
              <a:xfrm>
                <a:off x="5209838" y="3648300"/>
                <a:ext cx="1286700" cy="0"/>
              </a:xfrm>
              <a:prstGeom prst="straightConnector1">
                <a:avLst/>
              </a:prstGeom>
              <a:noFill/>
              <a:ln w="9525" cap="flat" cmpd="sng">
                <a:solidFill>
                  <a:srgbClr val="1D7E74"/>
                </a:solidFill>
                <a:prstDash val="solid"/>
                <a:round/>
                <a:headEnd type="none" w="sm" len="sm"/>
                <a:tailEnd type="oval" w="med" len="med"/>
              </a:ln>
            </p:spPr>
          </p:cxnSp>
        </p:grpSp>
        <p:grpSp>
          <p:nvGrpSpPr>
            <p:cNvPr id="993" name="Google Shape;993;p38"/>
            <p:cNvGrpSpPr/>
            <p:nvPr/>
          </p:nvGrpSpPr>
          <p:grpSpPr>
            <a:xfrm>
              <a:off x="2662213" y="1216207"/>
              <a:ext cx="3814835" cy="3790597"/>
              <a:chOff x="2662213" y="676344"/>
              <a:chExt cx="3814835" cy="3790597"/>
            </a:xfrm>
          </p:grpSpPr>
          <p:sp>
            <p:nvSpPr>
              <p:cNvPr id="994" name="Google Shape;994;p38"/>
              <p:cNvSpPr/>
              <p:nvPr/>
            </p:nvSpPr>
            <p:spPr>
              <a:xfrm rot="3600185">
                <a:off x="3169983" y="1184511"/>
                <a:ext cx="2774659" cy="2774659"/>
              </a:xfrm>
              <a:prstGeom prst="blockArc">
                <a:avLst>
                  <a:gd name="adj1" fmla="val 12622480"/>
                  <a:gd name="adj2" fmla="val 19781569"/>
                  <a:gd name="adj3" fmla="val 20773"/>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rot="10800000">
                <a:off x="3183490" y="1163229"/>
                <a:ext cx="2774700" cy="2774700"/>
              </a:xfrm>
              <a:prstGeom prst="blockArc">
                <a:avLst>
                  <a:gd name="adj1" fmla="val 12622480"/>
                  <a:gd name="adj2" fmla="val 19662822"/>
                  <a:gd name="adj3" fmla="val 20729"/>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8"/>
              <p:cNvSpPr/>
              <p:nvPr/>
            </p:nvSpPr>
            <p:spPr>
              <a:xfrm rot="-3600185">
                <a:off x="3194618" y="1184114"/>
                <a:ext cx="2774659" cy="2774659"/>
              </a:xfrm>
              <a:prstGeom prst="blockArc">
                <a:avLst>
                  <a:gd name="adj1" fmla="val 12622480"/>
                  <a:gd name="adj2" fmla="val 19703271"/>
                  <a:gd name="adj3" fmla="val 20851"/>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38"/>
              <p:cNvGrpSpPr/>
              <p:nvPr/>
            </p:nvGrpSpPr>
            <p:grpSpPr>
              <a:xfrm rot="-7200165">
                <a:off x="3337679" y="2826785"/>
                <a:ext cx="585011" cy="585536"/>
                <a:chOff x="1967628" y="812211"/>
                <a:chExt cx="588000" cy="588000"/>
              </a:xfrm>
            </p:grpSpPr>
            <p:sp>
              <p:nvSpPr>
                <p:cNvPr id="998" name="Google Shape;998;p38"/>
                <p:cNvSpPr/>
                <p:nvPr/>
              </p:nvSpPr>
              <p:spPr>
                <a:xfrm rot="39023">
                  <a:off x="1970909" y="815492"/>
                  <a:ext cx="581437" cy="581437"/>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8"/>
                <p:cNvSpPr/>
                <p:nvPr/>
              </p:nvSpPr>
              <p:spPr>
                <a:xfrm rot="10800000">
                  <a:off x="1970875" y="815525"/>
                  <a:ext cx="581400" cy="581400"/>
                </a:xfrm>
                <a:prstGeom prst="pie">
                  <a:avLst>
                    <a:gd name="adj1" fmla="val 4028252"/>
                    <a:gd name="adj2" fmla="val 17183677"/>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38"/>
              <p:cNvGrpSpPr/>
              <p:nvPr/>
            </p:nvGrpSpPr>
            <p:grpSpPr>
              <a:xfrm>
                <a:off x="4264097" y="1180331"/>
                <a:ext cx="585001" cy="585530"/>
                <a:chOff x="1970048" y="811613"/>
                <a:chExt cx="588000" cy="588000"/>
              </a:xfrm>
            </p:grpSpPr>
            <p:sp>
              <p:nvSpPr>
                <p:cNvPr id="1001" name="Google Shape;1001;p38"/>
                <p:cNvSpPr/>
                <p:nvPr/>
              </p:nvSpPr>
              <p:spPr>
                <a:xfrm rot="39023">
                  <a:off x="1973329" y="814894"/>
                  <a:ext cx="581437" cy="58143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8"/>
                <p:cNvSpPr/>
                <p:nvPr/>
              </p:nvSpPr>
              <p:spPr>
                <a:xfrm rot="10800000">
                  <a:off x="1973295" y="814927"/>
                  <a:ext cx="581400" cy="581400"/>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38"/>
              <p:cNvGrpSpPr/>
              <p:nvPr/>
            </p:nvGrpSpPr>
            <p:grpSpPr>
              <a:xfrm rot="7200165">
                <a:off x="5229930" y="2804716"/>
                <a:ext cx="585011" cy="585536"/>
                <a:chOff x="1977085" y="811649"/>
                <a:chExt cx="588000" cy="588000"/>
              </a:xfrm>
            </p:grpSpPr>
            <p:sp>
              <p:nvSpPr>
                <p:cNvPr id="1004" name="Google Shape;1004;p38"/>
                <p:cNvSpPr/>
                <p:nvPr/>
              </p:nvSpPr>
              <p:spPr>
                <a:xfrm rot="39023">
                  <a:off x="1980366" y="814930"/>
                  <a:ext cx="581437" cy="581437"/>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rot="10800000">
                  <a:off x="1980332" y="814963"/>
                  <a:ext cx="581400" cy="581400"/>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38"/>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03 </a:t>
                </a:r>
                <a:endParaRPr sz="1600" b="1">
                  <a:solidFill>
                    <a:srgbClr val="FFFFFF"/>
                  </a:solidFill>
                  <a:latin typeface="Roboto"/>
                  <a:ea typeface="Roboto"/>
                  <a:cs typeface="Roboto"/>
                  <a:sym typeface="Roboto"/>
                </a:endParaRPr>
              </a:p>
            </p:txBody>
          </p:sp>
          <p:sp>
            <p:nvSpPr>
              <p:cNvPr id="1007" name="Google Shape;1007;p38"/>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01 </a:t>
                </a:r>
                <a:endParaRPr sz="1600" b="1">
                  <a:solidFill>
                    <a:srgbClr val="FFFFFF"/>
                  </a:solidFill>
                  <a:latin typeface="Roboto"/>
                  <a:ea typeface="Roboto"/>
                  <a:cs typeface="Roboto"/>
                  <a:sym typeface="Roboto"/>
                </a:endParaRPr>
              </a:p>
            </p:txBody>
          </p:sp>
          <p:sp>
            <p:nvSpPr>
              <p:cNvPr id="1008" name="Google Shape;1008;p38"/>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02 </a:t>
                </a:r>
                <a:endParaRPr sz="1600" b="1">
                  <a:solidFill>
                    <a:srgbClr val="FFFFFF"/>
                  </a:solidFill>
                  <a:latin typeface="Roboto"/>
                  <a:ea typeface="Roboto"/>
                  <a:cs typeface="Roboto"/>
                  <a:sym typeface="Roboto"/>
                </a:endParaRPr>
              </a:p>
            </p:txBody>
          </p:sp>
        </p:grpSp>
      </p:grpSp>
      <p:sp>
        <p:nvSpPr>
          <p:cNvPr id="1009" name="Google Shape;1009;p38"/>
          <p:cNvSpPr txBox="1"/>
          <p:nvPr/>
        </p:nvSpPr>
        <p:spPr>
          <a:xfrm>
            <a:off x="560550" y="5054950"/>
            <a:ext cx="8099100" cy="15549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750"/>
              </a:spcBef>
              <a:spcAft>
                <a:spcPts val="0"/>
              </a:spcAft>
              <a:buNone/>
            </a:pPr>
            <a:r>
              <a:rPr lang="en-US" sz="2000" b="1">
                <a:latin typeface="Trebuchet MS"/>
                <a:ea typeface="Trebuchet MS"/>
                <a:cs typeface="Trebuchet MS"/>
                <a:sym typeface="Trebuchet MS"/>
              </a:rPr>
              <a:t>Both boys and girls lament this situation</a:t>
            </a:r>
            <a:endParaRPr sz="2000" b="1">
              <a:latin typeface="Trebuchet MS"/>
              <a:ea typeface="Trebuchet MS"/>
              <a:cs typeface="Trebuchet MS"/>
              <a:sym typeface="Trebuchet MS"/>
            </a:endParaRPr>
          </a:p>
          <a:p>
            <a:pPr marL="171450" lvl="0" indent="-133985" algn="l" rtl="0">
              <a:lnSpc>
                <a:spcPct val="80000"/>
              </a:lnSpc>
              <a:spcBef>
                <a:spcPts val="750"/>
              </a:spcBef>
              <a:spcAft>
                <a:spcPts val="0"/>
              </a:spcAft>
              <a:buClr>
                <a:srgbClr val="000000"/>
              </a:buClr>
              <a:buSzPts val="2000"/>
              <a:buFont typeface="Trebuchet MS"/>
              <a:buChar char="•"/>
            </a:pPr>
            <a:r>
              <a:rPr lang="en-US" sz="2000">
                <a:latin typeface="Trebuchet MS"/>
                <a:ea typeface="Trebuchet MS"/>
                <a:cs typeface="Trebuchet MS"/>
                <a:sym typeface="Trebuchet MS"/>
              </a:rPr>
              <a:t>They played together as children and were friends</a:t>
            </a:r>
            <a:endParaRPr sz="2000">
              <a:latin typeface="Trebuchet MS"/>
              <a:ea typeface="Trebuchet MS"/>
              <a:cs typeface="Trebuchet MS"/>
              <a:sym typeface="Trebuchet MS"/>
            </a:endParaRPr>
          </a:p>
          <a:p>
            <a:pPr marL="171450" lvl="0" indent="-133985" algn="l" rtl="0">
              <a:lnSpc>
                <a:spcPct val="80000"/>
              </a:lnSpc>
              <a:spcBef>
                <a:spcPts val="750"/>
              </a:spcBef>
              <a:spcAft>
                <a:spcPts val="0"/>
              </a:spcAft>
              <a:buClr>
                <a:srgbClr val="000000"/>
              </a:buClr>
              <a:buSzPts val="2000"/>
              <a:buFont typeface="Trebuchet MS"/>
              <a:buChar char="•"/>
            </a:pPr>
            <a:r>
              <a:rPr lang="en-US" sz="2000">
                <a:latin typeface="Trebuchet MS"/>
                <a:ea typeface="Trebuchet MS"/>
                <a:cs typeface="Trebuchet MS"/>
                <a:sym typeface="Trebuchet MS"/>
              </a:rPr>
              <a:t>Now with puberty, those friendships are no longer allowed</a:t>
            </a:r>
            <a:endParaRPr sz="2000">
              <a:latin typeface="Trebuchet MS"/>
              <a:ea typeface="Trebuchet MS"/>
              <a:cs typeface="Trebuchet MS"/>
              <a:sym typeface="Trebuchet MS"/>
            </a:endParaRPr>
          </a:p>
        </p:txBody>
      </p:sp>
      <p:sp>
        <p:nvSpPr>
          <p:cNvPr id="1010" name="Google Shape;1010;p38"/>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chemeClr val="lt1"/>
                </a:solidFill>
                <a:latin typeface="Calibri"/>
                <a:ea typeface="Calibri"/>
                <a:cs typeface="Calibri"/>
                <a:sym typeface="Calibri"/>
              </a:rPr>
              <a:t>GEAS Formative Research</a:t>
            </a:r>
            <a:endParaRPr sz="1350">
              <a:solidFill>
                <a:srgbClr val="FFFFFF"/>
              </a:solidFill>
              <a:latin typeface="Calibri"/>
              <a:ea typeface="Calibri"/>
              <a:cs typeface="Calibri"/>
              <a:sym typeface="Calibri"/>
            </a:endParaRPr>
          </a:p>
        </p:txBody>
      </p:sp>
      <p:sp>
        <p:nvSpPr>
          <p:cNvPr id="1011" name="Google Shape;1011;p38"/>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11</a:t>
            </a:fld>
            <a:endParaRPr sz="900" b="1">
              <a:solidFill>
                <a:srgbClr val="D9E021"/>
              </a:solidFill>
              <a:latin typeface="Open Sans ExtraBold"/>
              <a:ea typeface="Open Sans ExtraBold"/>
              <a:cs typeface="Open Sans ExtraBold"/>
              <a:sym typeface="Open Sans ExtraBold"/>
            </a:endParaRPr>
          </a:p>
        </p:txBody>
      </p:sp>
      <p:sp>
        <p:nvSpPr>
          <p:cNvPr id="1012" name="Google Shape;1012;p38"/>
          <p:cNvSpPr txBox="1"/>
          <p:nvPr/>
        </p:nvSpPr>
        <p:spPr>
          <a:xfrm>
            <a:off x="306813" y="142875"/>
            <a:ext cx="8724900" cy="13278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4400" b="1">
                <a:solidFill>
                  <a:srgbClr val="35CEE2"/>
                </a:solidFill>
                <a:latin typeface="Trebuchet MS"/>
                <a:ea typeface="Trebuchet MS"/>
                <a:cs typeface="Trebuchet MS"/>
                <a:sym typeface="Trebuchet MS"/>
              </a:rPr>
              <a:t>Key Takeaways </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None/>
            </a:pPr>
            <a:r>
              <a:rPr lang="en-US" sz="3000" b="1">
                <a:solidFill>
                  <a:srgbClr val="113951"/>
                </a:solidFill>
                <a:latin typeface="Trebuchet MS"/>
                <a:ea typeface="Trebuchet MS"/>
                <a:cs typeface="Trebuchet MS"/>
                <a:sym typeface="Trebuchet MS"/>
              </a:rPr>
              <a:t>Sex Segregation</a:t>
            </a:r>
            <a:endParaRPr sz="3000" b="1">
              <a:solidFill>
                <a:srgbClr val="113951"/>
              </a:solidFill>
              <a:latin typeface="Trebuchet MS"/>
              <a:ea typeface="Trebuchet MS"/>
              <a:cs typeface="Trebuchet MS"/>
              <a:sym typeface="Trebuchet M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39"/>
          <p:cNvSpPr txBox="1"/>
          <p:nvPr/>
        </p:nvSpPr>
        <p:spPr>
          <a:xfrm>
            <a:off x="4064300" y="1625050"/>
            <a:ext cx="4965300" cy="26184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750"/>
              </a:spcBef>
              <a:spcAft>
                <a:spcPts val="0"/>
              </a:spcAft>
              <a:buNone/>
            </a:pPr>
            <a:r>
              <a:rPr lang="en-US" sz="2800">
                <a:solidFill>
                  <a:schemeClr val="dk1"/>
                </a:solidFill>
                <a:latin typeface="Trebuchet MS"/>
                <a:ea typeface="Trebuchet MS"/>
                <a:cs typeface="Trebuchet MS"/>
                <a:sym typeface="Trebuchet MS"/>
              </a:rPr>
              <a:t>Boys</a:t>
            </a:r>
            <a:endParaRPr sz="2800">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Interpersonal violence &amp; homicide</a:t>
            </a:r>
            <a:endParaRPr sz="1800">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Early school leaving </a:t>
            </a:r>
            <a:endParaRPr sz="1800">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Suicidality</a:t>
            </a:r>
            <a:endParaRPr sz="1800">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Vehicular injury</a:t>
            </a:r>
            <a:endParaRPr sz="1800">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Tobacco, alcohol &amp; substance use </a:t>
            </a:r>
            <a:endParaRPr sz="1800">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Lower life expectancy</a:t>
            </a:r>
            <a:endParaRPr>
              <a:latin typeface="Trebuchet MS"/>
              <a:ea typeface="Trebuchet MS"/>
              <a:cs typeface="Trebuchet MS"/>
              <a:sym typeface="Trebuchet MS"/>
            </a:endParaRPr>
          </a:p>
        </p:txBody>
      </p:sp>
      <p:sp>
        <p:nvSpPr>
          <p:cNvPr id="1019" name="Google Shape;1019;p39"/>
          <p:cNvSpPr txBox="1"/>
          <p:nvPr/>
        </p:nvSpPr>
        <p:spPr>
          <a:xfrm>
            <a:off x="229700" y="1625050"/>
            <a:ext cx="3834600" cy="1923000"/>
          </a:xfrm>
          <a:prstGeom prst="rect">
            <a:avLst/>
          </a:prstGeom>
          <a:noFill/>
          <a:ln>
            <a:noFill/>
          </a:ln>
        </p:spPr>
        <p:txBody>
          <a:bodyPr spcFirstLastPara="1" wrap="square" lIns="91425" tIns="91425" rIns="91425" bIns="91425" anchor="ctr" anchorCtr="0">
            <a:noAutofit/>
          </a:bodyPr>
          <a:lstStyle/>
          <a:p>
            <a:pPr marL="0" lvl="0" indent="0" algn="l" rtl="0">
              <a:lnSpc>
                <a:spcPct val="80000"/>
              </a:lnSpc>
              <a:spcBef>
                <a:spcPts val="750"/>
              </a:spcBef>
              <a:spcAft>
                <a:spcPts val="0"/>
              </a:spcAft>
              <a:buNone/>
            </a:pPr>
            <a:r>
              <a:rPr lang="en-US" sz="2800">
                <a:solidFill>
                  <a:schemeClr val="dk1"/>
                </a:solidFill>
                <a:latin typeface="Trebuchet MS"/>
                <a:ea typeface="Trebuchet MS"/>
                <a:cs typeface="Trebuchet MS"/>
                <a:sym typeface="Trebuchet MS"/>
              </a:rPr>
              <a:t>Girls</a:t>
            </a:r>
            <a:endParaRPr sz="2800">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School matriculation</a:t>
            </a:r>
            <a:endParaRPr sz="1800">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Younger/child marriage</a:t>
            </a:r>
            <a:endParaRPr sz="1800">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GBV</a:t>
            </a:r>
            <a:endParaRPr sz="2127">
              <a:solidFill>
                <a:schemeClr val="dk1"/>
              </a:solidFill>
              <a:latin typeface="Trebuchet MS"/>
              <a:ea typeface="Trebuchet MS"/>
              <a:cs typeface="Trebuchet MS"/>
              <a:sym typeface="Trebuchet MS"/>
            </a:endParaRPr>
          </a:p>
          <a:p>
            <a:pPr marL="171450" lvl="0" indent="-192214" algn="l" rtl="0">
              <a:lnSpc>
                <a:spcPct val="80000"/>
              </a:lnSpc>
              <a:spcBef>
                <a:spcPts val="375"/>
              </a:spcBef>
              <a:spcAft>
                <a:spcPts val="0"/>
              </a:spcAft>
              <a:buClr>
                <a:schemeClr val="dk1"/>
              </a:buClr>
              <a:buSzPts val="2127"/>
              <a:buFont typeface="Trebuchet MS"/>
              <a:buChar char="•"/>
            </a:pPr>
            <a:r>
              <a:rPr lang="en-US" sz="2127">
                <a:solidFill>
                  <a:schemeClr val="dk1"/>
                </a:solidFill>
                <a:latin typeface="Trebuchet MS"/>
                <a:ea typeface="Trebuchet MS"/>
                <a:cs typeface="Trebuchet MS"/>
                <a:sym typeface="Trebuchet MS"/>
              </a:rPr>
              <a:t>Depression and suicidality </a:t>
            </a:r>
            <a:endParaRPr>
              <a:latin typeface="Trebuchet MS"/>
              <a:ea typeface="Trebuchet MS"/>
              <a:cs typeface="Trebuchet MS"/>
              <a:sym typeface="Trebuchet MS"/>
            </a:endParaRPr>
          </a:p>
        </p:txBody>
      </p:sp>
      <p:sp>
        <p:nvSpPr>
          <p:cNvPr id="1020" name="Google Shape;1020;p39"/>
          <p:cNvSpPr txBox="1">
            <a:spLocks noGrp="1"/>
          </p:cNvSpPr>
          <p:nvPr>
            <p:ph type="body" idx="1"/>
          </p:nvPr>
        </p:nvSpPr>
        <p:spPr>
          <a:xfrm>
            <a:off x="0" y="4862697"/>
            <a:ext cx="9111000" cy="966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590"/>
              <a:buNone/>
            </a:pPr>
            <a:r>
              <a:rPr lang="en-US" sz="2590">
                <a:latin typeface="Trebuchet MS"/>
                <a:ea typeface="Trebuchet MS"/>
                <a:cs typeface="Trebuchet MS"/>
                <a:sym typeface="Trebuchet MS"/>
              </a:rPr>
              <a:t>The reality is that </a:t>
            </a:r>
            <a:r>
              <a:rPr lang="en-US" sz="2590" b="1" i="1">
                <a:latin typeface="Trebuchet MS"/>
                <a:ea typeface="Trebuchet MS"/>
                <a:cs typeface="Trebuchet MS"/>
                <a:sym typeface="Trebuchet MS"/>
              </a:rPr>
              <a:t>both</a:t>
            </a:r>
            <a:r>
              <a:rPr lang="en-US" sz="2590">
                <a:latin typeface="Trebuchet MS"/>
                <a:ea typeface="Trebuchet MS"/>
                <a:cs typeface="Trebuchet MS"/>
                <a:sym typeface="Trebuchet MS"/>
              </a:rPr>
              <a:t> boys and girls are disadvantaged by inequitable gender norms. 	</a:t>
            </a:r>
            <a:endParaRPr>
              <a:latin typeface="Trebuchet MS"/>
              <a:ea typeface="Trebuchet MS"/>
              <a:cs typeface="Trebuchet MS"/>
              <a:sym typeface="Trebuchet MS"/>
            </a:endParaRPr>
          </a:p>
          <a:p>
            <a:pPr marL="857250" lvl="2" indent="-83375" algn="l" rtl="0">
              <a:lnSpc>
                <a:spcPct val="80000"/>
              </a:lnSpc>
              <a:spcBef>
                <a:spcPts val="375"/>
              </a:spcBef>
              <a:spcAft>
                <a:spcPts val="0"/>
              </a:spcAft>
              <a:buClr>
                <a:schemeClr val="dk1"/>
              </a:buClr>
              <a:buSzPts val="1387"/>
              <a:buNone/>
            </a:pPr>
            <a:endParaRPr sz="1387">
              <a:latin typeface="Trebuchet MS"/>
              <a:ea typeface="Trebuchet MS"/>
              <a:cs typeface="Trebuchet MS"/>
              <a:sym typeface="Trebuchet MS"/>
            </a:endParaRPr>
          </a:p>
        </p:txBody>
      </p:sp>
      <p:sp>
        <p:nvSpPr>
          <p:cNvPr id="1021" name="Google Shape;1021;p39"/>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Formative Research</a:t>
            </a:r>
            <a:endParaRPr sz="1350">
              <a:solidFill>
                <a:srgbClr val="FFFFFF"/>
              </a:solidFill>
              <a:latin typeface="Calibri"/>
              <a:ea typeface="Calibri"/>
              <a:cs typeface="Calibri"/>
              <a:sym typeface="Calibri"/>
            </a:endParaRPr>
          </a:p>
        </p:txBody>
      </p:sp>
      <p:sp>
        <p:nvSpPr>
          <p:cNvPr id="1022" name="Google Shape;1022;p39"/>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12</a:t>
            </a:fld>
            <a:endParaRPr sz="900" b="1">
              <a:solidFill>
                <a:srgbClr val="D9E021"/>
              </a:solidFill>
              <a:latin typeface="Open Sans ExtraBold"/>
              <a:ea typeface="Open Sans ExtraBold"/>
              <a:cs typeface="Open Sans ExtraBold"/>
              <a:sym typeface="Open Sans ExtraBold"/>
            </a:endParaRPr>
          </a:p>
        </p:txBody>
      </p:sp>
      <p:sp>
        <p:nvSpPr>
          <p:cNvPr id="1023" name="Google Shape;1023;p39"/>
          <p:cNvSpPr txBox="1"/>
          <p:nvPr/>
        </p:nvSpPr>
        <p:spPr>
          <a:xfrm>
            <a:off x="333500" y="152400"/>
            <a:ext cx="8696100" cy="13278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4400" b="1">
                <a:solidFill>
                  <a:srgbClr val="35CEE2"/>
                </a:solidFill>
                <a:latin typeface="Trebuchet MS"/>
                <a:ea typeface="Trebuchet MS"/>
                <a:cs typeface="Trebuchet MS"/>
                <a:sym typeface="Trebuchet MS"/>
              </a:rPr>
              <a:t>Key Takeaways </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None/>
            </a:pPr>
            <a:r>
              <a:rPr lang="en-US" sz="3000" b="1">
                <a:solidFill>
                  <a:srgbClr val="113951"/>
                </a:solidFill>
                <a:latin typeface="Trebuchet MS"/>
                <a:ea typeface="Trebuchet MS"/>
                <a:cs typeface="Trebuchet MS"/>
                <a:sym typeface="Trebuchet MS"/>
              </a:rPr>
              <a:t>Myth that Boys are Advantaged and Girls Disadvantaged by Gender Norms</a:t>
            </a:r>
            <a:endParaRPr sz="3000" b="1">
              <a:solidFill>
                <a:srgbClr val="113951"/>
              </a:solidFill>
              <a:latin typeface="Trebuchet MS"/>
              <a:ea typeface="Trebuchet MS"/>
              <a:cs typeface="Trebuchet MS"/>
              <a:sym typeface="Trebuchet MS"/>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40"/>
          <p:cNvSpPr txBox="1">
            <a:spLocks noGrp="1"/>
          </p:cNvSpPr>
          <p:nvPr>
            <p:ph type="title"/>
          </p:nvPr>
        </p:nvSpPr>
        <p:spPr>
          <a:xfrm>
            <a:off x="232090" y="304800"/>
            <a:ext cx="8534400" cy="83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000"/>
              <a:buFont typeface="Avenir"/>
              <a:buNone/>
            </a:pPr>
            <a:r>
              <a:rPr lang="en-US" sz="4400" b="1">
                <a:solidFill>
                  <a:srgbClr val="35CEE2"/>
                </a:solidFill>
                <a:latin typeface="Trebuchet MS"/>
                <a:ea typeface="Trebuchet MS"/>
                <a:cs typeface="Trebuchet MS"/>
                <a:sym typeface="Trebuchet MS"/>
              </a:rPr>
              <a:t>Key Takeaways</a:t>
            </a:r>
            <a:endParaRPr sz="4400" b="1">
              <a:solidFill>
                <a:srgbClr val="35CEE2"/>
              </a:solidFill>
              <a:latin typeface="Trebuchet MS"/>
              <a:ea typeface="Trebuchet MS"/>
              <a:cs typeface="Trebuchet MS"/>
              <a:sym typeface="Trebuchet MS"/>
            </a:endParaRPr>
          </a:p>
          <a:p>
            <a:pPr marL="0" lvl="0" indent="0" algn="l" rtl="0">
              <a:spcBef>
                <a:spcPts val="0"/>
              </a:spcBef>
              <a:spcAft>
                <a:spcPts val="0"/>
              </a:spcAft>
              <a:buClr>
                <a:schemeClr val="dk1"/>
              </a:buClr>
              <a:buSzPts val="4000"/>
              <a:buFont typeface="Avenir"/>
              <a:buNone/>
            </a:pPr>
            <a:r>
              <a:rPr lang="en-US" sz="3000" b="1">
                <a:solidFill>
                  <a:srgbClr val="113951"/>
                </a:solidFill>
                <a:latin typeface="Trebuchet MS"/>
                <a:ea typeface="Trebuchet MS"/>
                <a:cs typeface="Trebuchet MS"/>
                <a:sym typeface="Trebuchet MS"/>
              </a:rPr>
              <a:t>Gender Norms</a:t>
            </a:r>
            <a:endParaRPr sz="4400">
              <a:latin typeface="Avenir"/>
              <a:ea typeface="Avenir"/>
              <a:cs typeface="Avenir"/>
              <a:sym typeface="Avenir"/>
            </a:endParaRPr>
          </a:p>
        </p:txBody>
      </p:sp>
      <p:sp>
        <p:nvSpPr>
          <p:cNvPr id="1030" name="Google Shape;1030;p40"/>
          <p:cNvSpPr txBox="1">
            <a:spLocks noGrp="1"/>
          </p:cNvSpPr>
          <p:nvPr>
            <p:ph type="body" idx="1"/>
          </p:nvPr>
        </p:nvSpPr>
        <p:spPr>
          <a:xfrm>
            <a:off x="152400" y="1371600"/>
            <a:ext cx="8614090" cy="44074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None/>
            </a:pPr>
            <a:r>
              <a:rPr lang="en-US" sz="2700">
                <a:latin typeface="Avenir"/>
                <a:ea typeface="Avenir"/>
                <a:cs typeface="Avenir"/>
                <a:sym typeface="Avenir"/>
              </a:rPr>
              <a:t>There are common social norms regulating gender relations in early adolescence</a:t>
            </a:r>
            <a:endParaRPr/>
          </a:p>
          <a:p>
            <a:pPr marL="514350" lvl="1" indent="-171450" algn="l" rtl="0">
              <a:lnSpc>
                <a:spcPct val="90000"/>
              </a:lnSpc>
              <a:spcBef>
                <a:spcPts val="1176"/>
              </a:spcBef>
              <a:spcAft>
                <a:spcPts val="0"/>
              </a:spcAft>
              <a:buClr>
                <a:schemeClr val="dk1"/>
              </a:buClr>
              <a:buSzPts val="2300"/>
              <a:buChar char="•"/>
            </a:pPr>
            <a:r>
              <a:rPr lang="en-US" sz="2300">
                <a:latin typeface="Avenir"/>
                <a:ea typeface="Avenir"/>
                <a:cs typeface="Avenir"/>
                <a:sym typeface="Avenir"/>
              </a:rPr>
              <a:t>Gender norms are inter-relational </a:t>
            </a:r>
            <a:endParaRPr/>
          </a:p>
          <a:p>
            <a:pPr marL="514350" lvl="1" indent="-171450" algn="l" rtl="0">
              <a:lnSpc>
                <a:spcPct val="90000"/>
              </a:lnSpc>
              <a:spcBef>
                <a:spcPts val="1176"/>
              </a:spcBef>
              <a:spcAft>
                <a:spcPts val="0"/>
              </a:spcAft>
              <a:buClr>
                <a:schemeClr val="dk1"/>
              </a:buClr>
              <a:buSzPts val="2300"/>
              <a:buChar char="•"/>
            </a:pPr>
            <a:r>
              <a:rPr lang="en-US" sz="2300">
                <a:latin typeface="Avenir"/>
                <a:ea typeface="Avenir"/>
                <a:cs typeface="Avenir"/>
                <a:sym typeface="Avenir"/>
              </a:rPr>
              <a:t>Normative expectations consistent within and across sites </a:t>
            </a:r>
            <a:endParaRPr/>
          </a:p>
          <a:p>
            <a:pPr marL="514350" lvl="1" indent="-171450" algn="l" rtl="0">
              <a:lnSpc>
                <a:spcPct val="90000"/>
              </a:lnSpc>
              <a:spcBef>
                <a:spcPts val="1176"/>
              </a:spcBef>
              <a:spcAft>
                <a:spcPts val="0"/>
              </a:spcAft>
              <a:buClr>
                <a:schemeClr val="dk1"/>
              </a:buClr>
              <a:buSzPts val="2300"/>
              <a:buChar char="•"/>
            </a:pPr>
            <a:r>
              <a:rPr lang="en-US" sz="2300">
                <a:latin typeface="Avenir"/>
                <a:ea typeface="Avenir"/>
                <a:cs typeface="Avenir"/>
                <a:sym typeface="Avenir"/>
              </a:rPr>
              <a:t>Discordant norms for girls: sexual double standard and normative expectations about romantic relations</a:t>
            </a:r>
            <a:endParaRPr/>
          </a:p>
          <a:p>
            <a:pPr marL="0" lvl="0" indent="0" algn="l" rtl="0">
              <a:lnSpc>
                <a:spcPct val="90000"/>
              </a:lnSpc>
              <a:spcBef>
                <a:spcPts val="1176"/>
              </a:spcBef>
              <a:spcAft>
                <a:spcPts val="0"/>
              </a:spcAft>
              <a:buClr>
                <a:schemeClr val="dk1"/>
              </a:buClr>
              <a:buSzPts val="2700"/>
              <a:buNone/>
            </a:pPr>
            <a:r>
              <a:rPr lang="en-US" sz="2700">
                <a:latin typeface="Avenir"/>
                <a:ea typeface="Avenir"/>
                <a:cs typeface="Avenir"/>
                <a:sym typeface="Avenir"/>
              </a:rPr>
              <a:t>Next steps</a:t>
            </a:r>
            <a:endParaRPr/>
          </a:p>
          <a:p>
            <a:pPr marL="514350" lvl="1" indent="-171450" algn="l" rtl="0">
              <a:lnSpc>
                <a:spcPct val="90000"/>
              </a:lnSpc>
              <a:spcBef>
                <a:spcPts val="1176"/>
              </a:spcBef>
              <a:spcAft>
                <a:spcPts val="0"/>
              </a:spcAft>
              <a:buClr>
                <a:schemeClr val="dk1"/>
              </a:buClr>
              <a:buSzPts val="2300"/>
              <a:buChar char="•"/>
            </a:pPr>
            <a:r>
              <a:rPr lang="en-US" sz="2300">
                <a:latin typeface="Avenir"/>
                <a:ea typeface="Avenir"/>
                <a:cs typeface="Avenir"/>
                <a:sym typeface="Avenir"/>
              </a:rPr>
              <a:t>Cross-site and longitudinal analyses of gender norms scales</a:t>
            </a:r>
            <a:endParaRPr/>
          </a:p>
          <a:p>
            <a:pPr marL="514350" lvl="1" indent="-171450" algn="l" rtl="0">
              <a:lnSpc>
                <a:spcPct val="90000"/>
              </a:lnSpc>
              <a:spcBef>
                <a:spcPts val="1176"/>
              </a:spcBef>
              <a:spcAft>
                <a:spcPts val="0"/>
              </a:spcAft>
              <a:buClr>
                <a:schemeClr val="dk1"/>
              </a:buClr>
              <a:buSzPts val="2300"/>
              <a:buChar char="•"/>
            </a:pPr>
            <a:r>
              <a:rPr lang="en-US" sz="2300">
                <a:latin typeface="Avenir"/>
                <a:ea typeface="Avenir"/>
                <a:cs typeface="Avenir"/>
                <a:sym typeface="Avenir"/>
              </a:rPr>
              <a:t>Test of associations with gender based violence, sexual health and mental health indicators</a:t>
            </a:r>
            <a:endParaRPr sz="3100">
              <a:latin typeface="Avenir"/>
              <a:ea typeface="Avenir"/>
              <a:cs typeface="Avenir"/>
              <a:sym typeface="Avenir"/>
            </a:endParaRPr>
          </a:p>
        </p:txBody>
      </p:sp>
      <p:sp>
        <p:nvSpPr>
          <p:cNvPr id="1031" name="Google Shape;1031;p40"/>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032" name="Google Shape;1032;p40"/>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13</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41"/>
          <p:cNvSpPr txBox="1">
            <a:spLocks noGrp="1"/>
          </p:cNvSpPr>
          <p:nvPr>
            <p:ph type="title"/>
          </p:nvPr>
        </p:nvSpPr>
        <p:spPr>
          <a:xfrm>
            <a:off x="323850" y="0"/>
            <a:ext cx="9144000" cy="141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410"/>
              <a:buFont typeface="Avenir"/>
              <a:buNone/>
            </a:pPr>
            <a:r>
              <a:rPr lang="en-US" sz="4410" b="1">
                <a:solidFill>
                  <a:srgbClr val="35CEE2"/>
                </a:solidFill>
                <a:latin typeface="Trebuchet MS"/>
                <a:ea typeface="Trebuchet MS"/>
                <a:cs typeface="Trebuchet MS"/>
                <a:sym typeface="Trebuchet MS"/>
              </a:rPr>
              <a:t>Products</a:t>
            </a:r>
            <a:endParaRPr sz="2520" b="1">
              <a:solidFill>
                <a:srgbClr val="113951"/>
              </a:solidFill>
              <a:latin typeface="Trebuchet MS"/>
              <a:ea typeface="Trebuchet MS"/>
              <a:cs typeface="Trebuchet MS"/>
              <a:sym typeface="Trebuchet MS"/>
            </a:endParaRPr>
          </a:p>
        </p:txBody>
      </p:sp>
      <p:sp>
        <p:nvSpPr>
          <p:cNvPr id="1038" name="Google Shape;1038;p41"/>
          <p:cNvSpPr txBox="1">
            <a:spLocks noGrp="1"/>
          </p:cNvSpPr>
          <p:nvPr>
            <p:ph type="body" idx="1"/>
          </p:nvPr>
        </p:nvSpPr>
        <p:spPr>
          <a:xfrm>
            <a:off x="381000" y="1410250"/>
            <a:ext cx="8407800" cy="4935000"/>
          </a:xfrm>
          <a:prstGeom prst="rect">
            <a:avLst/>
          </a:prstGeom>
          <a:noFill/>
          <a:ln>
            <a:noFill/>
          </a:ln>
        </p:spPr>
        <p:txBody>
          <a:bodyPr spcFirstLastPara="1" wrap="square" lIns="91425" tIns="45700" rIns="91425" bIns="45700" anchor="t" anchorCtr="0">
            <a:noAutofit/>
          </a:bodyPr>
          <a:lstStyle/>
          <a:p>
            <a:pPr marL="171450" lvl="0" indent="-152400" algn="l" rtl="0">
              <a:lnSpc>
                <a:spcPct val="90000"/>
              </a:lnSpc>
              <a:spcBef>
                <a:spcPts val="0"/>
              </a:spcBef>
              <a:spcAft>
                <a:spcPts val="0"/>
              </a:spcAft>
              <a:buClr>
                <a:srgbClr val="000000"/>
              </a:buClr>
              <a:buSzPts val="2400"/>
              <a:buFont typeface="Trebuchet MS"/>
              <a:buChar char="•"/>
            </a:pPr>
            <a:r>
              <a:rPr lang="en-US" sz="2400" u="sng">
                <a:solidFill>
                  <a:srgbClr val="000000"/>
                </a:solidFill>
                <a:latin typeface="Trebuchet MS"/>
                <a:ea typeface="Trebuchet MS"/>
                <a:cs typeface="Trebuchet MS"/>
                <a:sym typeface="Trebuchet MS"/>
                <a:hlinkClick r:id="rId3"/>
              </a:rPr>
              <a:t>Systematic Review of Gender Norms Literature in Early Adolescence </a:t>
            </a:r>
            <a:endParaRPr sz="2400">
              <a:solidFill>
                <a:srgbClr val="000000"/>
              </a:solidFill>
              <a:latin typeface="Trebuchet MS"/>
              <a:ea typeface="Trebuchet MS"/>
              <a:cs typeface="Trebuchet MS"/>
              <a:sym typeface="Trebuchet MS"/>
            </a:endParaRPr>
          </a:p>
          <a:p>
            <a:pPr marL="171450" lvl="0" indent="-152400" algn="l" rtl="0">
              <a:lnSpc>
                <a:spcPct val="90000"/>
              </a:lnSpc>
              <a:spcBef>
                <a:spcPts val="750"/>
              </a:spcBef>
              <a:spcAft>
                <a:spcPts val="0"/>
              </a:spcAft>
              <a:buClr>
                <a:srgbClr val="000000"/>
              </a:buClr>
              <a:buSzPts val="2400"/>
              <a:buFont typeface="Trebuchet MS"/>
              <a:buChar char="•"/>
            </a:pPr>
            <a:r>
              <a:rPr lang="en-US" sz="2400" u="sng">
                <a:solidFill>
                  <a:srgbClr val="000000"/>
                </a:solidFill>
                <a:latin typeface="Trebuchet MS"/>
                <a:ea typeface="Trebuchet MS"/>
                <a:cs typeface="Trebuchet MS"/>
                <a:sym typeface="Trebuchet MS"/>
                <a:hlinkClick r:id="rId4"/>
              </a:rPr>
              <a:t>Qualitative findings on transitions into adolescence</a:t>
            </a:r>
            <a:endParaRPr sz="2400">
              <a:solidFill>
                <a:srgbClr val="000000"/>
              </a:solidFill>
              <a:latin typeface="Trebuchet MS"/>
              <a:ea typeface="Trebuchet MS"/>
              <a:cs typeface="Trebuchet MS"/>
              <a:sym typeface="Trebuchet MS"/>
            </a:endParaRPr>
          </a:p>
          <a:p>
            <a:pPr marL="171450" lvl="0" indent="-152400" algn="l" rtl="0">
              <a:lnSpc>
                <a:spcPct val="90000"/>
              </a:lnSpc>
              <a:spcBef>
                <a:spcPts val="750"/>
              </a:spcBef>
              <a:spcAft>
                <a:spcPts val="0"/>
              </a:spcAft>
              <a:buClr>
                <a:srgbClr val="000000"/>
              </a:buClr>
              <a:buSzPts val="2400"/>
              <a:buFont typeface="Trebuchet MS"/>
              <a:buChar char="•"/>
            </a:pPr>
            <a:r>
              <a:rPr lang="en-US" sz="2400" u="sng">
                <a:solidFill>
                  <a:srgbClr val="000000"/>
                </a:solidFill>
                <a:latin typeface="Trebuchet MS"/>
                <a:ea typeface="Trebuchet MS"/>
                <a:cs typeface="Trebuchet MS"/>
                <a:sym typeface="Trebuchet MS"/>
                <a:hlinkClick r:id="rId5"/>
              </a:rPr>
              <a:t>Developed and validated quantitative measures of gender norms &amp; health</a:t>
            </a:r>
            <a:endParaRPr sz="2400">
              <a:solidFill>
                <a:srgbClr val="000000"/>
              </a:solidFill>
              <a:latin typeface="Trebuchet MS"/>
              <a:ea typeface="Trebuchet MS"/>
              <a:cs typeface="Trebuchet MS"/>
              <a:sym typeface="Trebuchet MS"/>
            </a:endParaRPr>
          </a:p>
          <a:p>
            <a:pPr marL="514350" lvl="1" indent="-171450" algn="l" rtl="0">
              <a:lnSpc>
                <a:spcPct val="90000"/>
              </a:lnSpc>
              <a:spcBef>
                <a:spcPts val="375"/>
              </a:spcBef>
              <a:spcAft>
                <a:spcPts val="0"/>
              </a:spcAft>
              <a:buClr>
                <a:srgbClr val="000000"/>
              </a:buClr>
              <a:buSzPts val="2400"/>
              <a:buChar char="•"/>
            </a:pPr>
            <a:r>
              <a:rPr lang="en-US" sz="2400" b="1">
                <a:solidFill>
                  <a:srgbClr val="000000"/>
                </a:solidFill>
                <a:latin typeface="Trebuchet MS"/>
                <a:ea typeface="Trebuchet MS"/>
                <a:cs typeface="Trebuchet MS"/>
                <a:sym typeface="Trebuchet MS"/>
              </a:rPr>
              <a:t>Gender norms </a:t>
            </a:r>
            <a:r>
              <a:rPr lang="en-US" sz="2400">
                <a:solidFill>
                  <a:srgbClr val="000000"/>
                </a:solidFill>
                <a:latin typeface="Trebuchet MS"/>
                <a:ea typeface="Trebuchet MS"/>
                <a:cs typeface="Trebuchet MS"/>
                <a:sym typeface="Trebuchet MS"/>
              </a:rPr>
              <a:t>scales</a:t>
            </a:r>
            <a:endParaRPr sz="2400">
              <a:solidFill>
                <a:srgbClr val="000000"/>
              </a:solidFill>
              <a:latin typeface="Trebuchet MS"/>
              <a:ea typeface="Trebuchet MS"/>
              <a:cs typeface="Trebuchet MS"/>
              <a:sym typeface="Trebuchet MS"/>
            </a:endParaRPr>
          </a:p>
          <a:p>
            <a:pPr marL="514350" lvl="1" indent="-152400" algn="l" rtl="0">
              <a:lnSpc>
                <a:spcPct val="90000"/>
              </a:lnSpc>
              <a:spcBef>
                <a:spcPts val="375"/>
              </a:spcBef>
              <a:spcAft>
                <a:spcPts val="0"/>
              </a:spcAft>
              <a:buClr>
                <a:srgbClr val="000000"/>
              </a:buClr>
              <a:buSzPts val="2400"/>
              <a:buChar char="•"/>
            </a:pPr>
            <a:r>
              <a:rPr lang="en-US" sz="2400" b="1">
                <a:solidFill>
                  <a:srgbClr val="000000"/>
                </a:solidFill>
                <a:latin typeface="Trebuchet MS"/>
                <a:ea typeface="Trebuchet MS"/>
                <a:cs typeface="Trebuchet MS"/>
                <a:sym typeface="Trebuchet MS"/>
              </a:rPr>
              <a:t>Vignettes</a:t>
            </a:r>
            <a:r>
              <a:rPr lang="en-US" sz="2400">
                <a:solidFill>
                  <a:srgbClr val="000000"/>
                </a:solidFill>
                <a:latin typeface="Trebuchet MS"/>
                <a:ea typeface="Trebuchet MS"/>
                <a:cs typeface="Trebuchet MS"/>
                <a:sym typeface="Trebuchet MS"/>
              </a:rPr>
              <a:t>-based measure of gender equality in relationships</a:t>
            </a:r>
            <a:endParaRPr sz="2400">
              <a:solidFill>
                <a:srgbClr val="000000"/>
              </a:solidFill>
              <a:latin typeface="Trebuchet MS"/>
              <a:ea typeface="Trebuchet MS"/>
              <a:cs typeface="Trebuchet MS"/>
              <a:sym typeface="Trebuchet MS"/>
            </a:endParaRPr>
          </a:p>
          <a:p>
            <a:pPr marL="514350" lvl="1" indent="-152400" algn="l" rtl="0">
              <a:lnSpc>
                <a:spcPct val="90000"/>
              </a:lnSpc>
              <a:spcBef>
                <a:spcPts val="375"/>
              </a:spcBef>
              <a:spcAft>
                <a:spcPts val="0"/>
              </a:spcAft>
              <a:buClr>
                <a:srgbClr val="000000"/>
              </a:buClr>
              <a:buSzPts val="2400"/>
              <a:buChar char="•"/>
            </a:pPr>
            <a:r>
              <a:rPr lang="en-US" sz="2400" b="1">
                <a:solidFill>
                  <a:srgbClr val="000000"/>
                </a:solidFill>
                <a:latin typeface="Trebuchet MS"/>
                <a:ea typeface="Trebuchet MS"/>
                <a:cs typeface="Trebuchet MS"/>
                <a:sym typeface="Trebuchet MS"/>
              </a:rPr>
              <a:t>Health instrument </a:t>
            </a:r>
            <a:r>
              <a:rPr lang="en-US" sz="2400">
                <a:solidFill>
                  <a:srgbClr val="000000"/>
                </a:solidFill>
                <a:latin typeface="Trebuchet MS"/>
                <a:ea typeface="Trebuchet MS"/>
                <a:cs typeface="Trebuchet MS"/>
                <a:sym typeface="Trebuchet MS"/>
              </a:rPr>
              <a:t>with 10 modules including mental health, adverse childhood experiences, violence and empowerment</a:t>
            </a:r>
            <a:endParaRPr sz="2400">
              <a:solidFill>
                <a:srgbClr val="000000"/>
              </a:solidFill>
              <a:latin typeface="Trebuchet MS"/>
              <a:ea typeface="Trebuchet MS"/>
              <a:cs typeface="Trebuchet MS"/>
              <a:sym typeface="Trebuchet MS"/>
            </a:endParaRPr>
          </a:p>
          <a:p>
            <a:pPr marL="514350" lvl="1" indent="-152400" algn="l" rtl="0">
              <a:lnSpc>
                <a:spcPct val="90000"/>
              </a:lnSpc>
              <a:spcBef>
                <a:spcPts val="375"/>
              </a:spcBef>
              <a:spcAft>
                <a:spcPts val="0"/>
              </a:spcAft>
              <a:buClr>
                <a:srgbClr val="000000"/>
              </a:buClr>
              <a:buSzPts val="2400"/>
              <a:buFont typeface="Trebuchet MS"/>
              <a:buChar char="•"/>
            </a:pPr>
            <a:r>
              <a:rPr lang="en-US" sz="2400" b="1">
                <a:solidFill>
                  <a:srgbClr val="000000"/>
                </a:solidFill>
                <a:latin typeface="Trebuchet MS"/>
                <a:ea typeface="Trebuchet MS"/>
                <a:cs typeface="Trebuchet MS"/>
                <a:sym typeface="Trebuchet MS"/>
              </a:rPr>
              <a:t>Parent/guardian questionnaire</a:t>
            </a:r>
            <a:endParaRPr sz="2400">
              <a:solidFill>
                <a:srgbClr val="000000"/>
              </a:solidFill>
              <a:latin typeface="Trebuchet MS"/>
              <a:ea typeface="Trebuchet MS"/>
              <a:cs typeface="Trebuchet MS"/>
              <a:sym typeface="Trebuchet MS"/>
            </a:endParaRPr>
          </a:p>
        </p:txBody>
      </p:sp>
      <p:sp>
        <p:nvSpPr>
          <p:cNvPr id="1039" name="Google Shape;1039;p41"/>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040" name="Google Shape;1040;p41"/>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14</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29000"/>
          </a:blip>
          <a:stretch>
            <a:fillRect/>
          </a:stretch>
        </a:blipFill>
        <a:effectLst/>
      </p:bgPr>
    </p:bg>
    <p:spTree>
      <p:nvGrpSpPr>
        <p:cNvPr id="1" name="Shape 1044"/>
        <p:cNvGrpSpPr/>
        <p:nvPr/>
      </p:nvGrpSpPr>
      <p:grpSpPr>
        <a:xfrm>
          <a:off x="0" y="0"/>
          <a:ext cx="0" cy="0"/>
          <a:chOff x="0" y="0"/>
          <a:chExt cx="0" cy="0"/>
        </a:xfrm>
      </p:grpSpPr>
      <p:sp>
        <p:nvSpPr>
          <p:cNvPr id="1045" name="Google Shape;1045;p42"/>
          <p:cNvSpPr/>
          <p:nvPr/>
        </p:nvSpPr>
        <p:spPr>
          <a:xfrm>
            <a:off x="-1" y="1756669"/>
            <a:ext cx="9144000" cy="1234800"/>
          </a:xfrm>
          <a:prstGeom prst="rect">
            <a:avLst/>
          </a:prstGeom>
          <a:solidFill>
            <a:srgbClr val="35CE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046" name="Google Shape;1046;p42"/>
          <p:cNvSpPr txBox="1">
            <a:spLocks noGrp="1"/>
          </p:cNvSpPr>
          <p:nvPr>
            <p:ph type="title"/>
          </p:nvPr>
        </p:nvSpPr>
        <p:spPr>
          <a:xfrm>
            <a:off x="166700" y="1692833"/>
            <a:ext cx="8739900" cy="139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Trebuchet MS"/>
              <a:buNone/>
            </a:pPr>
            <a:r>
              <a:rPr lang="en-US" sz="4400" b="1">
                <a:solidFill>
                  <a:schemeClr val="lt1"/>
                </a:solidFill>
                <a:latin typeface="Trebuchet MS"/>
                <a:ea typeface="Trebuchet MS"/>
                <a:cs typeface="Trebuchet MS"/>
                <a:sym typeface="Trebuchet MS"/>
              </a:rPr>
              <a:t>GEAS Instruments</a:t>
            </a:r>
            <a:endParaRPr sz="3000" b="1">
              <a:solidFill>
                <a:schemeClr val="lt1"/>
              </a:solidFill>
              <a:latin typeface="Trebuchet MS"/>
              <a:ea typeface="Trebuchet MS"/>
              <a:cs typeface="Trebuchet MS"/>
              <a:sym typeface="Trebuchet MS"/>
            </a:endParaRPr>
          </a:p>
        </p:txBody>
      </p:sp>
      <p:sp>
        <p:nvSpPr>
          <p:cNvPr id="1047" name="Google Shape;1047;p42"/>
          <p:cNvSpPr/>
          <p:nvPr/>
        </p:nvSpPr>
        <p:spPr>
          <a:xfrm>
            <a:off x="0" y="64861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048" name="Google Shape;1048;p42"/>
          <p:cNvSpPr txBox="1"/>
          <p:nvPr/>
        </p:nvSpPr>
        <p:spPr>
          <a:xfrm>
            <a:off x="8375903" y="65252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15</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43"/>
          <p:cNvSpPr txBox="1">
            <a:spLocks noGrp="1"/>
          </p:cNvSpPr>
          <p:nvPr>
            <p:ph type="body" idx="1"/>
          </p:nvPr>
        </p:nvSpPr>
        <p:spPr>
          <a:xfrm>
            <a:off x="266701" y="1524000"/>
            <a:ext cx="8610600" cy="3810000"/>
          </a:xfrm>
          <a:prstGeom prst="rect">
            <a:avLst/>
          </a:prstGeom>
          <a:noFill/>
          <a:ln>
            <a:noFill/>
          </a:ln>
        </p:spPr>
        <p:txBody>
          <a:bodyPr spcFirstLastPara="1" wrap="square" lIns="91425" tIns="45700" rIns="91425" bIns="45700" anchor="t" anchorCtr="0">
            <a:noAutofit/>
          </a:bodyPr>
          <a:lstStyle/>
          <a:p>
            <a:pPr marL="388620" lvl="1" indent="-330200" algn="l" rtl="0">
              <a:lnSpc>
                <a:spcPct val="90000"/>
              </a:lnSpc>
              <a:spcBef>
                <a:spcPts val="0"/>
              </a:spcBef>
              <a:spcAft>
                <a:spcPts val="0"/>
              </a:spcAft>
              <a:buClr>
                <a:srgbClr val="D8E046"/>
              </a:buClr>
              <a:buSzPts val="2600"/>
              <a:buFont typeface="Trebuchet MS"/>
              <a:buChar char="•"/>
            </a:pPr>
            <a:r>
              <a:rPr lang="en-US" sz="2600">
                <a:latin typeface="Trebuchet MS"/>
                <a:ea typeface="Trebuchet MS"/>
                <a:cs typeface="Trebuchet MS"/>
                <a:sym typeface="Trebuchet MS"/>
              </a:rPr>
              <a:t>Scale with statements and multiple response options</a:t>
            </a:r>
            <a:endParaRPr sz="2600">
              <a:latin typeface="Trebuchet MS"/>
              <a:ea typeface="Trebuchet MS"/>
              <a:cs typeface="Trebuchet MS"/>
              <a:sym typeface="Trebuchet MS"/>
            </a:endParaRPr>
          </a:p>
          <a:p>
            <a:pPr marL="45720" lvl="1" indent="0" algn="l" rtl="0">
              <a:lnSpc>
                <a:spcPct val="90000"/>
              </a:lnSpc>
              <a:spcBef>
                <a:spcPts val="375"/>
              </a:spcBef>
              <a:spcAft>
                <a:spcPts val="0"/>
              </a:spcAft>
              <a:buClr>
                <a:schemeClr val="accent1"/>
              </a:buClr>
              <a:buSzPts val="2800"/>
              <a:buNone/>
            </a:pPr>
            <a:endParaRPr sz="2600">
              <a:latin typeface="Trebuchet MS"/>
              <a:ea typeface="Trebuchet MS"/>
              <a:cs typeface="Trebuchet MS"/>
              <a:sym typeface="Trebuchet MS"/>
            </a:endParaRPr>
          </a:p>
          <a:p>
            <a:pPr marL="388620" lvl="1" indent="-330200" algn="l" rtl="0">
              <a:lnSpc>
                <a:spcPct val="90000"/>
              </a:lnSpc>
              <a:spcBef>
                <a:spcPts val="375"/>
              </a:spcBef>
              <a:spcAft>
                <a:spcPts val="0"/>
              </a:spcAft>
              <a:buClr>
                <a:srgbClr val="D8E046"/>
              </a:buClr>
              <a:buSzPts val="2600"/>
              <a:buFont typeface="Trebuchet MS"/>
              <a:buChar char="•"/>
            </a:pPr>
            <a:r>
              <a:rPr lang="en-US" sz="2600">
                <a:latin typeface="Trebuchet MS"/>
                <a:ea typeface="Trebuchet MS"/>
                <a:cs typeface="Trebuchet MS"/>
                <a:sym typeface="Trebuchet MS"/>
              </a:rPr>
              <a:t>Designed to:</a:t>
            </a:r>
            <a:endParaRPr sz="2600">
              <a:latin typeface="Trebuchet MS"/>
              <a:ea typeface="Trebuchet MS"/>
              <a:cs typeface="Trebuchet MS"/>
              <a:sym typeface="Trebuchet MS"/>
            </a:endParaRPr>
          </a:p>
          <a:p>
            <a:pPr marL="822960" lvl="3" indent="-241300" algn="l" rtl="0">
              <a:lnSpc>
                <a:spcPct val="90000"/>
              </a:lnSpc>
              <a:spcBef>
                <a:spcPts val="375"/>
              </a:spcBef>
              <a:spcAft>
                <a:spcPts val="0"/>
              </a:spcAft>
              <a:buClr>
                <a:srgbClr val="D8E046"/>
              </a:buClr>
              <a:buSzPts val="2600"/>
              <a:buFont typeface="Trebuchet MS"/>
              <a:buChar char="◼"/>
            </a:pPr>
            <a:r>
              <a:rPr lang="en-US" sz="2600">
                <a:latin typeface="Trebuchet MS"/>
                <a:ea typeface="Trebuchet MS"/>
                <a:cs typeface="Trebuchet MS"/>
                <a:sym typeface="Trebuchet MS"/>
              </a:rPr>
              <a:t>Measure young adolescents’ perceptions, attitudes or beliefs about gender norms (i.e. about masculinities and femininities)</a:t>
            </a:r>
            <a:endParaRPr sz="2600">
              <a:latin typeface="Trebuchet MS"/>
              <a:ea typeface="Trebuchet MS"/>
              <a:cs typeface="Trebuchet MS"/>
              <a:sym typeface="Trebuchet MS"/>
            </a:endParaRPr>
          </a:p>
          <a:p>
            <a:pPr marL="822960" lvl="3" indent="-241300" algn="l" rtl="0">
              <a:lnSpc>
                <a:spcPct val="90000"/>
              </a:lnSpc>
              <a:spcBef>
                <a:spcPts val="375"/>
              </a:spcBef>
              <a:spcAft>
                <a:spcPts val="0"/>
              </a:spcAft>
              <a:buClr>
                <a:srgbClr val="D8E046"/>
              </a:buClr>
              <a:buSzPts val="2600"/>
              <a:buFont typeface="Trebuchet MS"/>
              <a:buChar char="◼"/>
            </a:pPr>
            <a:r>
              <a:rPr lang="en-US" sz="2600">
                <a:latin typeface="Trebuchet MS"/>
                <a:ea typeface="Trebuchet MS"/>
                <a:cs typeface="Trebuchet MS"/>
                <a:sym typeface="Trebuchet MS"/>
              </a:rPr>
              <a:t>Identify common gender norms across different cultural settings. </a:t>
            </a:r>
            <a:endParaRPr sz="2600">
              <a:latin typeface="Trebuchet MS"/>
              <a:ea typeface="Trebuchet MS"/>
              <a:cs typeface="Trebuchet MS"/>
              <a:sym typeface="Trebuchet MS"/>
            </a:endParaRPr>
          </a:p>
          <a:p>
            <a:pPr marL="45720" lvl="0" indent="0" algn="l" rtl="0">
              <a:lnSpc>
                <a:spcPct val="90000"/>
              </a:lnSpc>
              <a:spcBef>
                <a:spcPts val="750"/>
              </a:spcBef>
              <a:spcAft>
                <a:spcPts val="0"/>
              </a:spcAft>
              <a:buClr>
                <a:schemeClr val="dk1"/>
              </a:buClr>
              <a:buSzPts val="2400"/>
              <a:buNone/>
            </a:pPr>
            <a:endParaRPr sz="2600">
              <a:latin typeface="Trebuchet MS"/>
              <a:ea typeface="Trebuchet MS"/>
              <a:cs typeface="Trebuchet MS"/>
              <a:sym typeface="Trebuchet MS"/>
            </a:endParaRPr>
          </a:p>
        </p:txBody>
      </p:sp>
      <p:sp>
        <p:nvSpPr>
          <p:cNvPr id="1054" name="Google Shape;1054;p43"/>
          <p:cNvSpPr txBox="1">
            <a:spLocks noGrp="1"/>
          </p:cNvSpPr>
          <p:nvPr>
            <p:ph type="title"/>
          </p:nvPr>
        </p:nvSpPr>
        <p:spPr>
          <a:xfrm>
            <a:off x="371600" y="228600"/>
            <a:ext cx="81522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venir"/>
              <a:buNone/>
            </a:pPr>
            <a:r>
              <a:rPr lang="en-US" sz="4400" b="1">
                <a:solidFill>
                  <a:srgbClr val="35CEE2"/>
                </a:solidFill>
                <a:latin typeface="Trebuchet MS"/>
                <a:ea typeface="Trebuchet MS"/>
                <a:cs typeface="Trebuchet MS"/>
                <a:sym typeface="Trebuchet MS"/>
              </a:rPr>
              <a:t>Gender Norms </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4000"/>
              <a:buFont typeface="Avenir"/>
              <a:buNone/>
            </a:pPr>
            <a:r>
              <a:rPr lang="en-US" sz="3000" b="1">
                <a:solidFill>
                  <a:srgbClr val="113951"/>
                </a:solidFill>
                <a:latin typeface="Trebuchet MS"/>
                <a:ea typeface="Trebuchet MS"/>
                <a:cs typeface="Trebuchet MS"/>
                <a:sym typeface="Trebuchet MS"/>
              </a:rPr>
              <a:t>Scales</a:t>
            </a:r>
            <a:endParaRPr sz="3000" b="1">
              <a:solidFill>
                <a:srgbClr val="113951"/>
              </a:solidFill>
              <a:latin typeface="Trebuchet MS"/>
              <a:ea typeface="Trebuchet MS"/>
              <a:cs typeface="Trebuchet MS"/>
              <a:sym typeface="Trebuchet MS"/>
            </a:endParaRPr>
          </a:p>
        </p:txBody>
      </p:sp>
      <p:sp>
        <p:nvSpPr>
          <p:cNvPr id="1055" name="Google Shape;1055;p43"/>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056" name="Google Shape;1056;p43"/>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16</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44"/>
          <p:cNvSpPr txBox="1"/>
          <p:nvPr/>
        </p:nvSpPr>
        <p:spPr>
          <a:xfrm>
            <a:off x="466850" y="1347800"/>
            <a:ext cx="8670300" cy="4955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000">
                <a:solidFill>
                  <a:schemeClr val="dk1"/>
                </a:solidFill>
              </a:rPr>
              <a:t>•</a:t>
            </a:r>
            <a:r>
              <a:rPr lang="en-US" sz="2000">
                <a:solidFill>
                  <a:schemeClr val="dk1"/>
                </a:solidFill>
                <a:latin typeface="Trebuchet MS"/>
                <a:ea typeface="Trebuchet MS"/>
                <a:cs typeface="Trebuchet MS"/>
                <a:sym typeface="Trebuchet MS"/>
              </a:rPr>
              <a:t>Adolescent boys fool girls into having sex</a:t>
            </a:r>
            <a:endParaRPr sz="20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solidFill>
                  <a:schemeClr val="dk1"/>
                </a:solidFill>
              </a:rPr>
              <a:t>•</a:t>
            </a:r>
            <a:r>
              <a:rPr lang="en-US" sz="2000">
                <a:solidFill>
                  <a:schemeClr val="dk1"/>
                </a:solidFill>
                <a:latin typeface="Trebuchet MS"/>
                <a:ea typeface="Trebuchet MS"/>
                <a:cs typeface="Trebuchet MS"/>
                <a:sym typeface="Trebuchet MS"/>
              </a:rPr>
              <a:t>Boys tell girls they love them when they don't</a:t>
            </a:r>
            <a:endParaRPr sz="20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solidFill>
                  <a:schemeClr val="dk1"/>
                </a:solidFill>
              </a:rPr>
              <a:t>•</a:t>
            </a:r>
            <a:r>
              <a:rPr lang="en-US" sz="2000">
                <a:solidFill>
                  <a:schemeClr val="dk1"/>
                </a:solidFill>
                <a:latin typeface="Trebuchet MS"/>
                <a:ea typeface="Trebuchet MS"/>
                <a:cs typeface="Trebuchet MS"/>
                <a:sym typeface="Trebuchet MS"/>
              </a:rPr>
              <a:t>Adolescent boys lose interest in a girl after they have sex with her</a:t>
            </a:r>
            <a:endParaRPr sz="20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solidFill>
                  <a:schemeClr val="dk1"/>
                </a:solidFill>
              </a:rPr>
              <a:t>•</a:t>
            </a:r>
            <a:r>
              <a:rPr lang="en-US" sz="2000">
                <a:solidFill>
                  <a:schemeClr val="dk1"/>
                </a:solidFill>
                <a:latin typeface="Trebuchet MS"/>
                <a:ea typeface="Trebuchet MS"/>
                <a:cs typeface="Trebuchet MS"/>
                <a:sym typeface="Trebuchet MS"/>
              </a:rPr>
              <a:t>Adolescent girls should avoid boys because they trick them into having sex</a:t>
            </a:r>
            <a:endParaRPr sz="20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solidFill>
                  <a:schemeClr val="dk1"/>
                </a:solidFill>
              </a:rPr>
              <a:t>•</a:t>
            </a:r>
            <a:r>
              <a:rPr lang="en-US" sz="2000">
                <a:solidFill>
                  <a:schemeClr val="dk1"/>
                </a:solidFill>
                <a:latin typeface="Trebuchet MS"/>
                <a:ea typeface="Trebuchet MS"/>
                <a:cs typeface="Trebuchet MS"/>
                <a:sym typeface="Trebuchet MS"/>
              </a:rPr>
              <a:t>Boys have girlfriends to show off to their friends</a:t>
            </a:r>
            <a:endParaRPr sz="20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solidFill>
                  <a:schemeClr val="dk1"/>
                </a:solidFill>
              </a:rPr>
              <a:t>•</a:t>
            </a:r>
            <a:r>
              <a:rPr lang="en-US" sz="2000">
                <a:solidFill>
                  <a:schemeClr val="dk1"/>
                </a:solidFill>
                <a:latin typeface="Trebuchet MS"/>
                <a:ea typeface="Trebuchet MS"/>
                <a:cs typeface="Trebuchet MS"/>
                <a:sym typeface="Trebuchet MS"/>
              </a:rPr>
              <a:t>Boys have girlfriends for fun more than love</a:t>
            </a:r>
            <a:endParaRPr sz="20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solidFill>
                  <a:schemeClr val="dk1"/>
                </a:solidFill>
              </a:rPr>
              <a:t>•</a:t>
            </a:r>
            <a:r>
              <a:rPr lang="en-US" sz="2000">
                <a:solidFill>
                  <a:schemeClr val="dk1"/>
                </a:solidFill>
                <a:latin typeface="Trebuchet MS"/>
                <a:ea typeface="Trebuchet MS"/>
                <a:cs typeface="Trebuchet MS"/>
                <a:sym typeface="Trebuchet MS"/>
              </a:rPr>
              <a:t>Boys feel they should have girlfriends because their friends do</a:t>
            </a:r>
            <a:endParaRPr sz="20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solidFill>
                  <a:schemeClr val="dk1"/>
                </a:solidFill>
              </a:rPr>
              <a:t>•</a:t>
            </a:r>
            <a:r>
              <a:rPr lang="en-US" sz="2000">
                <a:solidFill>
                  <a:schemeClr val="dk1"/>
                </a:solidFill>
                <a:latin typeface="Trebuchet MS"/>
                <a:ea typeface="Trebuchet MS"/>
                <a:cs typeface="Trebuchet MS"/>
                <a:sym typeface="Trebuchet MS"/>
              </a:rPr>
              <a:t>A girl will lose interest in studying if she has a boyfriend</a:t>
            </a:r>
            <a:endParaRPr sz="2000">
              <a:solidFill>
                <a:schemeClr val="dk1"/>
              </a:solidFill>
              <a:latin typeface="Trebuchet MS"/>
              <a:ea typeface="Trebuchet MS"/>
              <a:cs typeface="Trebuchet MS"/>
              <a:sym typeface="Trebuchet MS"/>
            </a:endParaRPr>
          </a:p>
          <a:p>
            <a:pPr marL="0" lvl="0" indent="0" algn="l" rtl="0">
              <a:lnSpc>
                <a:spcPct val="115000"/>
              </a:lnSpc>
              <a:spcBef>
                <a:spcPts val="1000"/>
              </a:spcBef>
              <a:spcAft>
                <a:spcPts val="1000"/>
              </a:spcAft>
              <a:buNone/>
            </a:pPr>
            <a:r>
              <a:rPr lang="en-US" sz="2000">
                <a:solidFill>
                  <a:schemeClr val="dk1"/>
                </a:solidFill>
              </a:rPr>
              <a:t>•</a:t>
            </a:r>
            <a:r>
              <a:rPr lang="en-US" sz="2000">
                <a:solidFill>
                  <a:schemeClr val="dk1"/>
                </a:solidFill>
                <a:latin typeface="Trebuchet MS"/>
                <a:ea typeface="Trebuchet MS"/>
                <a:cs typeface="Trebuchet MS"/>
                <a:sym typeface="Trebuchet MS"/>
              </a:rPr>
              <a:t>Girls who have boyfriends are irresponsible</a:t>
            </a:r>
            <a:endParaRPr sz="2000">
              <a:solidFill>
                <a:schemeClr val="dk1"/>
              </a:solidFill>
              <a:latin typeface="Trebuchet MS"/>
              <a:ea typeface="Trebuchet MS"/>
              <a:cs typeface="Trebuchet MS"/>
              <a:sym typeface="Trebuchet MS"/>
            </a:endParaRPr>
          </a:p>
        </p:txBody>
      </p:sp>
      <p:sp>
        <p:nvSpPr>
          <p:cNvPr id="1063" name="Google Shape;1063;p44"/>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064" name="Google Shape;1064;p44"/>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17</a:t>
            </a:fld>
            <a:endParaRPr sz="900" b="1">
              <a:solidFill>
                <a:srgbClr val="D9E021"/>
              </a:solidFill>
              <a:latin typeface="Open Sans ExtraBold"/>
              <a:ea typeface="Open Sans ExtraBold"/>
              <a:cs typeface="Open Sans ExtraBold"/>
              <a:sym typeface="Open Sans ExtraBold"/>
            </a:endParaRPr>
          </a:p>
        </p:txBody>
      </p:sp>
      <p:sp>
        <p:nvSpPr>
          <p:cNvPr id="1065" name="Google Shape;1065;p44"/>
          <p:cNvSpPr txBox="1">
            <a:spLocks noGrp="1"/>
          </p:cNvSpPr>
          <p:nvPr>
            <p:ph type="title"/>
          </p:nvPr>
        </p:nvSpPr>
        <p:spPr>
          <a:xfrm>
            <a:off x="371600" y="152400"/>
            <a:ext cx="8152200" cy="113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venir"/>
              <a:buNone/>
            </a:pPr>
            <a:r>
              <a:rPr lang="en-US" sz="4400" b="1">
                <a:solidFill>
                  <a:srgbClr val="35CEE2"/>
                </a:solidFill>
                <a:latin typeface="Trebuchet MS"/>
                <a:ea typeface="Trebuchet MS"/>
                <a:cs typeface="Trebuchet MS"/>
                <a:sym typeface="Trebuchet MS"/>
              </a:rPr>
              <a:t>Gender Norms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4000"/>
              <a:buFont typeface="Avenir"/>
              <a:buNone/>
            </a:pPr>
            <a:r>
              <a:rPr lang="en-US" sz="3000" b="1">
                <a:solidFill>
                  <a:srgbClr val="113951"/>
                </a:solidFill>
                <a:latin typeface="Trebuchet MS"/>
                <a:ea typeface="Trebuchet MS"/>
                <a:cs typeface="Trebuchet MS"/>
                <a:sym typeface="Trebuchet MS"/>
              </a:rPr>
              <a:t>Sexual Double Standard</a:t>
            </a:r>
            <a:endParaRPr sz="3000" b="1">
              <a:solidFill>
                <a:srgbClr val="11395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45"/>
          <p:cNvSpPr txBox="1">
            <a:spLocks noGrp="1"/>
          </p:cNvSpPr>
          <p:nvPr>
            <p:ph type="body" idx="1"/>
          </p:nvPr>
        </p:nvSpPr>
        <p:spPr>
          <a:xfrm>
            <a:off x="489200" y="1785950"/>
            <a:ext cx="7886700" cy="3620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a:latin typeface="Arial"/>
                <a:ea typeface="Arial"/>
                <a:cs typeface="Arial"/>
                <a:sym typeface="Arial"/>
              </a:rPr>
              <a:t>•</a:t>
            </a:r>
            <a:r>
              <a:rPr lang="en-US" sz="2000">
                <a:latin typeface="Trebuchet MS"/>
                <a:ea typeface="Trebuchet MS"/>
                <a:cs typeface="Trebuchet MS"/>
                <a:sym typeface="Trebuchet MS"/>
              </a:rPr>
              <a:t>A girl should be able to have a boyfriend if she wants to</a:t>
            </a:r>
            <a:endParaRPr sz="200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000">
                <a:latin typeface="Arial"/>
                <a:ea typeface="Arial"/>
                <a:cs typeface="Arial"/>
                <a:sym typeface="Arial"/>
              </a:rPr>
              <a:t>•</a:t>
            </a:r>
            <a:r>
              <a:rPr lang="en-US" sz="2000">
                <a:latin typeface="Trebuchet MS"/>
                <a:ea typeface="Trebuchet MS"/>
                <a:cs typeface="Trebuchet MS"/>
                <a:sym typeface="Trebuchet MS"/>
              </a:rPr>
              <a:t>A boy and a girl your age should be able to spend time together if they want to</a:t>
            </a:r>
            <a:endParaRPr sz="200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000">
                <a:latin typeface="Arial"/>
                <a:ea typeface="Arial"/>
                <a:cs typeface="Arial"/>
                <a:sym typeface="Arial"/>
              </a:rPr>
              <a:t>•</a:t>
            </a:r>
            <a:r>
              <a:rPr lang="en-US" sz="2000">
                <a:latin typeface="Trebuchet MS"/>
                <a:ea typeface="Trebuchet MS"/>
                <a:cs typeface="Trebuchet MS"/>
                <a:sym typeface="Trebuchet MS"/>
              </a:rPr>
              <a:t>A boy should be able to have a girlfriend if he want to</a:t>
            </a:r>
            <a:endParaRPr sz="2000">
              <a:latin typeface="Trebuchet MS"/>
              <a:ea typeface="Trebuchet MS"/>
              <a:cs typeface="Trebuchet MS"/>
              <a:sym typeface="Trebuchet MS"/>
            </a:endParaRPr>
          </a:p>
          <a:p>
            <a:pPr marL="0" lvl="0" indent="0" algn="l" rtl="0">
              <a:lnSpc>
                <a:spcPct val="115000"/>
              </a:lnSpc>
              <a:spcBef>
                <a:spcPts val="1000"/>
              </a:spcBef>
              <a:spcAft>
                <a:spcPts val="0"/>
              </a:spcAft>
              <a:buClr>
                <a:schemeClr val="dk1"/>
              </a:buClr>
              <a:buSzPts val="1100"/>
              <a:buFont typeface="Arial"/>
              <a:buNone/>
            </a:pPr>
            <a:r>
              <a:rPr lang="en-US" sz="2000">
                <a:latin typeface="Arial"/>
                <a:ea typeface="Arial"/>
                <a:cs typeface="Arial"/>
                <a:sym typeface="Arial"/>
              </a:rPr>
              <a:t>•</a:t>
            </a:r>
            <a:r>
              <a:rPr lang="en-US" sz="2000">
                <a:latin typeface="Trebuchet MS"/>
                <a:ea typeface="Trebuchet MS"/>
                <a:cs typeface="Trebuchet MS"/>
                <a:sym typeface="Trebuchet MS"/>
              </a:rPr>
              <a:t>It's normal for a boy your age to want a girlfriend</a:t>
            </a:r>
            <a:endParaRPr sz="2000">
              <a:latin typeface="Trebuchet MS"/>
              <a:ea typeface="Trebuchet MS"/>
              <a:cs typeface="Trebuchet MS"/>
              <a:sym typeface="Trebuchet MS"/>
            </a:endParaRPr>
          </a:p>
          <a:p>
            <a:pPr marL="0" lvl="0" indent="0" algn="l" rtl="0">
              <a:lnSpc>
                <a:spcPct val="115000"/>
              </a:lnSpc>
              <a:spcBef>
                <a:spcPts val="1000"/>
              </a:spcBef>
              <a:spcAft>
                <a:spcPts val="1000"/>
              </a:spcAft>
              <a:buClr>
                <a:schemeClr val="dk1"/>
              </a:buClr>
              <a:buSzPts val="1100"/>
              <a:buFont typeface="Arial"/>
              <a:buNone/>
            </a:pPr>
            <a:r>
              <a:rPr lang="en-US" sz="2000">
                <a:latin typeface="Arial"/>
                <a:ea typeface="Arial"/>
                <a:cs typeface="Arial"/>
                <a:sym typeface="Arial"/>
              </a:rPr>
              <a:t>•</a:t>
            </a:r>
            <a:r>
              <a:rPr lang="en-US" sz="2000">
                <a:latin typeface="Trebuchet MS"/>
                <a:ea typeface="Trebuchet MS"/>
                <a:cs typeface="Trebuchet MS"/>
                <a:sym typeface="Trebuchet MS"/>
              </a:rPr>
              <a:t>It's normal for a girl to want a boyfriend at your age</a:t>
            </a:r>
            <a:endParaRPr sz="2000"/>
          </a:p>
        </p:txBody>
      </p:sp>
      <p:sp>
        <p:nvSpPr>
          <p:cNvPr id="1072" name="Google Shape;1072;p45"/>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073" name="Google Shape;1073;p45"/>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18</a:t>
            </a:fld>
            <a:endParaRPr sz="900" b="1">
              <a:solidFill>
                <a:srgbClr val="D9E021"/>
              </a:solidFill>
              <a:latin typeface="Open Sans ExtraBold"/>
              <a:ea typeface="Open Sans ExtraBold"/>
              <a:cs typeface="Open Sans ExtraBold"/>
              <a:sym typeface="Open Sans ExtraBold"/>
            </a:endParaRPr>
          </a:p>
        </p:txBody>
      </p:sp>
      <p:sp>
        <p:nvSpPr>
          <p:cNvPr id="1074" name="Google Shape;1074;p45"/>
          <p:cNvSpPr txBox="1">
            <a:spLocks noGrp="1"/>
          </p:cNvSpPr>
          <p:nvPr>
            <p:ph type="title"/>
          </p:nvPr>
        </p:nvSpPr>
        <p:spPr>
          <a:xfrm>
            <a:off x="371600" y="152400"/>
            <a:ext cx="8486700" cy="113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venir"/>
              <a:buNone/>
            </a:pPr>
            <a:r>
              <a:rPr lang="en-US" sz="4400" b="1">
                <a:solidFill>
                  <a:srgbClr val="35CEE2"/>
                </a:solidFill>
                <a:latin typeface="Trebuchet MS"/>
                <a:ea typeface="Trebuchet MS"/>
                <a:cs typeface="Trebuchet MS"/>
                <a:sym typeface="Trebuchet MS"/>
              </a:rPr>
              <a:t>Gender Norms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4000"/>
              <a:buFont typeface="Avenir"/>
              <a:buNone/>
            </a:pPr>
            <a:r>
              <a:rPr lang="en-US" sz="3000" b="1">
                <a:solidFill>
                  <a:srgbClr val="113951"/>
                </a:solidFill>
                <a:latin typeface="Trebuchet MS"/>
                <a:ea typeface="Trebuchet MS"/>
                <a:cs typeface="Trebuchet MS"/>
                <a:sym typeface="Trebuchet MS"/>
              </a:rPr>
              <a:t>Adolescent Expectations about Relationships</a:t>
            </a:r>
            <a:endParaRPr sz="3000" b="1">
              <a:solidFill>
                <a:srgbClr val="11395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46"/>
          <p:cNvSpPr txBox="1">
            <a:spLocks noGrp="1"/>
          </p:cNvSpPr>
          <p:nvPr>
            <p:ph type="body" idx="1"/>
          </p:nvPr>
        </p:nvSpPr>
        <p:spPr>
          <a:xfrm>
            <a:off x="209550" y="1462025"/>
            <a:ext cx="8724900" cy="2698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Boys should be raised tough so they can overcome any difficulty in life. </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Girls should avoid raising their voice to be lady like.</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Boys should always defend themselves even if it means fighting.</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Girls are expected to be humble.</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Girls need their parents protection more than boys.</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Boys should be able to show their feelings without fear of being teased.</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Boys who behave like girls are considered weak.</a:t>
            </a:r>
            <a:endParaRPr sz="2000">
              <a:latin typeface="Trebuchet MS"/>
              <a:ea typeface="Trebuchet MS"/>
              <a:cs typeface="Trebuchet MS"/>
              <a:sym typeface="Trebuchet MS"/>
            </a:endParaRPr>
          </a:p>
          <a:p>
            <a:pPr marL="0" lvl="0" indent="0" algn="l" rtl="0">
              <a:lnSpc>
                <a:spcPct val="115000"/>
              </a:lnSpc>
              <a:spcBef>
                <a:spcPts val="1000"/>
              </a:spcBef>
              <a:spcAft>
                <a:spcPts val="1000"/>
              </a:spcAft>
              <a:buNone/>
            </a:pPr>
            <a:r>
              <a:rPr lang="en-US" sz="2000">
                <a:latin typeface="Arial"/>
                <a:ea typeface="Arial"/>
                <a:cs typeface="Arial"/>
                <a:sym typeface="Arial"/>
              </a:rPr>
              <a:t>•</a:t>
            </a:r>
            <a:r>
              <a:rPr lang="en-US" sz="2000">
                <a:latin typeface="Trebuchet MS"/>
                <a:ea typeface="Trebuchet MS"/>
                <a:cs typeface="Trebuchet MS"/>
                <a:sym typeface="Trebuchet MS"/>
              </a:rPr>
              <a:t>It's important for boys to show they are tough even if they are nervous inside</a:t>
            </a:r>
            <a:endParaRPr sz="2000">
              <a:latin typeface="Arial"/>
              <a:ea typeface="Arial"/>
              <a:cs typeface="Arial"/>
              <a:sym typeface="Arial"/>
            </a:endParaRPr>
          </a:p>
        </p:txBody>
      </p:sp>
      <p:sp>
        <p:nvSpPr>
          <p:cNvPr id="1081" name="Google Shape;1081;p46"/>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082" name="Google Shape;1082;p46"/>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19</a:t>
            </a:fld>
            <a:endParaRPr sz="900" b="1">
              <a:solidFill>
                <a:srgbClr val="D9E021"/>
              </a:solidFill>
              <a:latin typeface="Open Sans ExtraBold"/>
              <a:ea typeface="Open Sans ExtraBold"/>
              <a:cs typeface="Open Sans ExtraBold"/>
              <a:sym typeface="Open Sans ExtraBold"/>
            </a:endParaRPr>
          </a:p>
        </p:txBody>
      </p:sp>
      <p:sp>
        <p:nvSpPr>
          <p:cNvPr id="1083" name="Google Shape;1083;p46"/>
          <p:cNvSpPr txBox="1">
            <a:spLocks noGrp="1"/>
          </p:cNvSpPr>
          <p:nvPr>
            <p:ph type="title"/>
          </p:nvPr>
        </p:nvSpPr>
        <p:spPr>
          <a:xfrm>
            <a:off x="371600" y="152400"/>
            <a:ext cx="8486700" cy="113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venir"/>
              <a:buNone/>
            </a:pPr>
            <a:r>
              <a:rPr lang="en-US" sz="4400" b="1">
                <a:solidFill>
                  <a:srgbClr val="35CEE2"/>
                </a:solidFill>
                <a:latin typeface="Trebuchet MS"/>
                <a:ea typeface="Trebuchet MS"/>
                <a:cs typeface="Trebuchet MS"/>
                <a:sym typeface="Trebuchet MS"/>
              </a:rPr>
              <a:t>Gender Norms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4000"/>
              <a:buFont typeface="Avenir"/>
              <a:buNone/>
            </a:pPr>
            <a:r>
              <a:rPr lang="en-US" sz="3000" b="1">
                <a:solidFill>
                  <a:srgbClr val="113951"/>
                </a:solidFill>
                <a:latin typeface="Trebuchet MS"/>
                <a:ea typeface="Trebuchet MS"/>
                <a:cs typeface="Trebuchet MS"/>
                <a:sym typeface="Trebuchet MS"/>
              </a:rPr>
              <a:t>Gender Stereotypical Traits</a:t>
            </a:r>
            <a:endParaRPr sz="3000" b="1">
              <a:solidFill>
                <a:srgbClr val="11395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314325" y="146050"/>
            <a:ext cx="7886700" cy="92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3300"/>
              <a:buFont typeface="Avenir"/>
              <a:buNone/>
            </a:pPr>
            <a:r>
              <a:rPr lang="en-US" sz="4400" b="1">
                <a:solidFill>
                  <a:srgbClr val="35CEE2"/>
                </a:solidFill>
                <a:latin typeface="Trebuchet MS"/>
                <a:ea typeface="Trebuchet MS"/>
                <a:cs typeface="Trebuchet MS"/>
                <a:sym typeface="Trebuchet MS"/>
              </a:rPr>
              <a:t>The GEAS is...</a:t>
            </a:r>
            <a:endParaRPr sz="4400" b="1">
              <a:solidFill>
                <a:srgbClr val="35CEE2"/>
              </a:solidFill>
              <a:latin typeface="Trebuchet MS"/>
              <a:ea typeface="Trebuchet MS"/>
              <a:cs typeface="Trebuchet MS"/>
              <a:sym typeface="Trebuchet MS"/>
            </a:endParaRPr>
          </a:p>
        </p:txBody>
      </p:sp>
      <p:sp>
        <p:nvSpPr>
          <p:cNvPr id="188" name="Google Shape;188;p28"/>
          <p:cNvSpPr txBox="1">
            <a:spLocks noGrp="1"/>
          </p:cNvSpPr>
          <p:nvPr>
            <p:ph type="body" idx="1"/>
          </p:nvPr>
        </p:nvSpPr>
        <p:spPr>
          <a:xfrm>
            <a:off x="771525" y="1635925"/>
            <a:ext cx="7600800" cy="2385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2800">
                <a:latin typeface="Trebuchet MS"/>
                <a:ea typeface="Trebuchet MS"/>
                <a:cs typeface="Trebuchet MS"/>
                <a:sym typeface="Trebuchet MS"/>
              </a:rPr>
              <a:t>The first international study that explores how </a:t>
            </a:r>
            <a:r>
              <a:rPr lang="en-US" sz="2800" b="1">
                <a:latin typeface="Trebuchet MS"/>
                <a:ea typeface="Trebuchet MS"/>
                <a:cs typeface="Trebuchet MS"/>
                <a:sym typeface="Trebuchet MS"/>
              </a:rPr>
              <a:t>gender norms</a:t>
            </a:r>
            <a:r>
              <a:rPr lang="en-US" sz="2800">
                <a:latin typeface="Trebuchet MS"/>
                <a:ea typeface="Trebuchet MS"/>
                <a:cs typeface="Trebuchet MS"/>
                <a:sym typeface="Trebuchet MS"/>
              </a:rPr>
              <a:t> evolve over time and inform a spectrum of </a:t>
            </a:r>
            <a:r>
              <a:rPr lang="en-US" sz="2800" b="1">
                <a:latin typeface="Trebuchet MS"/>
                <a:ea typeface="Trebuchet MS"/>
                <a:cs typeface="Trebuchet MS"/>
                <a:sym typeface="Trebuchet MS"/>
              </a:rPr>
              <a:t>health outcomes</a:t>
            </a:r>
            <a:r>
              <a:rPr lang="en-US" sz="2800">
                <a:latin typeface="Trebuchet MS"/>
                <a:ea typeface="Trebuchet MS"/>
                <a:cs typeface="Trebuchet MS"/>
                <a:sym typeface="Trebuchet MS"/>
              </a:rPr>
              <a:t>, including mental health and sexual and reproductive health, across the adolescent years. </a:t>
            </a:r>
            <a:endParaRPr sz="2800">
              <a:latin typeface="Trebuchet MS"/>
              <a:ea typeface="Trebuchet MS"/>
              <a:cs typeface="Trebuchet MS"/>
              <a:sym typeface="Trebuchet MS"/>
            </a:endParaRPr>
          </a:p>
        </p:txBody>
      </p:sp>
      <p:sp>
        <p:nvSpPr>
          <p:cNvPr id="189" name="Google Shape;189;p28"/>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90" name="Google Shape;190;p28"/>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47"/>
          <p:cNvSpPr txBox="1">
            <a:spLocks noGrp="1"/>
          </p:cNvSpPr>
          <p:nvPr>
            <p:ph type="body" idx="1"/>
          </p:nvPr>
        </p:nvSpPr>
        <p:spPr>
          <a:xfrm>
            <a:off x="374150" y="1416525"/>
            <a:ext cx="8486700" cy="2667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A boy should always have the final say about decisions with his girlfriend</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It is okay to tease a girl who acts like a boy.</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It is okay to tease a boy who acts like a girl.</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Boys and girls should be equally responsible for household chores.</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A woman’s role is taking care of her home and family.</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A man should have the final word about decisions in the home.</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A woman should obey her husband in all matters.</a:t>
            </a:r>
            <a:endParaRPr sz="2000">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2000">
                <a:latin typeface="Arial"/>
                <a:ea typeface="Arial"/>
                <a:cs typeface="Arial"/>
                <a:sym typeface="Arial"/>
              </a:rPr>
              <a:t>•</a:t>
            </a:r>
            <a:r>
              <a:rPr lang="en-US" sz="2000">
                <a:latin typeface="Trebuchet MS"/>
                <a:ea typeface="Trebuchet MS"/>
                <a:cs typeface="Trebuchet MS"/>
                <a:sym typeface="Trebuchet MS"/>
              </a:rPr>
              <a:t>Men should be the ones who bring money home for the family, not women.</a:t>
            </a:r>
            <a:endParaRPr sz="2000">
              <a:latin typeface="Trebuchet MS"/>
              <a:ea typeface="Trebuchet MS"/>
              <a:cs typeface="Trebuchet MS"/>
              <a:sym typeface="Trebuchet MS"/>
            </a:endParaRPr>
          </a:p>
          <a:p>
            <a:pPr marL="0" lvl="0" indent="0" algn="l" rtl="0">
              <a:lnSpc>
                <a:spcPct val="115000"/>
              </a:lnSpc>
              <a:spcBef>
                <a:spcPts val="1000"/>
              </a:spcBef>
              <a:spcAft>
                <a:spcPts val="1000"/>
              </a:spcAft>
              <a:buNone/>
            </a:pPr>
            <a:endParaRPr sz="2000">
              <a:latin typeface="Arial"/>
              <a:ea typeface="Arial"/>
              <a:cs typeface="Arial"/>
              <a:sym typeface="Arial"/>
            </a:endParaRPr>
          </a:p>
        </p:txBody>
      </p:sp>
      <p:sp>
        <p:nvSpPr>
          <p:cNvPr id="1090" name="Google Shape;1090;p47"/>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091" name="Google Shape;1091;p47"/>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20</a:t>
            </a:fld>
            <a:endParaRPr sz="900" b="1">
              <a:solidFill>
                <a:srgbClr val="D9E021"/>
              </a:solidFill>
              <a:latin typeface="Open Sans ExtraBold"/>
              <a:ea typeface="Open Sans ExtraBold"/>
              <a:cs typeface="Open Sans ExtraBold"/>
              <a:sym typeface="Open Sans ExtraBold"/>
            </a:endParaRPr>
          </a:p>
        </p:txBody>
      </p:sp>
      <p:sp>
        <p:nvSpPr>
          <p:cNvPr id="1092" name="Google Shape;1092;p47"/>
          <p:cNvSpPr txBox="1">
            <a:spLocks noGrp="1"/>
          </p:cNvSpPr>
          <p:nvPr>
            <p:ph type="title"/>
          </p:nvPr>
        </p:nvSpPr>
        <p:spPr>
          <a:xfrm>
            <a:off x="371600" y="152400"/>
            <a:ext cx="8486700" cy="113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venir"/>
              <a:buNone/>
            </a:pPr>
            <a:r>
              <a:rPr lang="en-US" sz="4400" b="1">
                <a:solidFill>
                  <a:srgbClr val="35CEE2"/>
                </a:solidFill>
                <a:latin typeface="Trebuchet MS"/>
                <a:ea typeface="Trebuchet MS"/>
                <a:cs typeface="Trebuchet MS"/>
                <a:sym typeface="Trebuchet MS"/>
              </a:rPr>
              <a:t>Gender Norms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4000"/>
              <a:buFont typeface="Avenir"/>
              <a:buNone/>
            </a:pPr>
            <a:r>
              <a:rPr lang="en-US" sz="3000" b="1">
                <a:solidFill>
                  <a:srgbClr val="113951"/>
                </a:solidFill>
                <a:latin typeface="Trebuchet MS"/>
                <a:ea typeface="Trebuchet MS"/>
                <a:cs typeface="Trebuchet MS"/>
                <a:sym typeface="Trebuchet MS"/>
              </a:rPr>
              <a:t>Gender Stereotypical Roles</a:t>
            </a:r>
            <a:endParaRPr sz="3000" b="1">
              <a:solidFill>
                <a:srgbClr val="11395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48"/>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099" name="Google Shape;1099;p48"/>
          <p:cNvSpPr txBox="1">
            <a:spLocks noGrp="1"/>
          </p:cNvSpPr>
          <p:nvPr>
            <p:ph type="title"/>
          </p:nvPr>
        </p:nvSpPr>
        <p:spPr>
          <a:xfrm>
            <a:off x="152400" y="76201"/>
            <a:ext cx="8991600" cy="9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400"/>
              <a:buFont typeface="Avenir"/>
              <a:buNone/>
            </a:pPr>
            <a:r>
              <a:rPr lang="en-US" sz="4400" b="1">
                <a:solidFill>
                  <a:srgbClr val="35CEE2"/>
                </a:solidFill>
                <a:latin typeface="Trebuchet MS"/>
                <a:ea typeface="Trebuchet MS"/>
                <a:cs typeface="Trebuchet MS"/>
                <a:sym typeface="Trebuchet MS"/>
              </a:rPr>
              <a:t>Empowerment</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rgbClr val="15455F"/>
              </a:buClr>
              <a:buSzPts val="4400"/>
              <a:buFont typeface="Avenir"/>
              <a:buNone/>
            </a:pPr>
            <a:r>
              <a:rPr lang="en-US" sz="3000" b="1">
                <a:solidFill>
                  <a:srgbClr val="15455F"/>
                </a:solidFill>
                <a:latin typeface="Trebuchet MS"/>
                <a:ea typeface="Trebuchet MS"/>
                <a:cs typeface="Trebuchet MS"/>
                <a:sym typeface="Trebuchet MS"/>
              </a:rPr>
              <a:t>GEAS Definition</a:t>
            </a:r>
            <a:endParaRPr sz="3000" b="1">
              <a:solidFill>
                <a:srgbClr val="15455F"/>
              </a:solidFill>
              <a:latin typeface="Trebuchet MS"/>
              <a:ea typeface="Trebuchet MS"/>
              <a:cs typeface="Trebuchet MS"/>
              <a:sym typeface="Trebuchet MS"/>
            </a:endParaRPr>
          </a:p>
        </p:txBody>
      </p:sp>
      <p:sp>
        <p:nvSpPr>
          <p:cNvPr id="1100" name="Google Shape;1100;p48"/>
          <p:cNvSpPr txBox="1">
            <a:spLocks noGrp="1"/>
          </p:cNvSpPr>
          <p:nvPr>
            <p:ph type="body" idx="1"/>
          </p:nvPr>
        </p:nvSpPr>
        <p:spPr>
          <a:xfrm>
            <a:off x="400175" y="1376325"/>
            <a:ext cx="8743800" cy="47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None/>
            </a:pPr>
            <a:r>
              <a:rPr lang="en-US" sz="2000">
                <a:solidFill>
                  <a:srgbClr val="000000"/>
                </a:solidFill>
                <a:latin typeface="Trebuchet MS"/>
                <a:ea typeface="Trebuchet MS"/>
                <a:cs typeface="Trebuchet MS"/>
                <a:sym typeface="Trebuchet MS"/>
              </a:rPr>
              <a:t>Empowerment as both a goal &amp; process for achieving health outcomes</a:t>
            </a:r>
            <a:endParaRPr sz="2000">
              <a:solidFill>
                <a:srgbClr val="000000"/>
              </a:solidFill>
              <a:latin typeface="Trebuchet MS"/>
              <a:ea typeface="Trebuchet MS"/>
              <a:cs typeface="Trebuchet MS"/>
              <a:sym typeface="Trebuchet MS"/>
            </a:endParaRPr>
          </a:p>
          <a:p>
            <a:pPr marL="45720" lvl="1" indent="0" algn="l" rtl="0">
              <a:lnSpc>
                <a:spcPct val="100000"/>
              </a:lnSpc>
              <a:spcBef>
                <a:spcPts val="0"/>
              </a:spcBef>
              <a:spcAft>
                <a:spcPts val="0"/>
              </a:spcAft>
              <a:buClr>
                <a:schemeClr val="accent1"/>
              </a:buClr>
              <a:buSzPts val="2400"/>
              <a:buNone/>
            </a:pPr>
            <a:endParaRPr sz="2000" i="1">
              <a:solidFill>
                <a:srgbClr val="000000"/>
              </a:solidFill>
              <a:latin typeface="Trebuchet MS"/>
              <a:ea typeface="Trebuchet MS"/>
              <a:cs typeface="Trebuchet MS"/>
              <a:sym typeface="Trebuchet MS"/>
            </a:endParaRPr>
          </a:p>
          <a:p>
            <a:pPr marL="0" lvl="0" indent="0" algn="l" rtl="0">
              <a:lnSpc>
                <a:spcPct val="128333"/>
              </a:lnSpc>
              <a:spcBef>
                <a:spcPts val="0"/>
              </a:spcBef>
              <a:spcAft>
                <a:spcPts val="0"/>
              </a:spcAft>
              <a:buClr>
                <a:schemeClr val="dk1"/>
              </a:buClr>
              <a:buSzPts val="1100"/>
              <a:buFont typeface="Arial"/>
              <a:buNone/>
            </a:pPr>
            <a:r>
              <a:rPr lang="en-US" sz="2000" b="1">
                <a:solidFill>
                  <a:srgbClr val="000000"/>
                </a:solidFill>
                <a:latin typeface="Trebuchet MS"/>
                <a:ea typeface="Trebuchet MS"/>
                <a:cs typeface="Trebuchet MS"/>
                <a:sym typeface="Trebuchet MS"/>
              </a:rPr>
              <a:t>Why early adolescence?</a:t>
            </a:r>
            <a:endParaRPr sz="2000" b="1">
              <a:solidFill>
                <a:srgbClr val="000000"/>
              </a:solidFill>
              <a:latin typeface="Trebuchet MS"/>
              <a:ea typeface="Trebuchet MS"/>
              <a:cs typeface="Trebuchet MS"/>
              <a:sym typeface="Trebuchet MS"/>
            </a:endParaRPr>
          </a:p>
          <a:p>
            <a:pPr marL="0" lvl="0" indent="-50800" algn="l" rtl="0">
              <a:lnSpc>
                <a:spcPct val="128333"/>
              </a:lnSpc>
              <a:spcBef>
                <a:spcPts val="0"/>
              </a:spcBef>
              <a:spcAft>
                <a:spcPts val="0"/>
              </a:spcAft>
              <a:buClr>
                <a:srgbClr val="000000"/>
              </a:buClr>
              <a:buSzPts val="2000"/>
              <a:buFont typeface="Trebuchet MS"/>
              <a:buChar char="●"/>
            </a:pPr>
            <a:r>
              <a:rPr lang="en-US" sz="2000">
                <a:solidFill>
                  <a:srgbClr val="000000"/>
                </a:solidFill>
                <a:latin typeface="Trebuchet MS"/>
                <a:ea typeface="Trebuchet MS"/>
                <a:cs typeface="Trebuchet MS"/>
                <a:sym typeface="Trebuchet MS"/>
              </a:rPr>
              <a:t>Life course perspective</a:t>
            </a:r>
            <a:endParaRPr sz="2000">
              <a:solidFill>
                <a:srgbClr val="000000"/>
              </a:solidFill>
              <a:latin typeface="Trebuchet MS"/>
              <a:ea typeface="Trebuchet MS"/>
              <a:cs typeface="Trebuchet MS"/>
              <a:sym typeface="Trebuchet MS"/>
            </a:endParaRPr>
          </a:p>
          <a:p>
            <a:pPr marL="0" lvl="0" indent="-50800" algn="l" rtl="0">
              <a:lnSpc>
                <a:spcPct val="128333"/>
              </a:lnSpc>
              <a:spcBef>
                <a:spcPts val="0"/>
              </a:spcBef>
              <a:spcAft>
                <a:spcPts val="0"/>
              </a:spcAft>
              <a:buClr>
                <a:srgbClr val="000000"/>
              </a:buClr>
              <a:buSzPts val="2000"/>
              <a:buFont typeface="Trebuchet MS"/>
              <a:buChar char="●"/>
            </a:pPr>
            <a:r>
              <a:rPr lang="en-US" sz="2000">
                <a:solidFill>
                  <a:srgbClr val="000000"/>
                </a:solidFill>
                <a:latin typeface="Trebuchet MS"/>
                <a:ea typeface="Trebuchet MS"/>
                <a:cs typeface="Trebuchet MS"/>
                <a:sym typeface="Trebuchet MS"/>
              </a:rPr>
              <a:t>Role of adolescent empowerment in shaping downstream health outcomes</a:t>
            </a:r>
            <a:endParaRPr sz="2000">
              <a:solidFill>
                <a:srgbClr val="000000"/>
              </a:solidFill>
              <a:latin typeface="Trebuchet MS"/>
              <a:ea typeface="Trebuchet MS"/>
              <a:cs typeface="Trebuchet MS"/>
              <a:sym typeface="Trebuchet MS"/>
            </a:endParaRPr>
          </a:p>
          <a:p>
            <a:pPr marL="0" lvl="0" indent="-50800" algn="l" rtl="0">
              <a:lnSpc>
                <a:spcPct val="128333"/>
              </a:lnSpc>
              <a:spcBef>
                <a:spcPts val="0"/>
              </a:spcBef>
              <a:spcAft>
                <a:spcPts val="0"/>
              </a:spcAft>
              <a:buClr>
                <a:srgbClr val="000000"/>
              </a:buClr>
              <a:buSzPts val="2000"/>
              <a:buFont typeface="Trebuchet MS"/>
              <a:buChar char="●"/>
            </a:pPr>
            <a:r>
              <a:rPr lang="en-US" sz="2000">
                <a:solidFill>
                  <a:srgbClr val="000000"/>
                </a:solidFill>
                <a:latin typeface="Trebuchet MS"/>
                <a:ea typeface="Trebuchet MS"/>
                <a:cs typeface="Trebuchet MS"/>
                <a:sym typeface="Trebuchet MS"/>
              </a:rPr>
              <a:t>No existing empowerment measures for this age group</a:t>
            </a:r>
            <a:endParaRPr sz="2000">
              <a:solidFill>
                <a:srgbClr val="000000"/>
              </a:solidFill>
              <a:latin typeface="Trebuchet MS"/>
              <a:ea typeface="Trebuchet MS"/>
              <a:cs typeface="Trebuchet MS"/>
              <a:sym typeface="Trebuchet MS"/>
            </a:endParaRPr>
          </a:p>
          <a:p>
            <a:pPr marL="0" lvl="0" indent="-50800" algn="l" rtl="0">
              <a:lnSpc>
                <a:spcPct val="128333"/>
              </a:lnSpc>
              <a:spcBef>
                <a:spcPts val="1000"/>
              </a:spcBef>
              <a:spcAft>
                <a:spcPts val="0"/>
              </a:spcAft>
              <a:buClr>
                <a:srgbClr val="000000"/>
              </a:buClr>
              <a:buSzPts val="2000"/>
              <a:buFont typeface="Trebuchet MS"/>
              <a:buChar char="●"/>
            </a:pPr>
            <a:r>
              <a:rPr lang="en-US" sz="2000">
                <a:solidFill>
                  <a:srgbClr val="000000"/>
                </a:solidFill>
                <a:latin typeface="Trebuchet MS"/>
                <a:ea typeface="Trebuchet MS"/>
                <a:cs typeface="Trebuchet MS"/>
                <a:sym typeface="Trebuchet MS"/>
              </a:rPr>
              <a:t>Address elements relevant to everyday lives of adolescents</a:t>
            </a:r>
            <a:endParaRPr sz="2000">
              <a:solidFill>
                <a:srgbClr val="000000"/>
              </a:solidFill>
              <a:latin typeface="Trebuchet MS"/>
              <a:ea typeface="Trebuchet MS"/>
              <a:cs typeface="Trebuchet MS"/>
              <a:sym typeface="Trebuchet MS"/>
            </a:endParaRPr>
          </a:p>
          <a:p>
            <a:pPr marL="0" lvl="0" indent="-50800" algn="l" rtl="0">
              <a:lnSpc>
                <a:spcPct val="128333"/>
              </a:lnSpc>
              <a:spcBef>
                <a:spcPts val="1000"/>
              </a:spcBef>
              <a:spcAft>
                <a:spcPts val="0"/>
              </a:spcAft>
              <a:buClr>
                <a:srgbClr val="000000"/>
              </a:buClr>
              <a:buSzPts val="2000"/>
              <a:buFont typeface="Trebuchet MS"/>
              <a:buChar char="●"/>
            </a:pPr>
            <a:r>
              <a:rPr lang="en-US" sz="2000">
                <a:solidFill>
                  <a:srgbClr val="000000"/>
                </a:solidFill>
                <a:latin typeface="Trebuchet MS"/>
                <a:ea typeface="Trebuchet MS"/>
                <a:cs typeface="Trebuchet MS"/>
                <a:sym typeface="Trebuchet MS"/>
              </a:rPr>
              <a:t>Cross-cultural</a:t>
            </a:r>
            <a:endParaRPr sz="2000" i="1">
              <a:solidFill>
                <a:srgbClr val="000000"/>
              </a:solidFill>
              <a:latin typeface="Trebuchet MS"/>
              <a:ea typeface="Trebuchet MS"/>
              <a:cs typeface="Trebuchet MS"/>
              <a:sym typeface="Trebuchet MS"/>
            </a:endParaRPr>
          </a:p>
          <a:p>
            <a:pPr marL="45720" lvl="1" indent="0" algn="l" rtl="0">
              <a:lnSpc>
                <a:spcPct val="100000"/>
              </a:lnSpc>
              <a:spcBef>
                <a:spcPts val="1000"/>
              </a:spcBef>
              <a:spcAft>
                <a:spcPts val="0"/>
              </a:spcAft>
              <a:buClr>
                <a:schemeClr val="accent1"/>
              </a:buClr>
              <a:buSzPts val="2400"/>
              <a:buNone/>
            </a:pPr>
            <a:r>
              <a:rPr lang="en-US" sz="2000" i="1">
                <a:solidFill>
                  <a:srgbClr val="000000"/>
                </a:solidFill>
                <a:latin typeface="Trebuchet MS"/>
                <a:ea typeface="Trebuchet MS"/>
                <a:cs typeface="Trebuchet MS"/>
                <a:sym typeface="Trebuchet MS"/>
              </a:rPr>
              <a:t>“The process of enhancing an individual‘s or group‘s capacity to make effective choices, that is, to make choices and then to transform those choices into desired actions and outcomes” </a:t>
            </a:r>
            <a:endParaRPr sz="2000" i="1">
              <a:solidFill>
                <a:srgbClr val="000000"/>
              </a:solidFill>
              <a:latin typeface="Trebuchet MS"/>
              <a:ea typeface="Trebuchet MS"/>
              <a:cs typeface="Trebuchet MS"/>
              <a:sym typeface="Trebuchet MS"/>
            </a:endParaRPr>
          </a:p>
          <a:p>
            <a:pPr marL="2446020" lvl="8" indent="0" algn="l" rtl="0">
              <a:lnSpc>
                <a:spcPct val="100000"/>
              </a:lnSpc>
              <a:spcBef>
                <a:spcPts val="375"/>
              </a:spcBef>
              <a:spcAft>
                <a:spcPts val="0"/>
              </a:spcAft>
              <a:buClr>
                <a:schemeClr val="accent1"/>
              </a:buClr>
              <a:buSzPts val="1950"/>
              <a:buNone/>
            </a:pPr>
            <a:r>
              <a:rPr lang="en-US" sz="2000">
                <a:solidFill>
                  <a:srgbClr val="000000"/>
                </a:solidFill>
                <a:latin typeface="Trebuchet MS"/>
                <a:ea typeface="Trebuchet MS"/>
                <a:cs typeface="Trebuchet MS"/>
                <a:sym typeface="Trebuchet MS"/>
              </a:rPr>
              <a:t>					-World Bank</a:t>
            </a:r>
            <a:endParaRPr sz="2000">
              <a:solidFill>
                <a:srgbClr val="000000"/>
              </a:solidFill>
              <a:latin typeface="Trebuchet MS"/>
              <a:ea typeface="Trebuchet MS"/>
              <a:cs typeface="Trebuchet MS"/>
              <a:sym typeface="Trebuchet MS"/>
            </a:endParaRPr>
          </a:p>
        </p:txBody>
      </p:sp>
      <p:sp>
        <p:nvSpPr>
          <p:cNvPr id="1101" name="Google Shape;1101;p48"/>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102" name="Google Shape;1102;p48"/>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21</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49"/>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109" name="Google Shape;1109;p49"/>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22</a:t>
            </a:fld>
            <a:endParaRPr sz="900" b="1">
              <a:solidFill>
                <a:srgbClr val="D9E021"/>
              </a:solidFill>
              <a:latin typeface="Open Sans ExtraBold"/>
              <a:ea typeface="Open Sans ExtraBold"/>
              <a:cs typeface="Open Sans ExtraBold"/>
              <a:sym typeface="Open Sans ExtraBold"/>
            </a:endParaRPr>
          </a:p>
        </p:txBody>
      </p:sp>
      <p:sp>
        <p:nvSpPr>
          <p:cNvPr id="1110" name="Google Shape;1110;p49"/>
          <p:cNvSpPr txBox="1"/>
          <p:nvPr/>
        </p:nvSpPr>
        <p:spPr>
          <a:xfrm>
            <a:off x="307503" y="164569"/>
            <a:ext cx="7886700" cy="74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4000" b="1">
                <a:solidFill>
                  <a:srgbClr val="35CEE2"/>
                </a:solidFill>
                <a:latin typeface="Trebuchet MS"/>
                <a:ea typeface="Trebuchet MS"/>
                <a:cs typeface="Trebuchet MS"/>
                <a:sym typeface="Trebuchet MS"/>
              </a:rPr>
              <a:t>Empowerment</a:t>
            </a:r>
            <a:endParaRPr sz="40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None/>
            </a:pPr>
            <a:r>
              <a:rPr lang="en-US" sz="3000" b="1">
                <a:solidFill>
                  <a:srgbClr val="113951"/>
                </a:solidFill>
                <a:latin typeface="Trebuchet MS"/>
                <a:ea typeface="Trebuchet MS"/>
                <a:cs typeface="Trebuchet MS"/>
                <a:sym typeface="Trebuchet MS"/>
              </a:rPr>
              <a:t>GEAS Framework</a:t>
            </a:r>
            <a:endParaRPr sz="3000" b="1">
              <a:solidFill>
                <a:srgbClr val="113951"/>
              </a:solidFill>
              <a:latin typeface="Trebuchet MS"/>
              <a:ea typeface="Trebuchet MS"/>
              <a:cs typeface="Trebuchet MS"/>
              <a:sym typeface="Trebuchet MS"/>
            </a:endParaRPr>
          </a:p>
        </p:txBody>
      </p:sp>
      <p:sp>
        <p:nvSpPr>
          <p:cNvPr id="1111" name="Google Shape;1111;p49"/>
          <p:cNvSpPr/>
          <p:nvPr/>
        </p:nvSpPr>
        <p:spPr>
          <a:xfrm>
            <a:off x="6749825" y="1493350"/>
            <a:ext cx="2190300" cy="4733100"/>
          </a:xfrm>
          <a:prstGeom prst="roundRect">
            <a:avLst>
              <a:gd name="adj" fmla="val 16667"/>
            </a:avLst>
          </a:prstGeom>
          <a:solidFill>
            <a:srgbClr val="0D3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ctr" rtl="0">
              <a:spcBef>
                <a:spcPts val="0"/>
              </a:spcBef>
              <a:spcAft>
                <a:spcPts val="0"/>
              </a:spcAft>
              <a:buNone/>
            </a:pPr>
            <a:r>
              <a:rPr lang="en-US" b="1">
                <a:solidFill>
                  <a:srgbClr val="FFFFFF"/>
                </a:solidFill>
                <a:latin typeface="Avenir"/>
                <a:ea typeface="Avenir"/>
                <a:cs typeface="Avenir"/>
                <a:sym typeface="Avenir"/>
              </a:rPr>
              <a:t>Achievement of desired outcomes</a:t>
            </a:r>
            <a:endParaRPr b="1">
              <a:solidFill>
                <a:srgbClr val="FFFFFF"/>
              </a:solidFill>
              <a:latin typeface="Avenir"/>
              <a:ea typeface="Avenir"/>
              <a:cs typeface="Avenir"/>
              <a:sym typeface="Avenir"/>
            </a:endParaRPr>
          </a:p>
        </p:txBody>
      </p:sp>
      <p:grpSp>
        <p:nvGrpSpPr>
          <p:cNvPr id="1112" name="Google Shape;1112;p49"/>
          <p:cNvGrpSpPr/>
          <p:nvPr/>
        </p:nvGrpSpPr>
        <p:grpSpPr>
          <a:xfrm>
            <a:off x="2700" y="1493170"/>
            <a:ext cx="6208500" cy="4733170"/>
            <a:chOff x="307500" y="729625"/>
            <a:chExt cx="6208500" cy="3744300"/>
          </a:xfrm>
        </p:grpSpPr>
        <p:sp>
          <p:nvSpPr>
            <p:cNvPr id="1113" name="Google Shape;1113;p49"/>
            <p:cNvSpPr/>
            <p:nvPr/>
          </p:nvSpPr>
          <p:spPr>
            <a:xfrm>
              <a:off x="482550" y="1654425"/>
              <a:ext cx="5880300" cy="2819400"/>
            </a:xfrm>
            <a:prstGeom prst="roundRect">
              <a:avLst>
                <a:gd name="adj" fmla="val 16667"/>
              </a:avLst>
            </a:prstGeom>
            <a:solidFill>
              <a:srgbClr val="0D3B52">
                <a:alpha val="642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p:txBody>
        </p:sp>
        <p:sp>
          <p:nvSpPr>
            <p:cNvPr id="1114" name="Google Shape;1114;p49"/>
            <p:cNvSpPr txBox="1"/>
            <p:nvPr/>
          </p:nvSpPr>
          <p:spPr>
            <a:xfrm>
              <a:off x="381000" y="1238575"/>
              <a:ext cx="6061500" cy="39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Avenir"/>
                <a:ea typeface="Avenir"/>
                <a:cs typeface="Avenir"/>
                <a:sym typeface="Avenir"/>
              </a:endParaRPr>
            </a:p>
          </p:txBody>
        </p:sp>
        <p:sp>
          <p:nvSpPr>
            <p:cNvPr id="1115" name="Google Shape;1115;p49"/>
            <p:cNvSpPr/>
            <p:nvPr/>
          </p:nvSpPr>
          <p:spPr>
            <a:xfrm>
              <a:off x="482550" y="729625"/>
              <a:ext cx="5880300" cy="3744300"/>
            </a:xfrm>
            <a:prstGeom prst="roundRect">
              <a:avLst>
                <a:gd name="adj" fmla="val 16667"/>
              </a:avLst>
            </a:prstGeom>
            <a:solidFill>
              <a:srgbClr val="0D3B52">
                <a:alpha val="642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solidFill>
                    <a:srgbClr val="FFFFFF"/>
                  </a:solidFill>
                  <a:latin typeface="Avenir"/>
                  <a:ea typeface="Avenir"/>
                  <a:cs typeface="Avenir"/>
                  <a:sym typeface="Avenir"/>
                </a:rPr>
                <a:t>Opportunity Structures</a:t>
              </a:r>
              <a:endParaRPr sz="2000"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a:p>
              <a:pPr marL="0" lvl="0" indent="0" algn="l" rtl="0">
                <a:spcBef>
                  <a:spcPts val="0"/>
                </a:spcBef>
                <a:spcAft>
                  <a:spcPts val="0"/>
                </a:spcAft>
                <a:buNone/>
              </a:pPr>
              <a:endParaRPr b="1">
                <a:solidFill>
                  <a:srgbClr val="FFFFFF"/>
                </a:solidFill>
                <a:latin typeface="Avenir"/>
                <a:ea typeface="Avenir"/>
                <a:cs typeface="Avenir"/>
                <a:sym typeface="Avenir"/>
              </a:endParaRPr>
            </a:p>
          </p:txBody>
        </p:sp>
        <p:sp>
          <p:nvSpPr>
            <p:cNvPr id="1116" name="Google Shape;1116;p49"/>
            <p:cNvSpPr txBox="1"/>
            <p:nvPr/>
          </p:nvSpPr>
          <p:spPr>
            <a:xfrm>
              <a:off x="923400" y="1716875"/>
              <a:ext cx="5287200" cy="34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Avenir"/>
                  <a:ea typeface="Avenir"/>
                  <a:cs typeface="Avenir"/>
                  <a:sym typeface="Avenir"/>
                </a:rPr>
                <a:t>Family	Economic		Education		Social Capital</a:t>
              </a:r>
              <a:endParaRPr>
                <a:solidFill>
                  <a:srgbClr val="FFFFFF"/>
                </a:solidFill>
                <a:latin typeface="Avenir"/>
                <a:ea typeface="Avenir"/>
                <a:cs typeface="Avenir"/>
                <a:sym typeface="Avenir"/>
              </a:endParaRPr>
            </a:p>
          </p:txBody>
        </p:sp>
        <p:sp>
          <p:nvSpPr>
            <p:cNvPr id="1117" name="Google Shape;1117;p49"/>
            <p:cNvSpPr txBox="1"/>
            <p:nvPr/>
          </p:nvSpPr>
          <p:spPr>
            <a:xfrm>
              <a:off x="307500" y="1195355"/>
              <a:ext cx="6208500" cy="396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Avenir"/>
                  <a:ea typeface="Avenir"/>
                  <a:cs typeface="Avenir"/>
                  <a:sym typeface="Avenir"/>
                </a:rPr>
                <a:t>Political 		Cultural		Legal</a:t>
              </a:r>
              <a:endParaRPr>
                <a:solidFill>
                  <a:srgbClr val="FFFFFF"/>
                </a:solidFill>
                <a:latin typeface="Avenir"/>
                <a:ea typeface="Avenir"/>
                <a:cs typeface="Avenir"/>
                <a:sym typeface="Avenir"/>
              </a:endParaRPr>
            </a:p>
          </p:txBody>
        </p:sp>
      </p:grpSp>
      <p:grpSp>
        <p:nvGrpSpPr>
          <p:cNvPr id="1118" name="Google Shape;1118;p49"/>
          <p:cNvGrpSpPr/>
          <p:nvPr/>
        </p:nvGrpSpPr>
        <p:grpSpPr>
          <a:xfrm>
            <a:off x="234425" y="3091000"/>
            <a:ext cx="6515400" cy="3078324"/>
            <a:chOff x="577325" y="1882440"/>
            <a:chExt cx="6515400" cy="2591400"/>
          </a:xfrm>
        </p:grpSpPr>
        <p:sp>
          <p:nvSpPr>
            <p:cNvPr id="1119" name="Google Shape;1119;p49"/>
            <p:cNvSpPr/>
            <p:nvPr/>
          </p:nvSpPr>
          <p:spPr>
            <a:xfrm>
              <a:off x="577325" y="1882440"/>
              <a:ext cx="6515400" cy="2591400"/>
            </a:xfrm>
            <a:prstGeom prst="rightArrow">
              <a:avLst>
                <a:gd name="adj1" fmla="val 82529"/>
                <a:gd name="adj2" fmla="val 21466"/>
              </a:avLst>
            </a:prstGeom>
            <a:solidFill>
              <a:srgbClr val="0D3B52">
                <a:alpha val="74220"/>
              </a:srgbClr>
            </a:solidFill>
            <a:ln w="381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rgbClr val="FFFFFF"/>
                  </a:solidFill>
                  <a:latin typeface="Avenir"/>
                  <a:ea typeface="Avenir"/>
                  <a:cs typeface="Avenir"/>
                  <a:sym typeface="Avenir"/>
                </a:rPr>
                <a:t>Agency</a:t>
              </a:r>
              <a:endParaRPr b="1">
                <a:solidFill>
                  <a:srgbClr val="FFFFFF"/>
                </a:solidFill>
                <a:latin typeface="Avenir"/>
                <a:ea typeface="Avenir"/>
                <a:cs typeface="Avenir"/>
                <a:sym typeface="Avenir"/>
              </a:endParaRPr>
            </a:p>
            <a:p>
              <a:pPr marL="0" lvl="0" indent="0" algn="ctr" rtl="0">
                <a:spcBef>
                  <a:spcPts val="0"/>
                </a:spcBef>
                <a:spcAft>
                  <a:spcPts val="0"/>
                </a:spcAft>
                <a:buNone/>
              </a:pPr>
              <a:endParaRPr sz="1000" b="1">
                <a:solidFill>
                  <a:srgbClr val="FFFFFF"/>
                </a:solidFill>
                <a:latin typeface="Avenir"/>
                <a:ea typeface="Avenir"/>
                <a:cs typeface="Avenir"/>
                <a:sym typeface="Avenir"/>
              </a:endParaRPr>
            </a:p>
            <a:p>
              <a:pPr marL="0" lvl="0" indent="0" algn="ctr" rtl="0">
                <a:spcBef>
                  <a:spcPts val="0"/>
                </a:spcBef>
                <a:spcAft>
                  <a:spcPts val="0"/>
                </a:spcAft>
                <a:buNone/>
              </a:pPr>
              <a:endParaRPr b="1">
                <a:solidFill>
                  <a:srgbClr val="0D3B52"/>
                </a:solidFill>
                <a:latin typeface="Avenir"/>
                <a:ea typeface="Avenir"/>
                <a:cs typeface="Avenir"/>
                <a:sym typeface="Avenir"/>
              </a:endParaRPr>
            </a:p>
            <a:p>
              <a:pPr marL="0" lvl="0" indent="0" algn="ctr" rtl="0">
                <a:spcBef>
                  <a:spcPts val="0"/>
                </a:spcBef>
                <a:spcAft>
                  <a:spcPts val="0"/>
                </a:spcAft>
                <a:buNone/>
              </a:pPr>
              <a:endParaRPr b="1">
                <a:solidFill>
                  <a:srgbClr val="0D3B52"/>
                </a:solidFill>
                <a:latin typeface="Avenir"/>
                <a:ea typeface="Avenir"/>
                <a:cs typeface="Avenir"/>
                <a:sym typeface="Avenir"/>
              </a:endParaRPr>
            </a:p>
            <a:p>
              <a:pPr marL="0" lvl="0" indent="0" algn="ctr" rtl="0">
                <a:spcBef>
                  <a:spcPts val="0"/>
                </a:spcBef>
                <a:spcAft>
                  <a:spcPts val="0"/>
                </a:spcAft>
                <a:buNone/>
              </a:pPr>
              <a:endParaRPr b="1">
                <a:solidFill>
                  <a:srgbClr val="0D3B52"/>
                </a:solidFill>
                <a:latin typeface="Avenir"/>
                <a:ea typeface="Avenir"/>
                <a:cs typeface="Avenir"/>
                <a:sym typeface="Avenir"/>
              </a:endParaRPr>
            </a:p>
            <a:p>
              <a:pPr marL="0" lvl="0" indent="0" algn="l" rtl="0">
                <a:spcBef>
                  <a:spcPts val="0"/>
                </a:spcBef>
                <a:spcAft>
                  <a:spcPts val="0"/>
                </a:spcAft>
                <a:buNone/>
              </a:pPr>
              <a:endParaRPr b="1">
                <a:solidFill>
                  <a:srgbClr val="0D3B52"/>
                </a:solidFill>
                <a:latin typeface="Avenir"/>
                <a:ea typeface="Avenir"/>
                <a:cs typeface="Avenir"/>
                <a:sym typeface="Avenir"/>
              </a:endParaRPr>
            </a:p>
            <a:p>
              <a:pPr marL="0" lvl="0" indent="0" algn="ctr" rtl="0">
                <a:spcBef>
                  <a:spcPts val="0"/>
                </a:spcBef>
                <a:spcAft>
                  <a:spcPts val="0"/>
                </a:spcAft>
                <a:buNone/>
              </a:pPr>
              <a:endParaRPr b="1">
                <a:solidFill>
                  <a:srgbClr val="0D3B52"/>
                </a:solidFill>
                <a:latin typeface="Avenir"/>
                <a:ea typeface="Avenir"/>
                <a:cs typeface="Avenir"/>
                <a:sym typeface="Avenir"/>
              </a:endParaRPr>
            </a:p>
            <a:p>
              <a:pPr marL="0" lvl="0" indent="0" algn="ctr" rtl="0">
                <a:spcBef>
                  <a:spcPts val="0"/>
                </a:spcBef>
                <a:spcAft>
                  <a:spcPts val="0"/>
                </a:spcAft>
                <a:buNone/>
              </a:pPr>
              <a:endParaRPr b="1">
                <a:solidFill>
                  <a:srgbClr val="0D3B52"/>
                </a:solidFill>
                <a:latin typeface="Avenir"/>
                <a:ea typeface="Avenir"/>
                <a:cs typeface="Avenir"/>
                <a:sym typeface="Avenir"/>
              </a:endParaRPr>
            </a:p>
            <a:p>
              <a:pPr marL="0" lvl="0" indent="0" algn="l" rtl="0">
                <a:spcBef>
                  <a:spcPts val="0"/>
                </a:spcBef>
                <a:spcAft>
                  <a:spcPts val="0"/>
                </a:spcAft>
                <a:buNone/>
              </a:pPr>
              <a:endParaRPr b="1">
                <a:solidFill>
                  <a:srgbClr val="0D3B52"/>
                </a:solidFill>
                <a:latin typeface="Avenir"/>
                <a:ea typeface="Avenir"/>
                <a:cs typeface="Avenir"/>
                <a:sym typeface="Avenir"/>
              </a:endParaRPr>
            </a:p>
          </p:txBody>
        </p:sp>
        <p:sp>
          <p:nvSpPr>
            <p:cNvPr id="1120" name="Google Shape;1120;p49"/>
            <p:cNvSpPr/>
            <p:nvPr/>
          </p:nvSpPr>
          <p:spPr>
            <a:xfrm>
              <a:off x="620400" y="2889950"/>
              <a:ext cx="5588400" cy="602400"/>
            </a:xfrm>
            <a:prstGeom prst="roundRect">
              <a:avLst>
                <a:gd name="adj" fmla="val 16667"/>
              </a:avLst>
            </a:prstGeom>
            <a:solidFill>
              <a:srgbClr val="09293A"/>
            </a:solidFill>
            <a:ln w="9525" cap="flat" cmpd="sng">
              <a:solidFill>
                <a:srgbClr val="0D3B5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b="1">
                  <a:solidFill>
                    <a:srgbClr val="FFFFFF"/>
                  </a:solidFill>
                  <a:latin typeface="Avenir"/>
                  <a:ea typeface="Avenir"/>
                  <a:cs typeface="Avenir"/>
                  <a:sym typeface="Avenir"/>
                </a:rPr>
                <a:t>Voice</a:t>
              </a:r>
              <a:endParaRPr b="1">
                <a:solidFill>
                  <a:srgbClr val="FFFFFF"/>
                </a:solidFill>
                <a:latin typeface="Avenir"/>
                <a:ea typeface="Avenir"/>
                <a:cs typeface="Avenir"/>
                <a:sym typeface="Avenir"/>
              </a:endParaRPr>
            </a:p>
            <a:p>
              <a:pPr marL="0" lvl="0" indent="0" algn="l" rtl="0">
                <a:spcBef>
                  <a:spcPts val="0"/>
                </a:spcBef>
                <a:spcAft>
                  <a:spcPts val="0"/>
                </a:spcAft>
                <a:buClr>
                  <a:srgbClr val="000000"/>
                </a:buClr>
                <a:buSzPts val="1100"/>
                <a:buFont typeface="Arial"/>
                <a:buNone/>
              </a:pPr>
              <a:r>
                <a:rPr lang="en-US" sz="1300">
                  <a:solidFill>
                    <a:srgbClr val="FFFFFF"/>
                  </a:solidFill>
                  <a:latin typeface="Avenir"/>
                  <a:ea typeface="Avenir"/>
                  <a:cs typeface="Avenir"/>
                  <a:sym typeface="Avenir"/>
                </a:rPr>
                <a:t>● Ability to express opinions and be heard</a:t>
              </a:r>
              <a:endParaRPr sz="1300">
                <a:solidFill>
                  <a:srgbClr val="FFFFFF"/>
                </a:solidFill>
                <a:latin typeface="Avenir"/>
                <a:ea typeface="Avenir"/>
                <a:cs typeface="Avenir"/>
                <a:sym typeface="Avenir"/>
              </a:endParaRPr>
            </a:p>
            <a:p>
              <a:pPr marL="0" lvl="0" indent="0" algn="l" rtl="0">
                <a:spcBef>
                  <a:spcPts val="0"/>
                </a:spcBef>
                <a:spcAft>
                  <a:spcPts val="0"/>
                </a:spcAft>
                <a:buNone/>
              </a:pPr>
              <a:r>
                <a:rPr lang="en-US" sz="1300">
                  <a:solidFill>
                    <a:srgbClr val="FFFFFF"/>
                  </a:solidFill>
                  <a:latin typeface="Avenir"/>
                  <a:ea typeface="Avenir"/>
                  <a:cs typeface="Avenir"/>
                  <a:sym typeface="Avenir"/>
                </a:rPr>
                <a:t>● Ability to express needs and desires</a:t>
              </a:r>
              <a:endParaRPr sz="1300">
                <a:solidFill>
                  <a:srgbClr val="FFFFFF"/>
                </a:solidFill>
                <a:latin typeface="Avenir"/>
                <a:ea typeface="Avenir"/>
                <a:cs typeface="Avenir"/>
                <a:sym typeface="Avenir"/>
              </a:endParaRPr>
            </a:p>
          </p:txBody>
        </p:sp>
        <p:sp>
          <p:nvSpPr>
            <p:cNvPr id="1121" name="Google Shape;1121;p49"/>
            <p:cNvSpPr/>
            <p:nvPr/>
          </p:nvSpPr>
          <p:spPr>
            <a:xfrm>
              <a:off x="621792" y="3578541"/>
              <a:ext cx="5588400" cy="548700"/>
            </a:xfrm>
            <a:prstGeom prst="roundRect">
              <a:avLst>
                <a:gd name="adj" fmla="val 16667"/>
              </a:avLst>
            </a:prstGeom>
            <a:solidFill>
              <a:srgbClr val="09293A"/>
            </a:solidFill>
            <a:ln w="9525" cap="flat" cmpd="sng">
              <a:solidFill>
                <a:srgbClr val="0D3B5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US" b="1">
                  <a:solidFill>
                    <a:srgbClr val="FFFFFF"/>
                  </a:solidFill>
                  <a:latin typeface="Avenir"/>
                  <a:ea typeface="Avenir"/>
                  <a:cs typeface="Avenir"/>
                  <a:sym typeface="Avenir"/>
                </a:rPr>
                <a:t>Decision-Making</a:t>
              </a:r>
              <a:endParaRPr b="1">
                <a:solidFill>
                  <a:srgbClr val="FFFFFF"/>
                </a:solidFill>
                <a:latin typeface="Avenir"/>
                <a:ea typeface="Avenir"/>
                <a:cs typeface="Avenir"/>
                <a:sym typeface="Avenir"/>
              </a:endParaRPr>
            </a:p>
            <a:p>
              <a:pPr marL="0" lvl="0" indent="0" algn="l" rtl="0">
                <a:spcBef>
                  <a:spcPts val="0"/>
                </a:spcBef>
                <a:spcAft>
                  <a:spcPts val="0"/>
                </a:spcAft>
                <a:buNone/>
              </a:pPr>
              <a:r>
                <a:rPr lang="en-US" b="1">
                  <a:solidFill>
                    <a:srgbClr val="FFFFFF"/>
                  </a:solidFill>
                  <a:latin typeface="Avenir"/>
                  <a:ea typeface="Avenir"/>
                  <a:cs typeface="Avenir"/>
                  <a:sym typeface="Avenir"/>
                </a:rPr>
                <a:t>● Ability to make decisions that govern daily life</a:t>
              </a:r>
              <a:endParaRPr b="1">
                <a:solidFill>
                  <a:srgbClr val="FFFFFF"/>
                </a:solidFill>
                <a:latin typeface="Avenir"/>
                <a:ea typeface="Avenir"/>
                <a:cs typeface="Avenir"/>
                <a:sym typeface="Avenir"/>
              </a:endParaRPr>
            </a:p>
          </p:txBody>
        </p:sp>
        <p:sp>
          <p:nvSpPr>
            <p:cNvPr id="1122" name="Google Shape;1122;p49"/>
            <p:cNvSpPr/>
            <p:nvPr/>
          </p:nvSpPr>
          <p:spPr>
            <a:xfrm>
              <a:off x="620400" y="2259700"/>
              <a:ext cx="5588400" cy="548700"/>
            </a:xfrm>
            <a:prstGeom prst="roundRect">
              <a:avLst>
                <a:gd name="adj" fmla="val 16667"/>
              </a:avLst>
            </a:prstGeom>
            <a:solidFill>
              <a:srgbClr val="09293A"/>
            </a:solidFill>
            <a:ln w="9525" cap="flat" cmpd="sng">
              <a:solidFill>
                <a:srgbClr val="0D3B5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latin typeface="Avenir"/>
                  <a:ea typeface="Avenir"/>
                  <a:cs typeface="Avenir"/>
                  <a:sym typeface="Avenir"/>
                </a:rPr>
                <a:t>Freedom of Movement</a:t>
              </a:r>
              <a:endParaRPr b="1">
                <a:solidFill>
                  <a:srgbClr val="FFFFFF"/>
                </a:solidFill>
                <a:latin typeface="Avenir"/>
                <a:ea typeface="Avenir"/>
                <a:cs typeface="Avenir"/>
                <a:sym typeface="Avenir"/>
              </a:endParaRPr>
            </a:p>
            <a:p>
              <a:pPr marL="0" lvl="0" indent="0" algn="l" rtl="0">
                <a:spcBef>
                  <a:spcPts val="0"/>
                </a:spcBef>
                <a:spcAft>
                  <a:spcPts val="0"/>
                </a:spcAft>
                <a:buNone/>
              </a:pPr>
              <a:r>
                <a:rPr lang="en-US">
                  <a:solidFill>
                    <a:srgbClr val="FFFFFF"/>
                  </a:solidFill>
                  <a:latin typeface="Avenir"/>
                  <a:ea typeface="Avenir"/>
                  <a:cs typeface="Avenir"/>
                  <a:sym typeface="Avenir"/>
                </a:rPr>
                <a:t>● Ability to move autonomously within the environment</a:t>
              </a:r>
              <a:endParaRPr>
                <a:solidFill>
                  <a:srgbClr val="FFFFFF"/>
                </a:solidFill>
                <a:latin typeface="Avenir"/>
                <a:ea typeface="Avenir"/>
                <a:cs typeface="Avenir"/>
                <a:sym typeface="Aveni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50"/>
          <p:cNvSpPr txBox="1">
            <a:spLocks noGrp="1"/>
          </p:cNvSpPr>
          <p:nvPr>
            <p:ph type="title"/>
          </p:nvPr>
        </p:nvSpPr>
        <p:spPr>
          <a:xfrm>
            <a:off x="0" y="152400"/>
            <a:ext cx="9144000" cy="9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400"/>
              <a:buFont typeface="Avenir"/>
              <a:buNone/>
            </a:pPr>
            <a:r>
              <a:rPr lang="en-US" sz="4400" b="1">
                <a:solidFill>
                  <a:srgbClr val="35CEE2"/>
                </a:solidFill>
                <a:latin typeface="Trebuchet MS"/>
                <a:ea typeface="Trebuchet MS"/>
                <a:cs typeface="Trebuchet MS"/>
                <a:sym typeface="Trebuchet MS"/>
              </a:rPr>
              <a:t>Empowerment</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rgbClr val="15455F"/>
              </a:buClr>
              <a:buSzPts val="4400"/>
              <a:buFont typeface="Avenir"/>
              <a:buNone/>
            </a:pPr>
            <a:r>
              <a:rPr lang="en-US" sz="3000" b="1">
                <a:solidFill>
                  <a:srgbClr val="15455F"/>
                </a:solidFill>
                <a:latin typeface="Trebuchet MS"/>
                <a:ea typeface="Trebuchet MS"/>
                <a:cs typeface="Trebuchet MS"/>
                <a:sym typeface="Trebuchet MS"/>
              </a:rPr>
              <a:t>4 Dimensions</a:t>
            </a:r>
            <a:endParaRPr sz="3000" b="1">
              <a:solidFill>
                <a:srgbClr val="15455F"/>
              </a:solidFill>
              <a:latin typeface="Trebuchet MS"/>
              <a:ea typeface="Trebuchet MS"/>
              <a:cs typeface="Trebuchet MS"/>
              <a:sym typeface="Trebuchet MS"/>
            </a:endParaRPr>
          </a:p>
        </p:txBody>
      </p:sp>
      <p:sp>
        <p:nvSpPr>
          <p:cNvPr id="1129" name="Google Shape;1129;p50"/>
          <p:cNvSpPr/>
          <p:nvPr/>
        </p:nvSpPr>
        <p:spPr>
          <a:xfrm>
            <a:off x="495300" y="1447800"/>
            <a:ext cx="8153399"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Voice</a:t>
            </a:r>
            <a:endParaRPr>
              <a:latin typeface="Trebuchet MS"/>
              <a:ea typeface="Trebuchet MS"/>
              <a:cs typeface="Trebuchet MS"/>
              <a:sym typeface="Trebuchet MS"/>
            </a:endParaRPr>
          </a:p>
          <a:p>
            <a:pPr marL="342900" marR="0" lvl="0" indent="-34290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“I can speak up in class when I have a comment or question”</a:t>
            </a:r>
            <a:endParaRPr>
              <a:latin typeface="Trebuchet MS"/>
              <a:ea typeface="Trebuchet MS"/>
              <a:cs typeface="Trebuchet MS"/>
              <a:sym typeface="Trebuchet MS"/>
            </a:endParaRPr>
          </a:p>
          <a:p>
            <a:pPr marL="342900" marR="0" lvl="0" indent="-34290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“I can ask adults for help when I need it”</a:t>
            </a:r>
            <a:endParaRPr sz="2400">
              <a:solidFill>
                <a:schemeClr val="dk1"/>
              </a:solidFill>
              <a:latin typeface="Trebuchet MS"/>
              <a:ea typeface="Trebuchet MS"/>
              <a:cs typeface="Trebuchet MS"/>
              <a:sym typeface="Trebuchet MS"/>
            </a:endParaRPr>
          </a:p>
          <a:p>
            <a:pPr marL="800100" marR="0" lvl="1" indent="-190500" algn="l" rtl="0">
              <a:spcBef>
                <a:spcPts val="0"/>
              </a:spcBef>
              <a:spcAft>
                <a:spcPts val="0"/>
              </a:spcAft>
              <a:buClr>
                <a:schemeClr val="dk1"/>
              </a:buClr>
              <a:buSzPts val="2400"/>
              <a:buFont typeface="Arial"/>
              <a:buNone/>
            </a:pPr>
            <a:endParaRPr sz="240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Freedom of Movement</a:t>
            </a:r>
            <a:endParaRPr>
              <a:latin typeface="Trebuchet MS"/>
              <a:ea typeface="Trebuchet MS"/>
              <a:cs typeface="Trebuchet MS"/>
              <a:sym typeface="Trebuchet MS"/>
            </a:endParaRPr>
          </a:p>
          <a:p>
            <a:pPr marL="342900" marR="0" lvl="0" indent="-34290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Can you tell me how often you are allowed to do the following without an adult…</a:t>
            </a:r>
            <a:endParaRPr sz="2400">
              <a:solidFill>
                <a:schemeClr val="dk1"/>
              </a:solidFill>
              <a:latin typeface="Trebuchet MS"/>
              <a:ea typeface="Trebuchet MS"/>
              <a:cs typeface="Trebuchet MS"/>
              <a:sym typeface="Trebuchet MS"/>
            </a:endParaRPr>
          </a:p>
          <a:p>
            <a:pPr marL="800100" marR="0" lvl="1" indent="-342900" algn="l" rtl="0">
              <a:spcBef>
                <a:spcPts val="0"/>
              </a:spcBef>
              <a:spcAft>
                <a:spcPts val="0"/>
              </a:spcAft>
              <a:buClr>
                <a:schemeClr val="dk1"/>
              </a:buClr>
              <a:buSzPts val="2400"/>
              <a:buFont typeface="Trebuchet MS"/>
              <a:buChar char="•"/>
            </a:pPr>
            <a:r>
              <a:rPr lang="en-US" sz="2400" i="0" u="none" strike="noStrike" cap="none">
                <a:solidFill>
                  <a:schemeClr val="dk1"/>
                </a:solidFill>
                <a:latin typeface="Trebuchet MS"/>
                <a:ea typeface="Trebuchet MS"/>
                <a:cs typeface="Trebuchet MS"/>
                <a:sym typeface="Trebuchet MS"/>
              </a:rPr>
              <a:t>“Go to a party with both boys and girls”</a:t>
            </a:r>
            <a:endParaRPr>
              <a:latin typeface="Trebuchet MS"/>
              <a:ea typeface="Trebuchet MS"/>
              <a:cs typeface="Trebuchet MS"/>
              <a:sym typeface="Trebuchet MS"/>
            </a:endParaRPr>
          </a:p>
          <a:p>
            <a:pPr marL="800100" marR="0" lvl="1" indent="-342900" algn="l" rtl="0">
              <a:spcBef>
                <a:spcPts val="0"/>
              </a:spcBef>
              <a:spcAft>
                <a:spcPts val="0"/>
              </a:spcAft>
              <a:buClr>
                <a:schemeClr val="dk1"/>
              </a:buClr>
              <a:buSzPts val="2400"/>
              <a:buFont typeface="Trebuchet MS"/>
              <a:buChar char="•"/>
            </a:pPr>
            <a:r>
              <a:rPr lang="en-US" sz="2400" i="0" u="none" strike="noStrike" cap="none">
                <a:solidFill>
                  <a:schemeClr val="dk1"/>
                </a:solidFill>
                <a:latin typeface="Trebuchet MS"/>
                <a:ea typeface="Trebuchet MS"/>
                <a:cs typeface="Trebuchet MS"/>
                <a:sym typeface="Trebuchet MS"/>
              </a:rPr>
              <a:t>“Go to church/mosque/temple/religious center”</a:t>
            </a:r>
            <a:endParaRPr>
              <a:latin typeface="Trebuchet MS"/>
              <a:ea typeface="Trebuchet MS"/>
              <a:cs typeface="Trebuchet MS"/>
              <a:sym typeface="Trebuchet MS"/>
            </a:endParaRPr>
          </a:p>
        </p:txBody>
      </p:sp>
      <p:cxnSp>
        <p:nvCxnSpPr>
          <p:cNvPr id="1130" name="Google Shape;1130;p50"/>
          <p:cNvCxnSpPr/>
          <p:nvPr/>
        </p:nvCxnSpPr>
        <p:spPr>
          <a:xfrm>
            <a:off x="533400" y="1828800"/>
            <a:ext cx="7772400" cy="0"/>
          </a:xfrm>
          <a:prstGeom prst="straightConnector1">
            <a:avLst/>
          </a:prstGeom>
          <a:noFill/>
          <a:ln w="38100" cap="flat" cmpd="sng">
            <a:solidFill>
              <a:srgbClr val="D8E046"/>
            </a:solidFill>
            <a:prstDash val="solid"/>
            <a:miter lim="800000"/>
            <a:headEnd type="none" w="sm" len="sm"/>
            <a:tailEnd type="none" w="sm" len="sm"/>
          </a:ln>
        </p:spPr>
      </p:cxnSp>
      <p:cxnSp>
        <p:nvCxnSpPr>
          <p:cNvPr id="1131" name="Google Shape;1131;p50"/>
          <p:cNvCxnSpPr/>
          <p:nvPr/>
        </p:nvCxnSpPr>
        <p:spPr>
          <a:xfrm>
            <a:off x="533400" y="3657600"/>
            <a:ext cx="7772400" cy="0"/>
          </a:xfrm>
          <a:prstGeom prst="straightConnector1">
            <a:avLst/>
          </a:prstGeom>
          <a:noFill/>
          <a:ln w="38100" cap="flat" cmpd="sng">
            <a:solidFill>
              <a:srgbClr val="D8E046"/>
            </a:solidFill>
            <a:prstDash val="solid"/>
            <a:miter lim="800000"/>
            <a:headEnd type="none" w="sm" len="sm"/>
            <a:tailEnd type="none" w="sm" len="sm"/>
          </a:ln>
        </p:spPr>
      </p:cxnSp>
      <p:sp>
        <p:nvSpPr>
          <p:cNvPr id="1132" name="Google Shape;1132;p50"/>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133" name="Google Shape;1133;p50"/>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23</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51"/>
          <p:cNvSpPr/>
          <p:nvPr/>
        </p:nvSpPr>
        <p:spPr>
          <a:xfrm>
            <a:off x="501264" y="914400"/>
            <a:ext cx="8033136" cy="4893647"/>
          </a:xfrm>
          <a:prstGeom prst="rect">
            <a:avLst/>
          </a:prstGeom>
          <a:noFill/>
          <a:ln>
            <a:noFill/>
          </a:ln>
        </p:spPr>
        <p:txBody>
          <a:bodyPr spcFirstLastPara="1" wrap="square" lIns="91425" tIns="45700" rIns="91425" bIns="45700" anchor="t" anchorCtr="0">
            <a:noAutofit/>
          </a:bodyPr>
          <a:lstStyle/>
          <a:p>
            <a:pPr marL="800100" marR="0" lvl="1" indent="-190500" algn="l" rtl="0">
              <a:spcBef>
                <a:spcPts val="0"/>
              </a:spcBef>
              <a:spcAft>
                <a:spcPts val="0"/>
              </a:spcAft>
              <a:buClr>
                <a:schemeClr val="dk1"/>
              </a:buClr>
              <a:buSzPts val="2400"/>
              <a:buFont typeface="Arial"/>
              <a:buNone/>
            </a:pPr>
            <a:endParaRPr sz="240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Decision making</a:t>
            </a:r>
            <a:endParaRPr>
              <a:latin typeface="Trebuchet MS"/>
              <a:ea typeface="Trebuchet MS"/>
              <a:cs typeface="Trebuchet MS"/>
              <a:sym typeface="Trebuchet MS"/>
            </a:endParaRPr>
          </a:p>
          <a:p>
            <a:pPr marL="342900" marR="0" lvl="0" indent="-34290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How often are you able to make the following decisions on your own, without an adult?</a:t>
            </a:r>
            <a:endParaRPr>
              <a:latin typeface="Trebuchet MS"/>
              <a:ea typeface="Trebuchet MS"/>
              <a:cs typeface="Trebuchet MS"/>
              <a:sym typeface="Trebuchet MS"/>
            </a:endParaRPr>
          </a:p>
          <a:p>
            <a:pPr marL="800100" marR="0" lvl="1" indent="-342900" algn="l" rtl="0">
              <a:spcBef>
                <a:spcPts val="0"/>
              </a:spcBef>
              <a:spcAft>
                <a:spcPts val="0"/>
              </a:spcAft>
              <a:buClr>
                <a:schemeClr val="dk1"/>
              </a:buClr>
              <a:buSzPts val="2400"/>
              <a:buFont typeface="Trebuchet MS"/>
              <a:buChar char="•"/>
            </a:pPr>
            <a:r>
              <a:rPr lang="en-US" sz="2400" i="0" u="none" strike="noStrike" cap="none">
                <a:solidFill>
                  <a:schemeClr val="dk1"/>
                </a:solidFill>
                <a:latin typeface="Trebuchet MS"/>
                <a:ea typeface="Trebuchet MS"/>
                <a:cs typeface="Trebuchet MS"/>
                <a:sym typeface="Trebuchet MS"/>
              </a:rPr>
              <a:t>“What clothes to wear when you are not in school/working”</a:t>
            </a:r>
            <a:endParaRPr>
              <a:latin typeface="Trebuchet MS"/>
              <a:ea typeface="Trebuchet MS"/>
              <a:cs typeface="Trebuchet MS"/>
              <a:sym typeface="Trebuchet MS"/>
            </a:endParaRPr>
          </a:p>
          <a:p>
            <a:pPr marL="800100" marR="0" lvl="1" indent="-342900" algn="l" rtl="0">
              <a:spcBef>
                <a:spcPts val="0"/>
              </a:spcBef>
              <a:spcAft>
                <a:spcPts val="0"/>
              </a:spcAft>
              <a:buClr>
                <a:schemeClr val="dk1"/>
              </a:buClr>
              <a:buSzPts val="2400"/>
              <a:buFont typeface="Trebuchet MS"/>
              <a:buChar char="•"/>
            </a:pPr>
            <a:r>
              <a:rPr lang="en-US" sz="2400" i="0" u="none" strike="noStrike" cap="none">
                <a:solidFill>
                  <a:schemeClr val="dk1"/>
                </a:solidFill>
                <a:latin typeface="Trebuchet MS"/>
                <a:ea typeface="Trebuchet MS"/>
                <a:cs typeface="Trebuchet MS"/>
                <a:sym typeface="Trebuchet MS"/>
              </a:rPr>
              <a:t>”Who you can have as friends” </a:t>
            </a:r>
            <a:endParaRPr>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Economic </a:t>
            </a:r>
            <a:endParaRPr>
              <a:latin typeface="Trebuchet MS"/>
              <a:ea typeface="Trebuchet MS"/>
              <a:cs typeface="Trebuchet MS"/>
              <a:sym typeface="Trebuchet MS"/>
            </a:endParaRPr>
          </a:p>
          <a:p>
            <a:pPr marL="342900" marR="0" lvl="0" indent="-34290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In the past year have you done any activities to earn money?</a:t>
            </a:r>
            <a:endParaRPr>
              <a:latin typeface="Trebuchet MS"/>
              <a:ea typeface="Trebuchet MS"/>
              <a:cs typeface="Trebuchet MS"/>
              <a:sym typeface="Trebuchet MS"/>
            </a:endParaRPr>
          </a:p>
          <a:p>
            <a:pPr marL="342900" marR="0" lvl="0" indent="-34290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Do you make the decision whether or not to work?</a:t>
            </a:r>
            <a:endParaRPr>
              <a:latin typeface="Trebuchet MS"/>
              <a:ea typeface="Trebuchet MS"/>
              <a:cs typeface="Trebuchet MS"/>
              <a:sym typeface="Trebuchet MS"/>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Trebuchet MS"/>
              <a:ea typeface="Trebuchet MS"/>
              <a:cs typeface="Trebuchet MS"/>
              <a:sym typeface="Trebuchet MS"/>
            </a:endParaRPr>
          </a:p>
        </p:txBody>
      </p:sp>
      <p:cxnSp>
        <p:nvCxnSpPr>
          <p:cNvPr id="1140" name="Google Shape;1140;p51"/>
          <p:cNvCxnSpPr/>
          <p:nvPr/>
        </p:nvCxnSpPr>
        <p:spPr>
          <a:xfrm>
            <a:off x="533400" y="1676400"/>
            <a:ext cx="7772400" cy="0"/>
          </a:xfrm>
          <a:prstGeom prst="straightConnector1">
            <a:avLst/>
          </a:prstGeom>
          <a:noFill/>
          <a:ln w="38100" cap="flat" cmpd="sng">
            <a:solidFill>
              <a:schemeClr val="accent1"/>
            </a:solidFill>
            <a:prstDash val="solid"/>
            <a:miter lim="800000"/>
            <a:headEnd type="none" w="sm" len="sm"/>
            <a:tailEnd type="none" w="sm" len="sm"/>
          </a:ln>
        </p:spPr>
      </p:cxnSp>
      <p:cxnSp>
        <p:nvCxnSpPr>
          <p:cNvPr id="1141" name="Google Shape;1141;p51"/>
          <p:cNvCxnSpPr/>
          <p:nvPr/>
        </p:nvCxnSpPr>
        <p:spPr>
          <a:xfrm>
            <a:off x="501264" y="4267200"/>
            <a:ext cx="7772400" cy="0"/>
          </a:xfrm>
          <a:prstGeom prst="straightConnector1">
            <a:avLst/>
          </a:prstGeom>
          <a:noFill/>
          <a:ln w="38100" cap="flat" cmpd="sng">
            <a:solidFill>
              <a:schemeClr val="accent1"/>
            </a:solidFill>
            <a:prstDash val="solid"/>
            <a:miter lim="800000"/>
            <a:headEnd type="none" w="sm" len="sm"/>
            <a:tailEnd type="none" w="sm" len="sm"/>
          </a:ln>
        </p:spPr>
      </p:cxnSp>
      <p:sp>
        <p:nvSpPr>
          <p:cNvPr id="1142" name="Google Shape;1142;p51"/>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143" name="Google Shape;1143;p51"/>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24</a:t>
            </a:fld>
            <a:endParaRPr sz="900" b="1">
              <a:solidFill>
                <a:srgbClr val="D9E021"/>
              </a:solidFill>
              <a:latin typeface="Open Sans ExtraBold"/>
              <a:ea typeface="Open Sans ExtraBold"/>
              <a:cs typeface="Open Sans ExtraBold"/>
              <a:sym typeface="Open Sans ExtraBold"/>
            </a:endParaRPr>
          </a:p>
        </p:txBody>
      </p:sp>
      <p:sp>
        <p:nvSpPr>
          <p:cNvPr id="1144" name="Google Shape;1144;p51"/>
          <p:cNvSpPr txBox="1">
            <a:spLocks noGrp="1"/>
          </p:cNvSpPr>
          <p:nvPr>
            <p:ph type="title"/>
          </p:nvPr>
        </p:nvSpPr>
        <p:spPr>
          <a:xfrm>
            <a:off x="0" y="76200"/>
            <a:ext cx="9144000" cy="9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400"/>
              <a:buFont typeface="Avenir"/>
              <a:buNone/>
            </a:pPr>
            <a:r>
              <a:rPr lang="en-US" sz="4400" b="1">
                <a:solidFill>
                  <a:srgbClr val="35CEE2"/>
                </a:solidFill>
                <a:latin typeface="Trebuchet MS"/>
                <a:ea typeface="Trebuchet MS"/>
                <a:cs typeface="Trebuchet MS"/>
                <a:sym typeface="Trebuchet MS"/>
              </a:rPr>
              <a:t>Empowerment</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rgbClr val="15455F"/>
              </a:buClr>
              <a:buSzPts val="4400"/>
              <a:buFont typeface="Avenir"/>
              <a:buNone/>
            </a:pPr>
            <a:r>
              <a:rPr lang="en-US" sz="3000" b="1">
                <a:solidFill>
                  <a:srgbClr val="15455F"/>
                </a:solidFill>
                <a:latin typeface="Trebuchet MS"/>
                <a:ea typeface="Trebuchet MS"/>
                <a:cs typeface="Trebuchet MS"/>
                <a:sym typeface="Trebuchet MS"/>
              </a:rPr>
              <a:t>4 Dimensions </a:t>
            </a:r>
            <a:r>
              <a:rPr lang="en-US" sz="3000" i="1">
                <a:solidFill>
                  <a:srgbClr val="15455F"/>
                </a:solidFill>
                <a:latin typeface="Trebuchet MS"/>
                <a:ea typeface="Trebuchet MS"/>
                <a:cs typeface="Trebuchet MS"/>
                <a:sym typeface="Trebuchet MS"/>
              </a:rPr>
              <a:t>(cont’d)</a:t>
            </a:r>
            <a:endParaRPr sz="3000" i="1">
              <a:solidFill>
                <a:srgbClr val="15455F"/>
              </a:solidFill>
              <a:latin typeface="Trebuchet MS"/>
              <a:ea typeface="Trebuchet MS"/>
              <a:cs typeface="Trebuchet MS"/>
              <a:sym typeface="Trebuchet MS"/>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52"/>
          <p:cNvSpPr txBox="1">
            <a:spLocks noGrp="1"/>
          </p:cNvSpPr>
          <p:nvPr>
            <p:ph type="title"/>
          </p:nvPr>
        </p:nvSpPr>
        <p:spPr>
          <a:xfrm>
            <a:off x="457200" y="152400"/>
            <a:ext cx="8229600" cy="14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en-US" sz="4400" b="1">
                <a:solidFill>
                  <a:srgbClr val="35CEE2"/>
                </a:solidFill>
                <a:latin typeface="Trebuchet MS"/>
                <a:ea typeface="Trebuchet MS"/>
                <a:cs typeface="Trebuchet MS"/>
                <a:sym typeface="Trebuchet MS"/>
              </a:rPr>
              <a:t>Vignettes-Based Measures of Gender Equality</a:t>
            </a:r>
            <a:br>
              <a:rPr lang="en-US" sz="4400" b="1">
                <a:latin typeface="Trebuchet MS"/>
                <a:ea typeface="Trebuchet MS"/>
                <a:cs typeface="Trebuchet MS"/>
                <a:sym typeface="Trebuchet MS"/>
              </a:rPr>
            </a:br>
            <a:r>
              <a:rPr lang="en-US" sz="3000" b="1">
                <a:solidFill>
                  <a:srgbClr val="113951"/>
                </a:solidFill>
                <a:latin typeface="Trebuchet MS"/>
                <a:ea typeface="Trebuchet MS"/>
                <a:cs typeface="Trebuchet MS"/>
                <a:sym typeface="Trebuchet MS"/>
              </a:rPr>
              <a:t>Development</a:t>
            </a:r>
            <a:endParaRPr sz="3000" b="1">
              <a:solidFill>
                <a:srgbClr val="113951"/>
              </a:solidFill>
              <a:latin typeface="Trebuchet MS"/>
              <a:ea typeface="Trebuchet MS"/>
              <a:cs typeface="Trebuchet MS"/>
              <a:sym typeface="Trebuchet MS"/>
            </a:endParaRPr>
          </a:p>
        </p:txBody>
      </p:sp>
      <p:sp>
        <p:nvSpPr>
          <p:cNvPr id="1151" name="Google Shape;1151;p52"/>
          <p:cNvSpPr txBox="1">
            <a:spLocks noGrp="1"/>
          </p:cNvSpPr>
          <p:nvPr>
            <p:ph type="body" idx="1"/>
          </p:nvPr>
        </p:nvSpPr>
        <p:spPr>
          <a:xfrm>
            <a:off x="556050" y="1828800"/>
            <a:ext cx="8130600" cy="4657500"/>
          </a:xfrm>
          <a:prstGeom prst="rect">
            <a:avLst/>
          </a:prstGeom>
          <a:noFill/>
          <a:ln>
            <a:noFill/>
          </a:ln>
        </p:spPr>
        <p:txBody>
          <a:bodyPr spcFirstLastPara="1" wrap="square" lIns="91425" tIns="45700" rIns="91425" bIns="45700" anchor="t" anchorCtr="0">
            <a:noAutofit/>
          </a:bodyPr>
          <a:lstStyle/>
          <a:p>
            <a:pPr marL="171450" lvl="0" indent="-158750" algn="l" rtl="0">
              <a:lnSpc>
                <a:spcPct val="90000"/>
              </a:lnSpc>
              <a:spcBef>
                <a:spcPts val="0"/>
              </a:spcBef>
              <a:spcAft>
                <a:spcPts val="0"/>
              </a:spcAft>
              <a:buClr>
                <a:schemeClr val="dk1"/>
              </a:buClr>
              <a:buSzPts val="2200"/>
              <a:buFont typeface="Trebuchet MS"/>
              <a:buChar char="•"/>
            </a:pPr>
            <a:r>
              <a:rPr lang="en-US" sz="2200">
                <a:latin typeface="Trebuchet MS"/>
                <a:ea typeface="Trebuchet MS"/>
                <a:cs typeface="Trebuchet MS"/>
                <a:sym typeface="Trebuchet MS"/>
              </a:rPr>
              <a:t>3-day focus groups with mixed-sex groups </a:t>
            </a:r>
            <a:endParaRPr sz="2200">
              <a:latin typeface="Trebuchet MS"/>
              <a:ea typeface="Trebuchet MS"/>
              <a:cs typeface="Trebuchet MS"/>
              <a:sym typeface="Trebuchet MS"/>
            </a:endParaRPr>
          </a:p>
          <a:p>
            <a:pPr marL="514350" lvl="1" indent="-196850" algn="l" rtl="0">
              <a:lnSpc>
                <a:spcPct val="90000"/>
              </a:lnSpc>
              <a:spcBef>
                <a:spcPts val="750"/>
              </a:spcBef>
              <a:spcAft>
                <a:spcPts val="0"/>
              </a:spcAft>
              <a:buClr>
                <a:schemeClr val="dk1"/>
              </a:buClr>
              <a:buSzPts val="2200"/>
              <a:buFont typeface="Trebuchet MS"/>
              <a:buChar char="•"/>
            </a:pPr>
            <a:r>
              <a:rPr lang="en-US" sz="2200">
                <a:latin typeface="Trebuchet MS"/>
                <a:ea typeface="Trebuchet MS"/>
                <a:cs typeface="Trebuchet MS"/>
                <a:sym typeface="Trebuchet MS"/>
              </a:rPr>
              <a:t>10-12 young adolescents 11-14 years old </a:t>
            </a:r>
            <a:endParaRPr sz="2200">
              <a:latin typeface="Trebuchet MS"/>
              <a:ea typeface="Trebuchet MS"/>
              <a:cs typeface="Trebuchet MS"/>
              <a:sym typeface="Trebuchet MS"/>
            </a:endParaRPr>
          </a:p>
          <a:p>
            <a:pPr marL="514350" lvl="1" indent="-196850" algn="l" rtl="0">
              <a:lnSpc>
                <a:spcPct val="90000"/>
              </a:lnSpc>
              <a:spcBef>
                <a:spcPts val="750"/>
              </a:spcBef>
              <a:spcAft>
                <a:spcPts val="0"/>
              </a:spcAft>
              <a:buClr>
                <a:schemeClr val="dk1"/>
              </a:buClr>
              <a:buSzPts val="2200"/>
              <a:buFont typeface="Trebuchet MS"/>
              <a:buChar char="•"/>
            </a:pPr>
            <a:r>
              <a:rPr lang="en-US" sz="2200">
                <a:latin typeface="Trebuchet MS"/>
                <a:ea typeface="Trebuchet MS"/>
                <a:cs typeface="Trebuchet MS"/>
                <a:sym typeface="Trebuchet MS"/>
              </a:rPr>
              <a:t>Groups prioritized the topics/situations common to VYA</a:t>
            </a:r>
            <a:endParaRPr sz="2200">
              <a:latin typeface="Trebuchet MS"/>
              <a:ea typeface="Trebuchet MS"/>
              <a:cs typeface="Trebuchet MS"/>
              <a:sym typeface="Trebuchet MS"/>
            </a:endParaRPr>
          </a:p>
          <a:p>
            <a:pPr marL="514350" lvl="1" indent="-196850" algn="l" rtl="0">
              <a:lnSpc>
                <a:spcPct val="90000"/>
              </a:lnSpc>
              <a:spcBef>
                <a:spcPts val="750"/>
              </a:spcBef>
              <a:spcAft>
                <a:spcPts val="0"/>
              </a:spcAft>
              <a:buClr>
                <a:schemeClr val="dk1"/>
              </a:buClr>
              <a:buSzPts val="2200"/>
              <a:buFont typeface="Trebuchet MS"/>
              <a:buChar char="•"/>
            </a:pPr>
            <a:r>
              <a:rPr lang="en-US" sz="2200">
                <a:latin typeface="Trebuchet MS"/>
                <a:ea typeface="Trebuchet MS"/>
                <a:cs typeface="Trebuchet MS"/>
                <a:sym typeface="Trebuchet MS"/>
              </a:rPr>
              <a:t>Groups began with general discussion followed by a role play of the situation, first with a girl (or boy) in the lead then with the other sex in the lead</a:t>
            </a:r>
            <a:endParaRPr sz="2200">
              <a:latin typeface="Trebuchet MS"/>
              <a:ea typeface="Trebuchet MS"/>
              <a:cs typeface="Trebuchet MS"/>
              <a:sym typeface="Trebuchet MS"/>
            </a:endParaRPr>
          </a:p>
          <a:p>
            <a:pPr marL="514350" lvl="1" indent="-196850" algn="l" rtl="0">
              <a:lnSpc>
                <a:spcPct val="90000"/>
              </a:lnSpc>
              <a:spcBef>
                <a:spcPts val="750"/>
              </a:spcBef>
              <a:spcAft>
                <a:spcPts val="0"/>
              </a:spcAft>
              <a:buClr>
                <a:schemeClr val="dk1"/>
              </a:buClr>
              <a:buSzPts val="2200"/>
              <a:buFont typeface="Trebuchet MS"/>
              <a:buChar char="•"/>
            </a:pPr>
            <a:r>
              <a:rPr lang="en-US" sz="2200">
                <a:latin typeface="Trebuchet MS"/>
                <a:ea typeface="Trebuchet MS"/>
                <a:cs typeface="Trebuchet MS"/>
                <a:sym typeface="Trebuchet MS"/>
              </a:rPr>
              <a:t>Researchers took notes on the storyline developed, the questions generated, and possible responses</a:t>
            </a:r>
            <a:endParaRPr sz="2200">
              <a:latin typeface="Trebuchet MS"/>
              <a:ea typeface="Trebuchet MS"/>
              <a:cs typeface="Trebuchet MS"/>
              <a:sym typeface="Trebuchet MS"/>
            </a:endParaRPr>
          </a:p>
          <a:p>
            <a:pPr marL="171450" lvl="0" indent="-158750" algn="l" rtl="0">
              <a:lnSpc>
                <a:spcPct val="90000"/>
              </a:lnSpc>
              <a:spcBef>
                <a:spcPts val="750"/>
              </a:spcBef>
              <a:spcAft>
                <a:spcPts val="0"/>
              </a:spcAft>
              <a:buClr>
                <a:schemeClr val="dk1"/>
              </a:buClr>
              <a:buSzPts val="2200"/>
              <a:buFont typeface="Trebuchet MS"/>
              <a:buChar char="•"/>
            </a:pPr>
            <a:r>
              <a:rPr lang="en-US" sz="2200">
                <a:latin typeface="Trebuchet MS"/>
                <a:ea typeface="Trebuchet MS"/>
                <a:cs typeface="Trebuchet MS"/>
                <a:sym typeface="Trebuchet MS"/>
              </a:rPr>
              <a:t>Stories were compared across sites and common stories were identified</a:t>
            </a:r>
            <a:endParaRPr sz="2200">
              <a:latin typeface="Trebuchet MS"/>
              <a:ea typeface="Trebuchet MS"/>
              <a:cs typeface="Trebuchet MS"/>
              <a:sym typeface="Trebuchet MS"/>
            </a:endParaRPr>
          </a:p>
          <a:p>
            <a:pPr marL="171450" lvl="0" indent="-158750" algn="l" rtl="0">
              <a:lnSpc>
                <a:spcPct val="90000"/>
              </a:lnSpc>
              <a:spcBef>
                <a:spcPts val="750"/>
              </a:spcBef>
              <a:spcAft>
                <a:spcPts val="0"/>
              </a:spcAft>
              <a:buClr>
                <a:schemeClr val="dk1"/>
              </a:buClr>
              <a:buSzPts val="2200"/>
              <a:buFont typeface="Trebuchet MS"/>
              <a:buChar char="•"/>
            </a:pPr>
            <a:r>
              <a:rPr lang="en-US" sz="2200">
                <a:latin typeface="Trebuchet MS"/>
                <a:ea typeface="Trebuchet MS"/>
                <a:cs typeface="Trebuchet MS"/>
                <a:sym typeface="Trebuchet MS"/>
              </a:rPr>
              <a:t>Initially, 6 cross-site themes identified then narrowed to 4 after piloting</a:t>
            </a:r>
            <a:endParaRPr sz="2200">
              <a:latin typeface="Trebuchet MS"/>
              <a:ea typeface="Trebuchet MS"/>
              <a:cs typeface="Trebuchet MS"/>
              <a:sym typeface="Trebuchet MS"/>
            </a:endParaRPr>
          </a:p>
          <a:p>
            <a:pPr marL="0" lvl="0" indent="0" algn="l" rtl="0">
              <a:lnSpc>
                <a:spcPct val="90000"/>
              </a:lnSpc>
              <a:spcBef>
                <a:spcPts val="750"/>
              </a:spcBef>
              <a:spcAft>
                <a:spcPts val="0"/>
              </a:spcAft>
              <a:buClr>
                <a:schemeClr val="dk1"/>
              </a:buClr>
              <a:buSzPts val="2000"/>
              <a:buNone/>
            </a:pPr>
            <a:endParaRPr sz="2200">
              <a:latin typeface="Trebuchet MS"/>
              <a:ea typeface="Trebuchet MS"/>
              <a:cs typeface="Trebuchet MS"/>
              <a:sym typeface="Trebuchet MS"/>
            </a:endParaRPr>
          </a:p>
        </p:txBody>
      </p:sp>
      <p:sp>
        <p:nvSpPr>
          <p:cNvPr id="1152" name="Google Shape;1152;p52"/>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153" name="Google Shape;1153;p52"/>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25</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pic>
        <p:nvPicPr>
          <p:cNvPr id="1158" name="Google Shape;1158;p53"/>
          <p:cNvPicPr preferRelativeResize="0"/>
          <p:nvPr/>
        </p:nvPicPr>
        <p:blipFill rotWithShape="1">
          <a:blip r:embed="rId3">
            <a:alphaModFix/>
          </a:blip>
          <a:srcRect/>
          <a:stretch/>
        </p:blipFill>
        <p:spPr>
          <a:xfrm>
            <a:off x="380999" y="1831762"/>
            <a:ext cx="2383342" cy="1563366"/>
          </a:xfrm>
          <a:prstGeom prst="rect">
            <a:avLst/>
          </a:prstGeom>
          <a:noFill/>
          <a:ln>
            <a:noFill/>
          </a:ln>
        </p:spPr>
      </p:pic>
      <p:sp>
        <p:nvSpPr>
          <p:cNvPr id="1159" name="Google Shape;1159;p53"/>
          <p:cNvSpPr txBox="1">
            <a:spLocks noGrp="1"/>
          </p:cNvSpPr>
          <p:nvPr>
            <p:ph type="title"/>
          </p:nvPr>
        </p:nvSpPr>
        <p:spPr>
          <a:xfrm>
            <a:off x="0" y="125200"/>
            <a:ext cx="9144000" cy="141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757070"/>
              </a:buClr>
              <a:buSzPts val="4400"/>
              <a:buFont typeface="Avenir"/>
              <a:buNone/>
            </a:pPr>
            <a:r>
              <a:rPr lang="en-US" sz="4400" b="1">
                <a:solidFill>
                  <a:srgbClr val="35CEE2"/>
                </a:solidFill>
                <a:latin typeface="Trebuchet MS"/>
                <a:ea typeface="Trebuchet MS"/>
                <a:cs typeface="Trebuchet MS"/>
                <a:sym typeface="Trebuchet MS"/>
              </a:rPr>
              <a:t>Vignettes-Based Measure of Gender Equality</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rgbClr val="757070"/>
              </a:buClr>
              <a:buSzPts val="4400"/>
              <a:buFont typeface="Avenir"/>
              <a:buNone/>
            </a:pPr>
            <a:r>
              <a:rPr lang="en-US" sz="3000" b="1">
                <a:solidFill>
                  <a:srgbClr val="113951"/>
                </a:solidFill>
                <a:latin typeface="Trebuchet MS"/>
                <a:ea typeface="Trebuchet MS"/>
                <a:cs typeface="Trebuchet MS"/>
                <a:sym typeface="Trebuchet MS"/>
              </a:rPr>
              <a:t>Storyline Images</a:t>
            </a:r>
            <a:endParaRPr sz="3000" b="1">
              <a:solidFill>
                <a:srgbClr val="113951"/>
              </a:solidFill>
              <a:latin typeface="Trebuchet MS"/>
              <a:ea typeface="Trebuchet MS"/>
              <a:cs typeface="Trebuchet MS"/>
              <a:sym typeface="Trebuchet MS"/>
            </a:endParaRPr>
          </a:p>
        </p:txBody>
      </p:sp>
      <p:pic>
        <p:nvPicPr>
          <p:cNvPr id="1160" name="Google Shape;1160;p53"/>
          <p:cNvPicPr preferRelativeResize="0">
            <a:picLocks noGrp="1"/>
          </p:cNvPicPr>
          <p:nvPr>
            <p:ph type="body" idx="1"/>
          </p:nvPr>
        </p:nvPicPr>
        <p:blipFill rotWithShape="1">
          <a:blip r:embed="rId4">
            <a:alphaModFix/>
          </a:blip>
          <a:srcRect/>
          <a:stretch/>
        </p:blipFill>
        <p:spPr>
          <a:xfrm>
            <a:off x="3208650" y="2228901"/>
            <a:ext cx="2726700" cy="1707000"/>
          </a:xfrm>
          <a:prstGeom prst="rect">
            <a:avLst/>
          </a:prstGeom>
          <a:noFill/>
          <a:ln>
            <a:noFill/>
          </a:ln>
        </p:spPr>
      </p:pic>
      <p:pic>
        <p:nvPicPr>
          <p:cNvPr id="1161" name="Google Shape;1161;p53"/>
          <p:cNvPicPr preferRelativeResize="0"/>
          <p:nvPr/>
        </p:nvPicPr>
        <p:blipFill rotWithShape="1">
          <a:blip r:embed="rId5">
            <a:alphaModFix/>
          </a:blip>
          <a:srcRect/>
          <a:stretch/>
        </p:blipFill>
        <p:spPr>
          <a:xfrm>
            <a:off x="380999" y="4764139"/>
            <a:ext cx="2383345" cy="1706881"/>
          </a:xfrm>
          <a:prstGeom prst="rect">
            <a:avLst/>
          </a:prstGeom>
          <a:noFill/>
          <a:ln>
            <a:noFill/>
          </a:ln>
        </p:spPr>
      </p:pic>
      <p:pic>
        <p:nvPicPr>
          <p:cNvPr id="1162" name="Google Shape;1162;p53"/>
          <p:cNvPicPr preferRelativeResize="0"/>
          <p:nvPr/>
        </p:nvPicPr>
        <p:blipFill rotWithShape="1">
          <a:blip r:embed="rId6">
            <a:alphaModFix/>
          </a:blip>
          <a:srcRect/>
          <a:stretch/>
        </p:blipFill>
        <p:spPr>
          <a:xfrm>
            <a:off x="3429000" y="4396525"/>
            <a:ext cx="2286000" cy="1828801"/>
          </a:xfrm>
          <a:prstGeom prst="rect">
            <a:avLst/>
          </a:prstGeom>
          <a:noFill/>
          <a:ln>
            <a:noFill/>
          </a:ln>
        </p:spPr>
      </p:pic>
      <p:pic>
        <p:nvPicPr>
          <p:cNvPr id="1163" name="Google Shape;1163;p53"/>
          <p:cNvPicPr preferRelativeResize="0"/>
          <p:nvPr/>
        </p:nvPicPr>
        <p:blipFill rotWithShape="1">
          <a:blip r:embed="rId7">
            <a:alphaModFix/>
          </a:blip>
          <a:srcRect/>
          <a:stretch/>
        </p:blipFill>
        <p:spPr>
          <a:xfrm>
            <a:off x="6288461" y="1736512"/>
            <a:ext cx="2442572" cy="1600200"/>
          </a:xfrm>
          <a:prstGeom prst="rect">
            <a:avLst/>
          </a:prstGeom>
          <a:noFill/>
          <a:ln>
            <a:noFill/>
          </a:ln>
        </p:spPr>
      </p:pic>
      <p:pic>
        <p:nvPicPr>
          <p:cNvPr id="1164" name="Google Shape;1164;p53"/>
          <p:cNvPicPr preferRelativeResize="0"/>
          <p:nvPr/>
        </p:nvPicPr>
        <p:blipFill rotWithShape="1">
          <a:blip r:embed="rId8">
            <a:alphaModFix/>
          </a:blip>
          <a:srcRect/>
          <a:stretch/>
        </p:blipFill>
        <p:spPr>
          <a:xfrm>
            <a:off x="6379641" y="4226105"/>
            <a:ext cx="2129461" cy="1737575"/>
          </a:xfrm>
          <a:prstGeom prst="rect">
            <a:avLst/>
          </a:prstGeom>
          <a:noFill/>
          <a:ln>
            <a:noFill/>
          </a:ln>
        </p:spPr>
      </p:pic>
      <p:sp>
        <p:nvSpPr>
          <p:cNvPr id="1165" name="Google Shape;1165;p53"/>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166" name="Google Shape;1166;p53"/>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26</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54"/>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173" name="Google Shape;1173;p54"/>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27</a:t>
            </a:fld>
            <a:endParaRPr sz="900" b="1">
              <a:solidFill>
                <a:srgbClr val="D9E021"/>
              </a:solidFill>
              <a:latin typeface="Open Sans ExtraBold"/>
              <a:ea typeface="Open Sans ExtraBold"/>
              <a:cs typeface="Open Sans ExtraBold"/>
              <a:sym typeface="Open Sans ExtraBold"/>
            </a:endParaRPr>
          </a:p>
        </p:txBody>
      </p:sp>
      <p:sp>
        <p:nvSpPr>
          <p:cNvPr id="1174" name="Google Shape;1174;p54"/>
          <p:cNvSpPr txBox="1"/>
          <p:nvPr/>
        </p:nvSpPr>
        <p:spPr>
          <a:xfrm>
            <a:off x="0" y="0"/>
            <a:ext cx="9144000" cy="19572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4400" b="1">
                <a:solidFill>
                  <a:srgbClr val="35CEE2"/>
                </a:solidFill>
                <a:latin typeface="Trebuchet MS"/>
                <a:ea typeface="Trebuchet MS"/>
                <a:cs typeface="Trebuchet MS"/>
                <a:sym typeface="Trebuchet MS"/>
              </a:rPr>
              <a:t>Vignettes-Based Measure of Gender Equality</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None/>
            </a:pPr>
            <a:r>
              <a:rPr lang="en-US" sz="3000" b="1">
                <a:solidFill>
                  <a:srgbClr val="113951"/>
                </a:solidFill>
                <a:latin typeface="Trebuchet MS"/>
                <a:ea typeface="Trebuchet MS"/>
                <a:cs typeface="Trebuchet MS"/>
                <a:sym typeface="Trebuchet MS"/>
              </a:rPr>
              <a:t>Storyline Themes</a:t>
            </a:r>
            <a:endParaRPr sz="3000" b="1">
              <a:solidFill>
                <a:srgbClr val="113951"/>
              </a:solidFill>
              <a:latin typeface="Trebuchet MS"/>
              <a:ea typeface="Trebuchet MS"/>
              <a:cs typeface="Trebuchet MS"/>
              <a:sym typeface="Trebuchet MS"/>
            </a:endParaRPr>
          </a:p>
        </p:txBody>
      </p:sp>
      <p:sp>
        <p:nvSpPr>
          <p:cNvPr id="1175" name="Google Shape;1175;p54"/>
          <p:cNvSpPr/>
          <p:nvPr/>
        </p:nvSpPr>
        <p:spPr>
          <a:xfrm>
            <a:off x="1066900" y="2033400"/>
            <a:ext cx="7315200" cy="891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375"/>
              </a:spcBef>
              <a:spcAft>
                <a:spcPts val="0"/>
              </a:spcAft>
              <a:buNone/>
            </a:pPr>
            <a:r>
              <a:rPr lang="en-US" sz="2400" b="1">
                <a:solidFill>
                  <a:srgbClr val="FFFFFF"/>
                </a:solidFill>
                <a:latin typeface="Trebuchet MS"/>
                <a:ea typeface="Trebuchet MS"/>
                <a:cs typeface="Trebuchet MS"/>
                <a:sym typeface="Trebuchet MS"/>
              </a:rPr>
              <a:t>Romantic Interest</a:t>
            </a:r>
            <a:endParaRPr sz="2400">
              <a:solidFill>
                <a:srgbClr val="FFFFFF"/>
              </a:solidFill>
              <a:latin typeface="Trebuchet MS"/>
              <a:ea typeface="Trebuchet MS"/>
              <a:cs typeface="Trebuchet MS"/>
              <a:sym typeface="Trebuchet MS"/>
            </a:endParaRPr>
          </a:p>
          <a:p>
            <a:pPr marL="0" lvl="0" indent="0" algn="l" rtl="0">
              <a:lnSpc>
                <a:spcPct val="90000"/>
              </a:lnSpc>
              <a:spcBef>
                <a:spcPts val="1000"/>
              </a:spcBef>
              <a:spcAft>
                <a:spcPts val="1000"/>
              </a:spcAft>
              <a:buNone/>
            </a:pPr>
            <a:r>
              <a:rPr lang="en-US" sz="2000">
                <a:solidFill>
                  <a:srgbClr val="FFFFFF"/>
                </a:solidFill>
                <a:latin typeface="Trebuchet MS"/>
                <a:ea typeface="Trebuchet MS"/>
                <a:cs typeface="Trebuchet MS"/>
                <a:sym typeface="Trebuchet MS"/>
              </a:rPr>
              <a:t>A boy likes a girl | a girl likes a boy</a:t>
            </a:r>
            <a:endParaRPr sz="2000">
              <a:solidFill>
                <a:srgbClr val="FFFFFF"/>
              </a:solidFill>
              <a:latin typeface="Trebuchet MS"/>
              <a:ea typeface="Trebuchet MS"/>
              <a:cs typeface="Trebuchet MS"/>
              <a:sym typeface="Trebuchet MS"/>
            </a:endParaRPr>
          </a:p>
        </p:txBody>
      </p:sp>
      <p:sp>
        <p:nvSpPr>
          <p:cNvPr id="1176" name="Google Shape;1176;p54"/>
          <p:cNvSpPr/>
          <p:nvPr/>
        </p:nvSpPr>
        <p:spPr>
          <a:xfrm>
            <a:off x="184775" y="2033400"/>
            <a:ext cx="548640" cy="891645"/>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1</a:t>
            </a:r>
          </a:p>
        </p:txBody>
      </p:sp>
      <p:sp>
        <p:nvSpPr>
          <p:cNvPr id="1177" name="Google Shape;1177;p54"/>
          <p:cNvSpPr/>
          <p:nvPr/>
        </p:nvSpPr>
        <p:spPr>
          <a:xfrm>
            <a:off x="590550" y="3086484"/>
            <a:ext cx="7315200" cy="891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0"/>
              </a:spcAft>
              <a:buNone/>
            </a:pPr>
            <a:r>
              <a:rPr lang="en-US" sz="2000" b="1">
                <a:solidFill>
                  <a:srgbClr val="FFFFFF"/>
                </a:solidFill>
                <a:latin typeface="Trebuchet MS"/>
                <a:ea typeface="Trebuchet MS"/>
                <a:cs typeface="Trebuchet MS"/>
                <a:sym typeface="Trebuchet MS"/>
              </a:rPr>
              <a:t>Gender off-diagonal</a:t>
            </a:r>
            <a:endParaRPr sz="2000" b="1">
              <a:solidFill>
                <a:srgbClr val="FFFFFF"/>
              </a:solidFill>
              <a:latin typeface="Trebuchet MS"/>
              <a:ea typeface="Trebuchet MS"/>
              <a:cs typeface="Trebuchet MS"/>
              <a:sym typeface="Trebuchet MS"/>
            </a:endParaRPr>
          </a:p>
          <a:p>
            <a:pPr marL="0" lvl="0" indent="0" algn="l" rtl="0">
              <a:lnSpc>
                <a:spcPct val="90000"/>
              </a:lnSpc>
              <a:spcBef>
                <a:spcPts val="1000"/>
              </a:spcBef>
              <a:spcAft>
                <a:spcPts val="1000"/>
              </a:spcAft>
              <a:buNone/>
            </a:pPr>
            <a:r>
              <a:rPr lang="en-US" sz="2000" b="1">
                <a:solidFill>
                  <a:srgbClr val="FFFFFF"/>
                </a:solidFill>
                <a:latin typeface="Trebuchet MS"/>
                <a:ea typeface="Trebuchet MS"/>
                <a:cs typeface="Trebuchet MS"/>
                <a:sym typeface="Trebuchet MS"/>
              </a:rPr>
              <a:t>G</a:t>
            </a:r>
            <a:r>
              <a:rPr lang="en-US" sz="2000">
                <a:solidFill>
                  <a:srgbClr val="FFFFFF"/>
                </a:solidFill>
                <a:latin typeface="Trebuchet MS"/>
                <a:ea typeface="Trebuchet MS"/>
                <a:cs typeface="Trebuchet MS"/>
                <a:sym typeface="Trebuchet MS"/>
              </a:rPr>
              <a:t>irls who act more like boys | boys who act more like girls</a:t>
            </a:r>
            <a:endParaRPr sz="2000">
              <a:solidFill>
                <a:srgbClr val="FFFFFF"/>
              </a:solidFill>
              <a:latin typeface="Trebuchet MS"/>
              <a:ea typeface="Trebuchet MS"/>
              <a:cs typeface="Trebuchet MS"/>
              <a:sym typeface="Trebuchet MS"/>
            </a:endParaRPr>
          </a:p>
        </p:txBody>
      </p:sp>
      <p:sp>
        <p:nvSpPr>
          <p:cNvPr id="1178" name="Google Shape;1178;p54"/>
          <p:cNvSpPr/>
          <p:nvPr/>
        </p:nvSpPr>
        <p:spPr>
          <a:xfrm>
            <a:off x="8134676" y="3081507"/>
            <a:ext cx="735550" cy="888439"/>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2</a:t>
            </a:r>
          </a:p>
        </p:txBody>
      </p:sp>
      <p:sp>
        <p:nvSpPr>
          <p:cNvPr id="1179" name="Google Shape;1179;p54"/>
          <p:cNvSpPr/>
          <p:nvPr/>
        </p:nvSpPr>
        <p:spPr>
          <a:xfrm>
            <a:off x="184775" y="4139558"/>
            <a:ext cx="733915" cy="903246"/>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3</a:t>
            </a:r>
          </a:p>
        </p:txBody>
      </p:sp>
      <p:sp>
        <p:nvSpPr>
          <p:cNvPr id="1180" name="Google Shape;1180;p54"/>
          <p:cNvSpPr/>
          <p:nvPr/>
        </p:nvSpPr>
        <p:spPr>
          <a:xfrm>
            <a:off x="1066900" y="4126398"/>
            <a:ext cx="7315200" cy="891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0"/>
              </a:spcAft>
              <a:buNone/>
            </a:pPr>
            <a:r>
              <a:rPr lang="en-US" sz="2400" b="1">
                <a:solidFill>
                  <a:srgbClr val="FFFFFF"/>
                </a:solidFill>
                <a:latin typeface="Trebuchet MS"/>
                <a:ea typeface="Trebuchet MS"/>
                <a:cs typeface="Trebuchet MS"/>
                <a:sym typeface="Trebuchet MS"/>
              </a:rPr>
              <a:t>Puberty</a:t>
            </a:r>
            <a:endParaRPr sz="2000">
              <a:solidFill>
                <a:srgbClr val="FFFFFF"/>
              </a:solidFill>
              <a:latin typeface="Trebuchet MS"/>
              <a:ea typeface="Trebuchet MS"/>
              <a:cs typeface="Trebuchet MS"/>
              <a:sym typeface="Trebuchet MS"/>
            </a:endParaRPr>
          </a:p>
          <a:p>
            <a:pPr marL="0" lvl="0" indent="0" algn="l" rtl="0">
              <a:lnSpc>
                <a:spcPct val="90000"/>
              </a:lnSpc>
              <a:spcBef>
                <a:spcPts val="1000"/>
              </a:spcBef>
              <a:spcAft>
                <a:spcPts val="1000"/>
              </a:spcAft>
              <a:buNone/>
            </a:pPr>
            <a:r>
              <a:rPr lang="en-US" sz="2000">
                <a:solidFill>
                  <a:srgbClr val="FFFFFF"/>
                </a:solidFill>
                <a:latin typeface="Trebuchet MS"/>
                <a:ea typeface="Trebuchet MS"/>
                <a:cs typeface="Trebuchet MS"/>
                <a:sym typeface="Trebuchet MS"/>
              </a:rPr>
              <a:t>Satisfaction and embarrassment</a:t>
            </a:r>
            <a:endParaRPr sz="2000">
              <a:solidFill>
                <a:srgbClr val="FFFFFF"/>
              </a:solidFill>
              <a:latin typeface="Trebuchet MS"/>
              <a:ea typeface="Trebuchet MS"/>
              <a:cs typeface="Trebuchet MS"/>
              <a:sym typeface="Trebuchet MS"/>
            </a:endParaRPr>
          </a:p>
        </p:txBody>
      </p:sp>
      <p:sp>
        <p:nvSpPr>
          <p:cNvPr id="1181" name="Google Shape;1181;p54"/>
          <p:cNvSpPr/>
          <p:nvPr/>
        </p:nvSpPr>
        <p:spPr>
          <a:xfrm>
            <a:off x="590550" y="5204230"/>
            <a:ext cx="7315200" cy="891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0"/>
              </a:spcAft>
              <a:buNone/>
            </a:pPr>
            <a:r>
              <a:rPr lang="en-US" sz="2400" b="1">
                <a:solidFill>
                  <a:srgbClr val="FFFFFF"/>
                </a:solidFill>
                <a:latin typeface="Trebuchet MS"/>
                <a:ea typeface="Trebuchet MS"/>
                <a:cs typeface="Trebuchet MS"/>
                <a:sym typeface="Trebuchet MS"/>
              </a:rPr>
              <a:t>Pregnancy</a:t>
            </a:r>
            <a:endParaRPr sz="2400">
              <a:solidFill>
                <a:srgbClr val="FFFFFF"/>
              </a:solidFill>
              <a:latin typeface="Trebuchet MS"/>
              <a:ea typeface="Trebuchet MS"/>
              <a:cs typeface="Trebuchet MS"/>
              <a:sym typeface="Trebuchet MS"/>
            </a:endParaRPr>
          </a:p>
          <a:p>
            <a:pPr marL="0" lvl="0" indent="0" algn="l" rtl="0">
              <a:lnSpc>
                <a:spcPct val="90000"/>
              </a:lnSpc>
              <a:spcBef>
                <a:spcPts val="1000"/>
              </a:spcBef>
              <a:spcAft>
                <a:spcPts val="1000"/>
              </a:spcAft>
              <a:buNone/>
            </a:pPr>
            <a:r>
              <a:rPr lang="en-US" sz="2000">
                <a:solidFill>
                  <a:srgbClr val="FFFFFF"/>
                </a:solidFill>
                <a:latin typeface="Trebuchet MS"/>
                <a:ea typeface="Trebuchet MS"/>
                <a:cs typeface="Trebuchet MS"/>
                <a:sym typeface="Trebuchet MS"/>
              </a:rPr>
              <a:t>Reaction and responsibility </a:t>
            </a:r>
            <a:endParaRPr sz="2000">
              <a:solidFill>
                <a:srgbClr val="FFFFFF"/>
              </a:solidFill>
              <a:latin typeface="Trebuchet MS"/>
              <a:ea typeface="Trebuchet MS"/>
              <a:cs typeface="Trebuchet MS"/>
              <a:sym typeface="Trebuchet MS"/>
            </a:endParaRPr>
          </a:p>
        </p:txBody>
      </p:sp>
      <p:sp>
        <p:nvSpPr>
          <p:cNvPr id="1182" name="Google Shape;1182;p54"/>
          <p:cNvSpPr/>
          <p:nvPr/>
        </p:nvSpPr>
        <p:spPr>
          <a:xfrm>
            <a:off x="8110164" y="5174505"/>
            <a:ext cx="784586" cy="873631"/>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4</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1186"/>
        <p:cNvGrpSpPr/>
        <p:nvPr/>
      </p:nvGrpSpPr>
      <p:grpSpPr>
        <a:xfrm>
          <a:off x="0" y="0"/>
          <a:ext cx="0" cy="0"/>
          <a:chOff x="0" y="0"/>
          <a:chExt cx="0" cy="0"/>
        </a:xfrm>
      </p:grpSpPr>
      <p:sp>
        <p:nvSpPr>
          <p:cNvPr id="1187" name="Google Shape;1187;p55"/>
          <p:cNvSpPr txBox="1">
            <a:spLocks noGrp="1"/>
          </p:cNvSpPr>
          <p:nvPr>
            <p:ph type="title"/>
          </p:nvPr>
        </p:nvSpPr>
        <p:spPr>
          <a:xfrm>
            <a:off x="0" y="10300"/>
            <a:ext cx="9144000" cy="105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400"/>
              <a:buFont typeface="Avenir"/>
              <a:buNone/>
            </a:pPr>
            <a:r>
              <a:rPr lang="en-US" sz="4000">
                <a:solidFill>
                  <a:srgbClr val="15455F"/>
                </a:solidFill>
                <a:latin typeface="Avenir"/>
                <a:ea typeface="Avenir"/>
                <a:cs typeface="Avenir"/>
                <a:sym typeface="Avenir"/>
              </a:rPr>
              <a:t>VIGNETTES </a:t>
            </a:r>
            <a:endParaRPr sz="4000">
              <a:solidFill>
                <a:srgbClr val="15455F"/>
              </a:solidFill>
              <a:latin typeface="Avenir"/>
              <a:ea typeface="Avenir"/>
              <a:cs typeface="Avenir"/>
              <a:sym typeface="Avenir"/>
            </a:endParaRPr>
          </a:p>
          <a:p>
            <a:pPr marL="0" lvl="0" indent="0" algn="l" rtl="0">
              <a:lnSpc>
                <a:spcPct val="90000"/>
              </a:lnSpc>
              <a:spcBef>
                <a:spcPts val="0"/>
              </a:spcBef>
              <a:spcAft>
                <a:spcPts val="0"/>
              </a:spcAft>
              <a:buClr>
                <a:srgbClr val="15455F"/>
              </a:buClr>
              <a:buSzPts val="4400"/>
              <a:buFont typeface="Avenir"/>
              <a:buNone/>
            </a:pPr>
            <a:r>
              <a:rPr lang="en-US" sz="2800">
                <a:solidFill>
                  <a:srgbClr val="15455F"/>
                </a:solidFill>
                <a:latin typeface="Avenir"/>
                <a:ea typeface="Avenir"/>
                <a:cs typeface="Avenir"/>
                <a:sym typeface="Avenir"/>
              </a:rPr>
              <a:t>MEASURE DOMAINS</a:t>
            </a:r>
            <a:endParaRPr sz="2800">
              <a:solidFill>
                <a:srgbClr val="15455F"/>
              </a:solidFill>
              <a:latin typeface="Avenir"/>
              <a:ea typeface="Avenir"/>
              <a:cs typeface="Avenir"/>
              <a:sym typeface="Avenir"/>
            </a:endParaRPr>
          </a:p>
        </p:txBody>
      </p:sp>
      <p:grpSp>
        <p:nvGrpSpPr>
          <p:cNvPr id="1188" name="Google Shape;1188;p55"/>
          <p:cNvGrpSpPr/>
          <p:nvPr/>
        </p:nvGrpSpPr>
        <p:grpSpPr>
          <a:xfrm>
            <a:off x="1506375" y="2607143"/>
            <a:ext cx="5766050" cy="712811"/>
            <a:chOff x="1593000" y="2322568"/>
            <a:chExt cx="5766050" cy="643506"/>
          </a:xfrm>
        </p:grpSpPr>
        <p:sp>
          <p:nvSpPr>
            <p:cNvPr id="1189" name="Google Shape;1189;p55"/>
            <p:cNvSpPr/>
            <p:nvPr/>
          </p:nvSpPr>
          <p:spPr>
            <a:xfrm>
              <a:off x="3728375" y="2322574"/>
              <a:ext cx="26748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600">
                  <a:solidFill>
                    <a:schemeClr val="lt1"/>
                  </a:solidFill>
                  <a:latin typeface="Roboto Medium"/>
                  <a:ea typeface="Roboto Medium"/>
                  <a:cs typeface="Roboto Medium"/>
                  <a:sym typeface="Roboto Medium"/>
                </a:rPr>
                <a:t>Emotional Responsiveness</a:t>
              </a:r>
              <a:endParaRPr sz="16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1193" name="Google Shape;1193;p5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195" name="Google Shape;1195;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Very negative</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Negative</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Positive</a:t>
              </a:r>
              <a:endParaRPr>
                <a:solidFill>
                  <a:srgbClr val="434343"/>
                </a:solidFill>
                <a:latin typeface="Roboto"/>
                <a:ea typeface="Roboto"/>
                <a:cs typeface="Roboto"/>
                <a:sym typeface="Roboto"/>
              </a:endParaRPr>
            </a:p>
          </p:txBody>
        </p:sp>
      </p:grpSp>
      <p:grpSp>
        <p:nvGrpSpPr>
          <p:cNvPr id="1196" name="Google Shape;1196;p55"/>
          <p:cNvGrpSpPr/>
          <p:nvPr/>
        </p:nvGrpSpPr>
        <p:grpSpPr>
          <a:xfrm>
            <a:off x="820575" y="1818150"/>
            <a:ext cx="5766050" cy="712805"/>
            <a:chOff x="1593000" y="2322563"/>
            <a:chExt cx="5766050" cy="643500"/>
          </a:xfrm>
        </p:grpSpPr>
        <p:sp>
          <p:nvSpPr>
            <p:cNvPr id="1197" name="Google Shape;1197;p55"/>
            <p:cNvSpPr/>
            <p:nvPr/>
          </p:nvSpPr>
          <p:spPr>
            <a:xfrm>
              <a:off x="3728375" y="2322563"/>
              <a:ext cx="26748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a:solidFill>
                    <a:schemeClr val="lt1"/>
                  </a:solidFill>
                  <a:latin typeface="Roboto Medium"/>
                  <a:ea typeface="Roboto Medium"/>
                  <a:cs typeface="Roboto Medium"/>
                  <a:sym typeface="Roboto Medium"/>
                </a:rPr>
                <a:t>Assertiveness</a:t>
              </a:r>
              <a:endParaRPr sz="1000">
                <a:solidFill>
                  <a:srgbClr val="FFFFFF"/>
                </a:solidFill>
                <a:latin typeface="Roboto Medium"/>
                <a:ea typeface="Roboto Medium"/>
                <a:cs typeface="Roboto Medium"/>
                <a:sym typeface="Roboto Medium"/>
              </a:endParaRPr>
            </a:p>
          </p:txBody>
        </p:sp>
        <p:sp>
          <p:nvSpPr>
            <p:cNvPr id="1201" name="Google Shape;1201;p5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203" name="Google Shape;1203;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434343"/>
                </a:buClr>
                <a:buSzPts val="1200"/>
                <a:buFont typeface="Roboto"/>
                <a:buChar char="●"/>
              </a:pPr>
              <a:r>
                <a:rPr lang="en-US" sz="1200">
                  <a:solidFill>
                    <a:srgbClr val="434343"/>
                  </a:solidFill>
                  <a:latin typeface="Roboto"/>
                  <a:ea typeface="Roboto"/>
                  <a:cs typeface="Roboto"/>
                  <a:sym typeface="Roboto"/>
                </a:rPr>
                <a:t>No</a:t>
              </a:r>
              <a:endParaRPr sz="1200">
                <a:solidFill>
                  <a:srgbClr val="434343"/>
                </a:solidFill>
                <a:latin typeface="Roboto"/>
                <a:ea typeface="Roboto"/>
                <a:cs typeface="Roboto"/>
                <a:sym typeface="Roboto"/>
              </a:endParaRPr>
            </a:p>
            <a:p>
              <a:pPr marL="457200" lvl="0" indent="-304800" algn="l" rtl="0">
                <a:lnSpc>
                  <a:spcPct val="115000"/>
                </a:lnSpc>
                <a:spcBef>
                  <a:spcPts val="0"/>
                </a:spcBef>
                <a:spcAft>
                  <a:spcPts val="0"/>
                </a:spcAft>
                <a:buClr>
                  <a:srgbClr val="434343"/>
                </a:buClr>
                <a:buSzPts val="1200"/>
                <a:buFont typeface="Roboto"/>
                <a:buChar char="●"/>
              </a:pPr>
              <a:r>
                <a:rPr lang="en-US" sz="1200">
                  <a:solidFill>
                    <a:srgbClr val="434343"/>
                  </a:solidFill>
                  <a:latin typeface="Roboto"/>
                  <a:ea typeface="Roboto"/>
                  <a:cs typeface="Roboto"/>
                  <a:sym typeface="Roboto"/>
                </a:rPr>
                <a:t>Low</a:t>
              </a:r>
              <a:endParaRPr sz="1200">
                <a:solidFill>
                  <a:srgbClr val="434343"/>
                </a:solidFill>
                <a:latin typeface="Roboto"/>
                <a:ea typeface="Roboto"/>
                <a:cs typeface="Roboto"/>
                <a:sym typeface="Roboto"/>
              </a:endParaRPr>
            </a:p>
            <a:p>
              <a:pPr marL="457200" lvl="0" indent="-304800" algn="l" rtl="0">
                <a:lnSpc>
                  <a:spcPct val="115000"/>
                </a:lnSpc>
                <a:spcBef>
                  <a:spcPts val="0"/>
                </a:spcBef>
                <a:spcAft>
                  <a:spcPts val="0"/>
                </a:spcAft>
                <a:buClr>
                  <a:srgbClr val="434343"/>
                </a:buClr>
                <a:buSzPts val="1200"/>
                <a:buFont typeface="Roboto"/>
                <a:buChar char="●"/>
              </a:pPr>
              <a:r>
                <a:rPr lang="en-US" sz="1200">
                  <a:solidFill>
                    <a:srgbClr val="434343"/>
                  </a:solidFill>
                  <a:latin typeface="Roboto"/>
                  <a:ea typeface="Roboto"/>
                  <a:cs typeface="Roboto"/>
                  <a:sym typeface="Roboto"/>
                </a:rPr>
                <a:t>Moderate</a:t>
              </a:r>
              <a:endParaRPr sz="1200">
                <a:solidFill>
                  <a:srgbClr val="434343"/>
                </a:solidFill>
                <a:latin typeface="Roboto"/>
                <a:ea typeface="Roboto"/>
                <a:cs typeface="Roboto"/>
                <a:sym typeface="Roboto"/>
              </a:endParaRPr>
            </a:p>
            <a:p>
              <a:pPr marL="457200" lvl="0" indent="-304800" algn="l" rtl="0">
                <a:lnSpc>
                  <a:spcPct val="115000"/>
                </a:lnSpc>
                <a:spcBef>
                  <a:spcPts val="0"/>
                </a:spcBef>
                <a:spcAft>
                  <a:spcPts val="0"/>
                </a:spcAft>
                <a:buClr>
                  <a:srgbClr val="434343"/>
                </a:buClr>
                <a:buSzPts val="1200"/>
                <a:buFont typeface="Roboto"/>
                <a:buChar char="●"/>
              </a:pPr>
              <a:r>
                <a:rPr lang="en-US" sz="1200">
                  <a:solidFill>
                    <a:srgbClr val="434343"/>
                  </a:solidFill>
                  <a:latin typeface="Roboto"/>
                  <a:ea typeface="Roboto"/>
                  <a:cs typeface="Roboto"/>
                  <a:sym typeface="Roboto"/>
                </a:rPr>
                <a:t>High</a:t>
              </a:r>
              <a:endParaRPr sz="1200">
                <a:solidFill>
                  <a:srgbClr val="434343"/>
                </a:solidFill>
                <a:latin typeface="Roboto"/>
                <a:ea typeface="Roboto"/>
                <a:cs typeface="Roboto"/>
                <a:sym typeface="Roboto"/>
              </a:endParaRPr>
            </a:p>
          </p:txBody>
        </p:sp>
      </p:grpSp>
      <p:grpSp>
        <p:nvGrpSpPr>
          <p:cNvPr id="1204" name="Google Shape;1204;p55"/>
          <p:cNvGrpSpPr/>
          <p:nvPr/>
        </p:nvGrpSpPr>
        <p:grpSpPr>
          <a:xfrm>
            <a:off x="134775" y="1029151"/>
            <a:ext cx="5766050" cy="712805"/>
            <a:chOff x="1593000" y="2322563"/>
            <a:chExt cx="5766050" cy="643500"/>
          </a:xfrm>
        </p:grpSpPr>
        <p:sp>
          <p:nvSpPr>
            <p:cNvPr id="1205" name="Google Shape;1205;p55"/>
            <p:cNvSpPr/>
            <p:nvPr/>
          </p:nvSpPr>
          <p:spPr>
            <a:xfrm>
              <a:off x="3728375" y="2322563"/>
              <a:ext cx="26628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a:solidFill>
                    <a:schemeClr val="lt1"/>
                  </a:solidFill>
                  <a:latin typeface="Roboto Medium"/>
                  <a:ea typeface="Roboto Medium"/>
                  <a:cs typeface="Roboto Medium"/>
                  <a:sym typeface="Roboto Medium"/>
                </a:rPr>
                <a:t>Communication Style</a:t>
              </a:r>
              <a:endParaRPr sz="1000">
                <a:solidFill>
                  <a:srgbClr val="FFFFFF"/>
                </a:solidFill>
                <a:latin typeface="Roboto Medium"/>
                <a:ea typeface="Roboto Medium"/>
                <a:cs typeface="Roboto Medium"/>
                <a:sym typeface="Roboto Medium"/>
              </a:endParaRPr>
            </a:p>
          </p:txBody>
        </p:sp>
        <p:sp>
          <p:nvSpPr>
            <p:cNvPr id="1209" name="Google Shape;1209;p5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211" name="Google Shape;1211;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Avoidance</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Indirect</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Direct</a:t>
              </a:r>
              <a:endParaRPr>
                <a:solidFill>
                  <a:srgbClr val="434343"/>
                </a:solidFill>
                <a:latin typeface="Roboto"/>
                <a:ea typeface="Roboto"/>
                <a:cs typeface="Roboto"/>
                <a:sym typeface="Roboto"/>
              </a:endParaRPr>
            </a:p>
          </p:txBody>
        </p:sp>
      </p:grpSp>
      <p:grpSp>
        <p:nvGrpSpPr>
          <p:cNvPr id="1212" name="Google Shape;1212;p55"/>
          <p:cNvGrpSpPr/>
          <p:nvPr/>
        </p:nvGrpSpPr>
        <p:grpSpPr>
          <a:xfrm>
            <a:off x="2192175" y="3396141"/>
            <a:ext cx="5766050" cy="712811"/>
            <a:chOff x="1593000" y="2322568"/>
            <a:chExt cx="5766050" cy="643506"/>
          </a:xfrm>
        </p:grpSpPr>
        <p:sp>
          <p:nvSpPr>
            <p:cNvPr id="1213" name="Google Shape;1213;p55"/>
            <p:cNvSpPr/>
            <p:nvPr/>
          </p:nvSpPr>
          <p:spPr>
            <a:xfrm>
              <a:off x="3728375" y="2322574"/>
              <a:ext cx="26748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a:solidFill>
                    <a:schemeClr val="lt1"/>
                  </a:solidFill>
                  <a:latin typeface="Roboto Medium"/>
                  <a:ea typeface="Roboto Medium"/>
                  <a:cs typeface="Roboto Medium"/>
                  <a:sym typeface="Roboto Medium"/>
                </a:rPr>
                <a:t>Social Inclusion</a:t>
              </a:r>
              <a:endParaRPr sz="16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1217" name="Google Shape;1217;p5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219" name="Google Shape;1219;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No</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Some</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Yes</a:t>
              </a:r>
              <a:endParaRPr>
                <a:solidFill>
                  <a:srgbClr val="434343"/>
                </a:solidFill>
                <a:latin typeface="Roboto"/>
                <a:ea typeface="Roboto"/>
                <a:cs typeface="Roboto"/>
                <a:sym typeface="Roboto"/>
              </a:endParaRPr>
            </a:p>
          </p:txBody>
        </p:sp>
      </p:grpSp>
      <p:grpSp>
        <p:nvGrpSpPr>
          <p:cNvPr id="1220" name="Google Shape;1220;p55"/>
          <p:cNvGrpSpPr/>
          <p:nvPr/>
        </p:nvGrpSpPr>
        <p:grpSpPr>
          <a:xfrm>
            <a:off x="2877975" y="4185140"/>
            <a:ext cx="5766050" cy="712811"/>
            <a:chOff x="1593000" y="2322568"/>
            <a:chExt cx="5766050" cy="643506"/>
          </a:xfrm>
        </p:grpSpPr>
        <p:sp>
          <p:nvSpPr>
            <p:cNvPr id="1221" name="Google Shape;1221;p55"/>
            <p:cNvSpPr/>
            <p:nvPr/>
          </p:nvSpPr>
          <p:spPr>
            <a:xfrm>
              <a:off x="3728375" y="2322574"/>
              <a:ext cx="26748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a:solidFill>
                    <a:schemeClr val="lt1"/>
                  </a:solidFill>
                  <a:latin typeface="Roboto Medium"/>
                  <a:ea typeface="Roboto Medium"/>
                  <a:cs typeface="Roboto Medium"/>
                  <a:sym typeface="Roboto Medium"/>
                </a:rPr>
                <a:t>Communication Style</a:t>
              </a:r>
              <a:endParaRPr sz="1000">
                <a:solidFill>
                  <a:srgbClr val="FFFFFF"/>
                </a:solidFill>
                <a:latin typeface="Roboto Medium"/>
                <a:ea typeface="Roboto Medium"/>
                <a:cs typeface="Roboto Medium"/>
                <a:sym typeface="Roboto Medium"/>
              </a:endParaRPr>
            </a:p>
          </p:txBody>
        </p:sp>
        <p:sp>
          <p:nvSpPr>
            <p:cNvPr id="1225" name="Google Shape;1225;p5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227" name="Google Shape;1227;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Avoidance</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Indirect</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Direct</a:t>
              </a:r>
              <a:endParaRPr>
                <a:solidFill>
                  <a:srgbClr val="434343"/>
                </a:solidFill>
                <a:latin typeface="Roboto"/>
                <a:ea typeface="Roboto"/>
                <a:cs typeface="Roboto"/>
                <a:sym typeface="Roboto"/>
              </a:endParaRPr>
            </a:p>
          </p:txBody>
        </p:sp>
      </p:grpSp>
      <p:grpSp>
        <p:nvGrpSpPr>
          <p:cNvPr id="1228" name="Google Shape;1228;p55"/>
          <p:cNvGrpSpPr/>
          <p:nvPr/>
        </p:nvGrpSpPr>
        <p:grpSpPr>
          <a:xfrm>
            <a:off x="3563775" y="4974139"/>
            <a:ext cx="5766050" cy="712811"/>
            <a:chOff x="1593000" y="2322568"/>
            <a:chExt cx="5766050" cy="643506"/>
          </a:xfrm>
        </p:grpSpPr>
        <p:sp>
          <p:nvSpPr>
            <p:cNvPr id="1229" name="Google Shape;1229;p55"/>
            <p:cNvSpPr/>
            <p:nvPr/>
          </p:nvSpPr>
          <p:spPr>
            <a:xfrm>
              <a:off x="3728375" y="2322574"/>
              <a:ext cx="26748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a:solidFill>
                    <a:schemeClr val="lt1"/>
                  </a:solidFill>
                  <a:latin typeface="Roboto Medium"/>
                  <a:ea typeface="Roboto Medium"/>
                  <a:cs typeface="Roboto Medium"/>
                  <a:sym typeface="Roboto Medium"/>
                </a:rPr>
                <a:t>Interaction Approach</a:t>
              </a:r>
              <a:endParaRPr sz="16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rgbClr val="FFFFFF"/>
                </a:solidFill>
                <a:latin typeface="Roboto Medium"/>
                <a:ea typeface="Roboto Medium"/>
                <a:cs typeface="Roboto Medium"/>
                <a:sym typeface="Roboto Medium"/>
              </a:endParaRPr>
            </a:p>
          </p:txBody>
        </p:sp>
        <p:sp>
          <p:nvSpPr>
            <p:cNvPr id="1233" name="Google Shape;1233;p5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06</a:t>
              </a:r>
              <a:endParaRPr sz="2600">
                <a:solidFill>
                  <a:srgbClr val="FFFFFF"/>
                </a:solidFill>
                <a:latin typeface="Roboto Thin"/>
                <a:ea typeface="Roboto Thin"/>
                <a:cs typeface="Roboto Thin"/>
                <a:sym typeface="Roboto Thin"/>
              </a:endParaRPr>
            </a:p>
          </p:txBody>
        </p:sp>
        <p:sp>
          <p:nvSpPr>
            <p:cNvPr id="1235" name="Google Shape;1235;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1150" algn="l" rtl="0">
                <a:lnSpc>
                  <a:spcPct val="115000"/>
                </a:lnSpc>
                <a:spcBef>
                  <a:spcPts val="0"/>
                </a:spcBef>
                <a:spcAft>
                  <a:spcPts val="0"/>
                </a:spcAft>
                <a:buClr>
                  <a:srgbClr val="434343"/>
                </a:buClr>
                <a:buSzPts val="1300"/>
                <a:buFont typeface="Roboto"/>
                <a:buChar char="●"/>
              </a:pPr>
              <a:r>
                <a:rPr lang="en-US" sz="1300">
                  <a:solidFill>
                    <a:srgbClr val="434343"/>
                  </a:solidFill>
                  <a:latin typeface="Roboto"/>
                  <a:ea typeface="Roboto"/>
                  <a:cs typeface="Roboto"/>
                  <a:sym typeface="Roboto"/>
                </a:rPr>
                <a:t>Avoidance</a:t>
              </a:r>
              <a:endParaRPr sz="1300">
                <a:solidFill>
                  <a:srgbClr val="434343"/>
                </a:solidFill>
                <a:latin typeface="Roboto"/>
                <a:ea typeface="Roboto"/>
                <a:cs typeface="Roboto"/>
                <a:sym typeface="Roboto"/>
              </a:endParaRPr>
            </a:p>
            <a:p>
              <a:pPr marL="457200" lvl="0" indent="-311150" algn="l" rtl="0">
                <a:lnSpc>
                  <a:spcPct val="115000"/>
                </a:lnSpc>
                <a:spcBef>
                  <a:spcPts val="0"/>
                </a:spcBef>
                <a:spcAft>
                  <a:spcPts val="0"/>
                </a:spcAft>
                <a:buClr>
                  <a:srgbClr val="434343"/>
                </a:buClr>
                <a:buSzPts val="1300"/>
                <a:buFont typeface="Roboto"/>
                <a:buChar char="●"/>
              </a:pPr>
              <a:r>
                <a:rPr lang="en-US" sz="1300">
                  <a:solidFill>
                    <a:srgbClr val="434343"/>
                  </a:solidFill>
                  <a:latin typeface="Roboto"/>
                  <a:ea typeface="Roboto"/>
                  <a:cs typeface="Roboto"/>
                  <a:sym typeface="Roboto"/>
                </a:rPr>
                <a:t>Antagonist Initiates</a:t>
              </a:r>
              <a:endParaRPr sz="1300">
                <a:solidFill>
                  <a:srgbClr val="434343"/>
                </a:solidFill>
                <a:latin typeface="Roboto"/>
                <a:ea typeface="Roboto"/>
                <a:cs typeface="Roboto"/>
                <a:sym typeface="Roboto"/>
              </a:endParaRPr>
            </a:p>
            <a:p>
              <a:pPr marL="457200" lvl="0" indent="-311150" algn="l" rtl="0">
                <a:lnSpc>
                  <a:spcPct val="115000"/>
                </a:lnSpc>
                <a:spcBef>
                  <a:spcPts val="0"/>
                </a:spcBef>
                <a:spcAft>
                  <a:spcPts val="0"/>
                </a:spcAft>
                <a:buClr>
                  <a:srgbClr val="434343"/>
                </a:buClr>
                <a:buSzPts val="1300"/>
                <a:buFont typeface="Roboto"/>
                <a:buChar char="●"/>
              </a:pPr>
              <a:r>
                <a:rPr lang="en-US" sz="1300">
                  <a:solidFill>
                    <a:srgbClr val="434343"/>
                  </a:solidFill>
                  <a:latin typeface="Roboto"/>
                  <a:ea typeface="Roboto"/>
                  <a:cs typeface="Roboto"/>
                  <a:sym typeface="Roboto"/>
                </a:rPr>
                <a:t>Protagonist Initiates</a:t>
              </a:r>
              <a:endParaRPr sz="1300">
                <a:solidFill>
                  <a:srgbClr val="434343"/>
                </a:solidFill>
                <a:latin typeface="Roboto"/>
                <a:ea typeface="Roboto"/>
                <a:cs typeface="Roboto"/>
                <a:sym typeface="Roboto"/>
              </a:endParaRPr>
            </a:p>
          </p:txBody>
        </p:sp>
      </p:grpSp>
      <p:grpSp>
        <p:nvGrpSpPr>
          <p:cNvPr id="1236" name="Google Shape;1236;p55"/>
          <p:cNvGrpSpPr/>
          <p:nvPr/>
        </p:nvGrpSpPr>
        <p:grpSpPr>
          <a:xfrm>
            <a:off x="4249575" y="5763138"/>
            <a:ext cx="5766050" cy="712811"/>
            <a:chOff x="1593000" y="2322568"/>
            <a:chExt cx="5766050" cy="643506"/>
          </a:xfrm>
        </p:grpSpPr>
        <p:sp>
          <p:nvSpPr>
            <p:cNvPr id="1237" name="Google Shape;1237;p55"/>
            <p:cNvSpPr/>
            <p:nvPr/>
          </p:nvSpPr>
          <p:spPr>
            <a:xfrm>
              <a:off x="3728375" y="2322574"/>
              <a:ext cx="26748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600">
                  <a:solidFill>
                    <a:schemeClr val="lt1"/>
                  </a:solidFill>
                  <a:latin typeface="Roboto Medium"/>
                  <a:ea typeface="Roboto Medium"/>
                  <a:cs typeface="Roboto Medium"/>
                  <a:sym typeface="Roboto Medium"/>
                </a:rPr>
                <a:t>Responsibility</a:t>
              </a:r>
              <a:endParaRPr sz="1000">
                <a:solidFill>
                  <a:srgbClr val="FFFFFF"/>
                </a:solidFill>
                <a:latin typeface="Roboto Medium"/>
                <a:ea typeface="Roboto Medium"/>
                <a:cs typeface="Roboto Medium"/>
                <a:sym typeface="Roboto Medium"/>
              </a:endParaRPr>
            </a:p>
          </p:txBody>
        </p:sp>
        <p:sp>
          <p:nvSpPr>
            <p:cNvPr id="1241" name="Google Shape;1241;p5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a:solidFill>
                    <a:srgbClr val="FFFFFF"/>
                  </a:solidFill>
                  <a:latin typeface="Roboto Thin"/>
                  <a:ea typeface="Roboto Thin"/>
                  <a:cs typeface="Roboto Thin"/>
                  <a:sym typeface="Roboto Thin"/>
                </a:rPr>
                <a:t>07</a:t>
              </a:r>
              <a:endParaRPr sz="2600">
                <a:solidFill>
                  <a:srgbClr val="FFFFFF"/>
                </a:solidFill>
                <a:latin typeface="Roboto Thin"/>
                <a:ea typeface="Roboto Thin"/>
                <a:cs typeface="Roboto Thin"/>
                <a:sym typeface="Roboto Thin"/>
              </a:endParaRPr>
            </a:p>
          </p:txBody>
        </p:sp>
        <p:sp>
          <p:nvSpPr>
            <p:cNvPr id="1243" name="Google Shape;1243;p5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Deny</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Low acceptance</a:t>
              </a:r>
              <a:endParaRPr>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US">
                  <a:solidFill>
                    <a:srgbClr val="434343"/>
                  </a:solidFill>
                  <a:latin typeface="Roboto"/>
                  <a:ea typeface="Roboto"/>
                  <a:cs typeface="Roboto"/>
                  <a:sym typeface="Roboto"/>
                </a:rPr>
                <a:t>Acceptance</a:t>
              </a:r>
              <a:endParaRPr>
                <a:solidFill>
                  <a:srgbClr val="434343"/>
                </a:solidFill>
                <a:latin typeface="Roboto"/>
                <a:ea typeface="Roboto"/>
                <a:cs typeface="Roboto"/>
                <a:sym typeface="Roboto"/>
              </a:endParaRPr>
            </a:p>
          </p:txBody>
        </p:sp>
      </p:grpSp>
      <p:sp>
        <p:nvSpPr>
          <p:cNvPr id="1244" name="Google Shape;1244;p55"/>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245" name="Google Shape;1245;p55"/>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28</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56"/>
          <p:cNvSpPr txBox="1">
            <a:spLocks noGrp="1"/>
          </p:cNvSpPr>
          <p:nvPr>
            <p:ph type="title" idx="4294967295"/>
          </p:nvPr>
        </p:nvSpPr>
        <p:spPr>
          <a:xfrm>
            <a:off x="3581400" y="1346100"/>
            <a:ext cx="5477100" cy="3646500"/>
          </a:xfrm>
          <a:prstGeom prst="rect">
            <a:avLst/>
          </a:prstGeom>
          <a:noFill/>
          <a:ln>
            <a:noFill/>
          </a:ln>
        </p:spPr>
        <p:txBody>
          <a:bodyPr spcFirstLastPara="1" wrap="square" lIns="91425" tIns="45700" rIns="91425" bIns="45700" anchor="ctr" anchorCtr="0">
            <a:noAutofit/>
          </a:bodyPr>
          <a:lstStyle/>
          <a:p>
            <a:pPr marL="457200" lvl="0" indent="-342900" algn="l" rtl="0">
              <a:lnSpc>
                <a:spcPct val="90000"/>
              </a:lnSpc>
              <a:spcBef>
                <a:spcPts val="0"/>
              </a:spcBef>
              <a:spcAft>
                <a:spcPts val="0"/>
              </a:spcAft>
              <a:buSzPts val="1800"/>
              <a:buFont typeface="Trebuchet MS"/>
              <a:buChar char="●"/>
            </a:pPr>
            <a:r>
              <a:rPr lang="en-US" sz="1800" b="1">
                <a:solidFill>
                  <a:srgbClr val="15455F"/>
                </a:solidFill>
                <a:latin typeface="Trebuchet MS"/>
                <a:ea typeface="Trebuchet MS"/>
                <a:cs typeface="Trebuchet MS"/>
                <a:sym typeface="Trebuchet MS"/>
              </a:rPr>
              <a:t>G</a:t>
            </a:r>
            <a:r>
              <a:rPr lang="en-US" sz="1800">
                <a:latin typeface="Trebuchet MS"/>
                <a:ea typeface="Trebuchet MS"/>
                <a:cs typeface="Trebuchet MS"/>
                <a:sym typeface="Trebuchet MS"/>
              </a:rPr>
              <a:t> is in your grade. </a:t>
            </a:r>
            <a:endParaRPr sz="1800">
              <a:latin typeface="Trebuchet MS"/>
              <a:ea typeface="Trebuchet MS"/>
              <a:cs typeface="Trebuchet MS"/>
              <a:sym typeface="Trebuchet MS"/>
            </a:endParaRPr>
          </a:p>
          <a:p>
            <a:pPr marL="914400" lvl="1" indent="-342900" algn="l" rtl="0">
              <a:lnSpc>
                <a:spcPct val="90000"/>
              </a:lnSpc>
              <a:spcBef>
                <a:spcPts val="0"/>
              </a:spcBef>
              <a:spcAft>
                <a:spcPts val="0"/>
              </a:spcAft>
              <a:buSzPts val="1800"/>
              <a:buFont typeface="Trebuchet MS"/>
              <a:buChar char="○"/>
            </a:pPr>
            <a:r>
              <a:rPr lang="en-US" sz="1800">
                <a:latin typeface="Trebuchet MS"/>
                <a:ea typeface="Trebuchet MS"/>
                <a:cs typeface="Trebuchet MS"/>
                <a:sym typeface="Trebuchet MS"/>
              </a:rPr>
              <a:t>She is attracted to </a:t>
            </a:r>
            <a:r>
              <a:rPr lang="en-US" sz="1800" b="1">
                <a:solidFill>
                  <a:srgbClr val="15455F"/>
                </a:solidFill>
                <a:latin typeface="Trebuchet MS"/>
                <a:ea typeface="Trebuchet MS"/>
                <a:cs typeface="Trebuchet MS"/>
                <a:sym typeface="Trebuchet MS"/>
              </a:rPr>
              <a:t>L</a:t>
            </a:r>
            <a:r>
              <a:rPr lang="en-US" sz="1800">
                <a:latin typeface="Trebuchet MS"/>
                <a:ea typeface="Trebuchet MS"/>
                <a:cs typeface="Trebuchet MS"/>
                <a:sym typeface="Trebuchet MS"/>
              </a:rPr>
              <a:t> who is in the same grade, but she doesn’t know him and has never spoken with him. </a:t>
            </a:r>
            <a:endParaRPr sz="1800">
              <a:latin typeface="Trebuchet MS"/>
              <a:ea typeface="Trebuchet MS"/>
              <a:cs typeface="Trebuchet MS"/>
              <a:sym typeface="Trebuchet MS"/>
            </a:endParaRPr>
          </a:p>
          <a:p>
            <a:pPr marL="914400" lvl="1" indent="-342900" algn="l" rtl="0">
              <a:lnSpc>
                <a:spcPct val="90000"/>
              </a:lnSpc>
              <a:spcBef>
                <a:spcPts val="0"/>
              </a:spcBef>
              <a:spcAft>
                <a:spcPts val="0"/>
              </a:spcAft>
              <a:buSzPts val="1800"/>
              <a:buFont typeface="Trebuchet MS"/>
              <a:buChar char="○"/>
            </a:pPr>
            <a:r>
              <a:rPr lang="en-US" sz="1800">
                <a:latin typeface="Trebuchet MS"/>
                <a:ea typeface="Trebuchet MS"/>
                <a:cs typeface="Trebuchet MS"/>
                <a:sym typeface="Trebuchet MS"/>
              </a:rPr>
              <a:t>Many of her friends say they have boyfriends but she has never had one before. </a:t>
            </a:r>
            <a:endParaRPr sz="1800">
              <a:latin typeface="Trebuchet MS"/>
              <a:ea typeface="Trebuchet MS"/>
              <a:cs typeface="Trebuchet MS"/>
              <a:sym typeface="Trebuchet MS"/>
            </a:endParaRPr>
          </a:p>
          <a:p>
            <a:pPr marL="914400" lvl="1" indent="-342900" algn="l" rtl="0">
              <a:lnSpc>
                <a:spcPct val="90000"/>
              </a:lnSpc>
              <a:spcBef>
                <a:spcPts val="0"/>
              </a:spcBef>
              <a:spcAft>
                <a:spcPts val="0"/>
              </a:spcAft>
              <a:buSzPts val="1800"/>
              <a:buFont typeface="Trebuchet MS"/>
              <a:buChar char="○"/>
            </a:pPr>
            <a:r>
              <a:rPr lang="en-US" sz="1800">
                <a:latin typeface="Trebuchet MS"/>
                <a:ea typeface="Trebuchet MS"/>
                <a:cs typeface="Trebuchet MS"/>
                <a:sym typeface="Trebuchet MS"/>
              </a:rPr>
              <a:t>She wants to get </a:t>
            </a:r>
            <a:r>
              <a:rPr lang="en-US" sz="1800" b="1">
                <a:solidFill>
                  <a:srgbClr val="15455F"/>
                </a:solidFill>
                <a:latin typeface="Trebuchet MS"/>
                <a:ea typeface="Trebuchet MS"/>
                <a:cs typeface="Trebuchet MS"/>
                <a:sym typeface="Trebuchet MS"/>
              </a:rPr>
              <a:t>L</a:t>
            </a:r>
            <a:r>
              <a:rPr lang="en-US" sz="1800">
                <a:latin typeface="Trebuchet MS"/>
                <a:ea typeface="Trebuchet MS"/>
                <a:cs typeface="Trebuchet MS"/>
                <a:sym typeface="Trebuchet MS"/>
              </a:rPr>
              <a:t>’s attention, but is not sure how.</a:t>
            </a:r>
            <a:endParaRPr sz="1800">
              <a:latin typeface="Trebuchet MS"/>
              <a:ea typeface="Trebuchet MS"/>
              <a:cs typeface="Trebuchet MS"/>
              <a:sym typeface="Trebuchet MS"/>
            </a:endParaRPr>
          </a:p>
          <a:p>
            <a:pPr marL="457200" lvl="0" indent="-342900" algn="l" rtl="0">
              <a:lnSpc>
                <a:spcPct val="90000"/>
              </a:lnSpc>
              <a:spcBef>
                <a:spcPts val="0"/>
              </a:spcBef>
              <a:spcAft>
                <a:spcPts val="0"/>
              </a:spcAft>
              <a:buSzPts val="1800"/>
              <a:buFont typeface="Trebuchet MS"/>
              <a:buChar char="●"/>
            </a:pPr>
            <a:r>
              <a:rPr lang="en-US" sz="1800">
                <a:latin typeface="Trebuchet MS"/>
                <a:ea typeface="Trebuchet MS"/>
                <a:cs typeface="Trebuchet MS"/>
                <a:sym typeface="Trebuchet MS"/>
              </a:rPr>
              <a:t>What do you think she would do to get his attention? </a:t>
            </a:r>
            <a:endParaRPr sz="1800">
              <a:latin typeface="Trebuchet MS"/>
              <a:ea typeface="Trebuchet MS"/>
              <a:cs typeface="Trebuchet MS"/>
              <a:sym typeface="Trebuchet MS"/>
            </a:endParaRPr>
          </a:p>
          <a:p>
            <a:pPr marL="457200" lvl="0" indent="-342900" algn="l" rtl="0">
              <a:lnSpc>
                <a:spcPct val="90000"/>
              </a:lnSpc>
              <a:spcBef>
                <a:spcPts val="0"/>
              </a:spcBef>
              <a:spcAft>
                <a:spcPts val="0"/>
              </a:spcAft>
              <a:buSzPts val="1800"/>
              <a:buFont typeface="Trebuchet MS"/>
              <a:buChar char="●"/>
            </a:pPr>
            <a:r>
              <a:rPr lang="en-US" sz="1800">
                <a:latin typeface="Trebuchet MS"/>
                <a:ea typeface="Trebuchet MS"/>
                <a:cs typeface="Trebuchet MS"/>
                <a:sym typeface="Trebuchet MS"/>
              </a:rPr>
              <a:t>Pick the best option among the following:</a:t>
            </a:r>
            <a:endParaRPr sz="1800">
              <a:latin typeface="Trebuchet MS"/>
              <a:ea typeface="Trebuchet MS"/>
              <a:cs typeface="Trebuchet MS"/>
              <a:sym typeface="Trebuchet MS"/>
            </a:endParaRPr>
          </a:p>
        </p:txBody>
      </p:sp>
      <p:graphicFrame>
        <p:nvGraphicFramePr>
          <p:cNvPr id="1251" name="Google Shape;1251;p56"/>
          <p:cNvGraphicFramePr/>
          <p:nvPr/>
        </p:nvGraphicFramePr>
        <p:xfrm>
          <a:off x="2095500" y="4992564"/>
          <a:ext cx="4953000" cy="1483400"/>
        </p:xfrm>
        <a:graphic>
          <a:graphicData uri="http://schemas.openxmlformats.org/drawingml/2006/table">
            <a:tbl>
              <a:tblPr firstRow="1" bandRow="1">
                <a:noFill/>
                <a:tableStyleId>{86221DA0-37EE-4A54-BF2E-8D0FF917F205}</a:tableStyleId>
              </a:tblPr>
              <a:tblGrid>
                <a:gridCol w="49530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r>
                        <a:rPr lang="en-US" sz="1800" b="0" u="none" strike="noStrike" cap="none">
                          <a:solidFill>
                            <a:srgbClr val="424242"/>
                          </a:solidFill>
                          <a:latin typeface="Avenir"/>
                          <a:ea typeface="Avenir"/>
                          <a:cs typeface="Avenir"/>
                          <a:sym typeface="Avenir"/>
                        </a:rPr>
                        <a:t>Ask a friend to tell </a:t>
                      </a:r>
                      <a:r>
                        <a:rPr lang="en-US" sz="1800" b="1" u="none" strike="noStrike" cap="none">
                          <a:solidFill>
                            <a:srgbClr val="15455F"/>
                          </a:solidFill>
                          <a:latin typeface="Avenir"/>
                          <a:ea typeface="Avenir"/>
                          <a:cs typeface="Avenir"/>
                          <a:sym typeface="Avenir"/>
                        </a:rPr>
                        <a:t>L</a:t>
                      </a:r>
                      <a:r>
                        <a:rPr lang="en-US" sz="1800" b="0" u="none" strike="noStrike" cap="none">
                          <a:solidFill>
                            <a:srgbClr val="424242"/>
                          </a:solidFill>
                          <a:latin typeface="Avenir"/>
                          <a:ea typeface="Avenir"/>
                          <a:cs typeface="Avenir"/>
                          <a:sym typeface="Avenir"/>
                        </a:rPr>
                        <a:t> that she likes him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424242"/>
                        </a:buClr>
                        <a:buSzPts val="1800"/>
                        <a:buFont typeface="Avenir"/>
                        <a:buNone/>
                      </a:pPr>
                      <a:r>
                        <a:rPr lang="en-US" sz="1800">
                          <a:solidFill>
                            <a:srgbClr val="424242"/>
                          </a:solidFill>
                          <a:latin typeface="Avenir"/>
                          <a:ea typeface="Avenir"/>
                          <a:cs typeface="Avenir"/>
                          <a:sym typeface="Avenir"/>
                        </a:rPr>
                        <a:t>Pass </a:t>
                      </a:r>
                      <a:r>
                        <a:rPr lang="en-US" sz="1800" b="1">
                          <a:solidFill>
                            <a:srgbClr val="15455F"/>
                          </a:solidFill>
                          <a:latin typeface="Avenir"/>
                          <a:ea typeface="Avenir"/>
                          <a:cs typeface="Avenir"/>
                          <a:sym typeface="Avenir"/>
                        </a:rPr>
                        <a:t>L</a:t>
                      </a:r>
                      <a:r>
                        <a:rPr lang="en-US" sz="1800">
                          <a:solidFill>
                            <a:srgbClr val="424242"/>
                          </a:solidFill>
                          <a:latin typeface="Avenir"/>
                          <a:ea typeface="Avenir"/>
                          <a:cs typeface="Avenir"/>
                          <a:sym typeface="Avenir"/>
                        </a:rPr>
                        <a:t> a note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424242"/>
                        </a:buClr>
                        <a:buSzPts val="1800"/>
                        <a:buFont typeface="Avenir"/>
                        <a:buNone/>
                      </a:pPr>
                      <a:r>
                        <a:rPr lang="en-US" sz="1800">
                          <a:solidFill>
                            <a:srgbClr val="424242"/>
                          </a:solidFill>
                          <a:latin typeface="Avenir"/>
                          <a:ea typeface="Avenir"/>
                          <a:cs typeface="Avenir"/>
                          <a:sym typeface="Avenir"/>
                        </a:rPr>
                        <a:t>Go up and talk to </a:t>
                      </a:r>
                      <a:r>
                        <a:rPr lang="en-US" sz="1800" b="1">
                          <a:solidFill>
                            <a:srgbClr val="15455F"/>
                          </a:solidFill>
                          <a:latin typeface="Avenir"/>
                          <a:ea typeface="Avenir"/>
                          <a:cs typeface="Avenir"/>
                          <a:sym typeface="Avenir"/>
                        </a:rPr>
                        <a:t>L</a:t>
                      </a:r>
                      <a:r>
                        <a:rPr lang="en-US" sz="1800">
                          <a:solidFill>
                            <a:srgbClr val="424242"/>
                          </a:solidFill>
                          <a:latin typeface="Avenir"/>
                          <a:ea typeface="Avenir"/>
                          <a:cs typeface="Avenir"/>
                          <a:sym typeface="Avenir"/>
                        </a:rPr>
                        <a:t> directly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solidFill>
                            <a:srgbClr val="424242"/>
                          </a:solidFill>
                          <a:latin typeface="Avenir"/>
                          <a:ea typeface="Avenir"/>
                          <a:cs typeface="Avenir"/>
                          <a:sym typeface="Avenir"/>
                        </a:rPr>
                        <a:t>Nothing, just wait, hoping she will meet </a:t>
                      </a:r>
                      <a:r>
                        <a:rPr lang="en-US" sz="1800" b="1">
                          <a:solidFill>
                            <a:srgbClr val="15455F"/>
                          </a:solidFill>
                          <a:latin typeface="Avenir"/>
                          <a:ea typeface="Avenir"/>
                          <a:cs typeface="Avenir"/>
                          <a:sym typeface="Avenir"/>
                        </a:rPr>
                        <a:t>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252" name="Google Shape;1252;p56"/>
          <p:cNvSpPr txBox="1"/>
          <p:nvPr/>
        </p:nvSpPr>
        <p:spPr>
          <a:xfrm>
            <a:off x="0" y="2"/>
            <a:ext cx="9144000" cy="134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4400" b="1">
                <a:solidFill>
                  <a:srgbClr val="35CEE2"/>
                </a:solidFill>
                <a:latin typeface="Trebuchet MS"/>
                <a:ea typeface="Trebuchet MS"/>
                <a:cs typeface="Trebuchet MS"/>
                <a:sym typeface="Trebuchet MS"/>
              </a:rPr>
              <a:t>Vignettes-Based Measure of Gender Equality</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1100"/>
              <a:buFont typeface="Arial"/>
              <a:buNone/>
            </a:pPr>
            <a:r>
              <a:rPr lang="en-US" sz="3000" b="1">
                <a:solidFill>
                  <a:srgbClr val="113951"/>
                </a:solidFill>
                <a:latin typeface="Trebuchet MS"/>
                <a:ea typeface="Trebuchet MS"/>
                <a:cs typeface="Trebuchet MS"/>
                <a:sym typeface="Trebuchet MS"/>
              </a:rPr>
              <a:t>Example</a:t>
            </a:r>
            <a:endParaRPr sz="4400">
              <a:solidFill>
                <a:srgbClr val="15455F"/>
              </a:solidFill>
              <a:latin typeface="Avenir"/>
              <a:ea typeface="Avenir"/>
              <a:cs typeface="Avenir"/>
              <a:sym typeface="Avenir"/>
            </a:endParaRPr>
          </a:p>
        </p:txBody>
      </p:sp>
      <p:grpSp>
        <p:nvGrpSpPr>
          <p:cNvPr id="1253" name="Google Shape;1253;p56"/>
          <p:cNvGrpSpPr/>
          <p:nvPr/>
        </p:nvGrpSpPr>
        <p:grpSpPr>
          <a:xfrm>
            <a:off x="6553200" y="5029200"/>
            <a:ext cx="2057400" cy="338554"/>
            <a:chOff x="6553200" y="5029200"/>
            <a:chExt cx="2057400" cy="338554"/>
          </a:xfrm>
        </p:grpSpPr>
        <p:cxnSp>
          <p:nvCxnSpPr>
            <p:cNvPr id="1254" name="Google Shape;1254;p56"/>
            <p:cNvCxnSpPr/>
            <p:nvPr/>
          </p:nvCxnSpPr>
          <p:spPr>
            <a:xfrm rot="10800000">
              <a:off x="6553200" y="5181600"/>
              <a:ext cx="990600" cy="0"/>
            </a:xfrm>
            <a:prstGeom prst="straightConnector1">
              <a:avLst/>
            </a:prstGeom>
            <a:noFill/>
            <a:ln w="38100" cap="flat" cmpd="sng">
              <a:solidFill>
                <a:schemeClr val="accent4"/>
              </a:solidFill>
              <a:prstDash val="solid"/>
              <a:miter lim="800000"/>
              <a:headEnd type="none" w="sm" len="sm"/>
              <a:tailEnd type="triangle" w="med" len="med"/>
            </a:ln>
          </p:spPr>
        </p:cxnSp>
        <p:sp>
          <p:nvSpPr>
            <p:cNvPr id="1255" name="Google Shape;1255;p56"/>
            <p:cNvSpPr txBox="1"/>
            <p:nvPr/>
          </p:nvSpPr>
          <p:spPr>
            <a:xfrm>
              <a:off x="7543800" y="5029200"/>
              <a:ext cx="10668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venir"/>
                  <a:ea typeface="Avenir"/>
                  <a:cs typeface="Avenir"/>
                  <a:sym typeface="Avenir"/>
                </a:rPr>
                <a:t>Indirect</a:t>
              </a:r>
              <a:endParaRPr sz="1600">
                <a:solidFill>
                  <a:schemeClr val="dk1"/>
                </a:solidFill>
                <a:latin typeface="Avenir"/>
                <a:ea typeface="Avenir"/>
                <a:cs typeface="Avenir"/>
                <a:sym typeface="Avenir"/>
              </a:endParaRPr>
            </a:p>
          </p:txBody>
        </p:sp>
      </p:grpSp>
      <p:grpSp>
        <p:nvGrpSpPr>
          <p:cNvPr id="1256" name="Google Shape;1256;p56"/>
          <p:cNvGrpSpPr/>
          <p:nvPr/>
        </p:nvGrpSpPr>
        <p:grpSpPr>
          <a:xfrm>
            <a:off x="6553200" y="5410200"/>
            <a:ext cx="2057400" cy="338554"/>
            <a:chOff x="6553200" y="5029200"/>
            <a:chExt cx="2057400" cy="338554"/>
          </a:xfrm>
        </p:grpSpPr>
        <p:cxnSp>
          <p:nvCxnSpPr>
            <p:cNvPr id="1257" name="Google Shape;1257;p56"/>
            <p:cNvCxnSpPr/>
            <p:nvPr/>
          </p:nvCxnSpPr>
          <p:spPr>
            <a:xfrm rot="10800000">
              <a:off x="6553200" y="5181600"/>
              <a:ext cx="990600" cy="0"/>
            </a:xfrm>
            <a:prstGeom prst="straightConnector1">
              <a:avLst/>
            </a:prstGeom>
            <a:noFill/>
            <a:ln w="38100" cap="flat" cmpd="sng">
              <a:solidFill>
                <a:schemeClr val="accent1"/>
              </a:solidFill>
              <a:prstDash val="solid"/>
              <a:miter lim="800000"/>
              <a:headEnd type="none" w="sm" len="sm"/>
              <a:tailEnd type="triangle" w="med" len="med"/>
            </a:ln>
          </p:spPr>
        </p:cxnSp>
        <p:sp>
          <p:nvSpPr>
            <p:cNvPr id="1258" name="Google Shape;1258;p56"/>
            <p:cNvSpPr txBox="1"/>
            <p:nvPr/>
          </p:nvSpPr>
          <p:spPr>
            <a:xfrm>
              <a:off x="7543800" y="5029200"/>
              <a:ext cx="10668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venir"/>
                  <a:ea typeface="Avenir"/>
                  <a:cs typeface="Avenir"/>
                  <a:sym typeface="Avenir"/>
                </a:rPr>
                <a:t>Direct</a:t>
              </a:r>
              <a:endParaRPr sz="1600">
                <a:solidFill>
                  <a:schemeClr val="dk1"/>
                </a:solidFill>
                <a:latin typeface="Avenir"/>
                <a:ea typeface="Avenir"/>
                <a:cs typeface="Avenir"/>
                <a:sym typeface="Avenir"/>
              </a:endParaRPr>
            </a:p>
          </p:txBody>
        </p:sp>
      </p:grpSp>
      <p:grpSp>
        <p:nvGrpSpPr>
          <p:cNvPr id="1259" name="Google Shape;1259;p56"/>
          <p:cNvGrpSpPr/>
          <p:nvPr/>
        </p:nvGrpSpPr>
        <p:grpSpPr>
          <a:xfrm>
            <a:off x="6553200" y="5786257"/>
            <a:ext cx="2057400" cy="338554"/>
            <a:chOff x="6553200" y="5029200"/>
            <a:chExt cx="2057400" cy="338554"/>
          </a:xfrm>
        </p:grpSpPr>
        <p:cxnSp>
          <p:nvCxnSpPr>
            <p:cNvPr id="1260" name="Google Shape;1260;p56"/>
            <p:cNvCxnSpPr/>
            <p:nvPr/>
          </p:nvCxnSpPr>
          <p:spPr>
            <a:xfrm rot="10800000">
              <a:off x="6553200" y="5181600"/>
              <a:ext cx="990600" cy="0"/>
            </a:xfrm>
            <a:prstGeom prst="straightConnector1">
              <a:avLst/>
            </a:prstGeom>
            <a:noFill/>
            <a:ln w="38100" cap="flat" cmpd="sng">
              <a:solidFill>
                <a:schemeClr val="accent1"/>
              </a:solidFill>
              <a:prstDash val="solid"/>
              <a:miter lim="800000"/>
              <a:headEnd type="none" w="sm" len="sm"/>
              <a:tailEnd type="triangle" w="med" len="med"/>
            </a:ln>
          </p:spPr>
        </p:cxnSp>
        <p:sp>
          <p:nvSpPr>
            <p:cNvPr id="1261" name="Google Shape;1261;p56"/>
            <p:cNvSpPr txBox="1"/>
            <p:nvPr/>
          </p:nvSpPr>
          <p:spPr>
            <a:xfrm>
              <a:off x="7543800" y="5029200"/>
              <a:ext cx="10668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venir"/>
                  <a:ea typeface="Avenir"/>
                  <a:cs typeface="Avenir"/>
                  <a:sym typeface="Avenir"/>
                </a:rPr>
                <a:t>Direct</a:t>
              </a:r>
              <a:endParaRPr sz="1600">
                <a:solidFill>
                  <a:schemeClr val="dk1"/>
                </a:solidFill>
                <a:latin typeface="Avenir"/>
                <a:ea typeface="Avenir"/>
                <a:cs typeface="Avenir"/>
                <a:sym typeface="Avenir"/>
              </a:endParaRPr>
            </a:p>
          </p:txBody>
        </p:sp>
      </p:grpSp>
      <p:grpSp>
        <p:nvGrpSpPr>
          <p:cNvPr id="1262" name="Google Shape;1262;p56"/>
          <p:cNvGrpSpPr/>
          <p:nvPr/>
        </p:nvGrpSpPr>
        <p:grpSpPr>
          <a:xfrm>
            <a:off x="6553200" y="6122353"/>
            <a:ext cx="2286000" cy="338554"/>
            <a:chOff x="6553200" y="5029200"/>
            <a:chExt cx="2286000" cy="338554"/>
          </a:xfrm>
        </p:grpSpPr>
        <p:cxnSp>
          <p:nvCxnSpPr>
            <p:cNvPr id="1263" name="Google Shape;1263;p56"/>
            <p:cNvCxnSpPr/>
            <p:nvPr/>
          </p:nvCxnSpPr>
          <p:spPr>
            <a:xfrm rot="10800000">
              <a:off x="6553200" y="5181600"/>
              <a:ext cx="990600" cy="0"/>
            </a:xfrm>
            <a:prstGeom prst="straightConnector1">
              <a:avLst/>
            </a:prstGeom>
            <a:noFill/>
            <a:ln w="38100" cap="flat" cmpd="sng">
              <a:solidFill>
                <a:srgbClr val="D24D3B"/>
              </a:solidFill>
              <a:prstDash val="solid"/>
              <a:miter lim="800000"/>
              <a:headEnd type="none" w="sm" len="sm"/>
              <a:tailEnd type="triangle" w="med" len="med"/>
            </a:ln>
          </p:spPr>
        </p:cxnSp>
        <p:sp>
          <p:nvSpPr>
            <p:cNvPr id="1264" name="Google Shape;1264;p56"/>
            <p:cNvSpPr txBox="1"/>
            <p:nvPr/>
          </p:nvSpPr>
          <p:spPr>
            <a:xfrm>
              <a:off x="7543800" y="5029200"/>
              <a:ext cx="12954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dk1"/>
                  </a:solidFill>
                  <a:latin typeface="Avenir"/>
                  <a:ea typeface="Avenir"/>
                  <a:cs typeface="Avenir"/>
                  <a:sym typeface="Avenir"/>
                </a:rPr>
                <a:t>Avoidance</a:t>
              </a:r>
              <a:endParaRPr sz="1600">
                <a:solidFill>
                  <a:schemeClr val="dk1"/>
                </a:solidFill>
                <a:latin typeface="Avenir"/>
                <a:ea typeface="Avenir"/>
                <a:cs typeface="Avenir"/>
                <a:sym typeface="Avenir"/>
              </a:endParaRPr>
            </a:p>
          </p:txBody>
        </p:sp>
      </p:grpSp>
      <p:pic>
        <p:nvPicPr>
          <p:cNvPr id="1265" name="Google Shape;1265;p56"/>
          <p:cNvPicPr preferRelativeResize="0"/>
          <p:nvPr/>
        </p:nvPicPr>
        <p:blipFill>
          <a:blip r:embed="rId3">
            <a:alphaModFix/>
          </a:blip>
          <a:stretch>
            <a:fillRect/>
          </a:stretch>
        </p:blipFill>
        <p:spPr>
          <a:xfrm>
            <a:off x="338675" y="2228850"/>
            <a:ext cx="3054200" cy="2173180"/>
          </a:xfrm>
          <a:prstGeom prst="rect">
            <a:avLst/>
          </a:prstGeom>
          <a:noFill/>
          <a:ln>
            <a:noFill/>
          </a:ln>
        </p:spPr>
      </p:pic>
      <p:sp>
        <p:nvSpPr>
          <p:cNvPr id="1266" name="Google Shape;1266;p56"/>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267" name="Google Shape;1267;p56"/>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29</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p:nvPr/>
        </p:nvSpPr>
        <p:spPr>
          <a:xfrm>
            <a:off x="1114525" y="1081025"/>
            <a:ext cx="7315200" cy="1119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000">
                <a:solidFill>
                  <a:srgbClr val="FFFFFF"/>
                </a:solidFill>
                <a:latin typeface="Trebuchet MS"/>
                <a:ea typeface="Trebuchet MS"/>
                <a:cs typeface="Trebuchet MS"/>
                <a:sym typeface="Trebuchet MS"/>
              </a:rPr>
              <a:t>What factors are related to gender equitable and inequitable gender norms?</a:t>
            </a:r>
            <a:endParaRPr sz="2000">
              <a:solidFill>
                <a:srgbClr val="FFFFFF"/>
              </a:solidFill>
              <a:latin typeface="Trebuchet MS"/>
              <a:ea typeface="Trebuchet MS"/>
              <a:cs typeface="Trebuchet MS"/>
              <a:sym typeface="Trebuchet MS"/>
            </a:endParaRPr>
          </a:p>
          <a:p>
            <a:pPr marL="0" lvl="0" indent="457200" algn="l" rtl="0">
              <a:lnSpc>
                <a:spcPct val="90000"/>
              </a:lnSpc>
              <a:spcBef>
                <a:spcPts val="1000"/>
              </a:spcBef>
              <a:spcAft>
                <a:spcPts val="1000"/>
              </a:spcAft>
              <a:buNone/>
            </a:pPr>
            <a:r>
              <a:rPr lang="en-US" sz="2000">
                <a:solidFill>
                  <a:srgbClr val="FFFFFF"/>
                </a:solidFill>
                <a:latin typeface="Trebuchet MS"/>
                <a:ea typeface="Trebuchet MS"/>
                <a:cs typeface="Trebuchet MS"/>
                <a:sym typeface="Trebuchet MS"/>
              </a:rPr>
              <a:t>How do these factors vary by site? </a:t>
            </a:r>
            <a:endParaRPr sz="2000">
              <a:solidFill>
                <a:srgbClr val="FFFFFF"/>
              </a:solidFill>
              <a:latin typeface="Trebuchet MS"/>
              <a:ea typeface="Trebuchet MS"/>
              <a:cs typeface="Trebuchet MS"/>
              <a:sym typeface="Trebuchet MS"/>
            </a:endParaRPr>
          </a:p>
        </p:txBody>
      </p:sp>
      <p:sp>
        <p:nvSpPr>
          <p:cNvPr id="196" name="Google Shape;196;p29"/>
          <p:cNvSpPr txBox="1">
            <a:spLocks noGrp="1"/>
          </p:cNvSpPr>
          <p:nvPr>
            <p:ph type="title"/>
          </p:nvPr>
        </p:nvSpPr>
        <p:spPr>
          <a:xfrm>
            <a:off x="232400" y="93200"/>
            <a:ext cx="87975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000"/>
              <a:buFont typeface="Avenir"/>
              <a:buNone/>
            </a:pPr>
            <a:r>
              <a:rPr lang="en-US" sz="4400" b="1">
                <a:solidFill>
                  <a:srgbClr val="35CEE2"/>
                </a:solidFill>
                <a:latin typeface="Trebuchet MS"/>
                <a:ea typeface="Trebuchet MS"/>
                <a:cs typeface="Trebuchet MS"/>
                <a:sym typeface="Trebuchet MS"/>
              </a:rPr>
              <a:t>Longitudinal Research Questions</a:t>
            </a:r>
            <a:endParaRPr sz="4400" b="1">
              <a:solidFill>
                <a:srgbClr val="35CEE2"/>
              </a:solidFill>
              <a:latin typeface="Trebuchet MS"/>
              <a:ea typeface="Trebuchet MS"/>
              <a:cs typeface="Trebuchet MS"/>
              <a:sym typeface="Trebuchet MS"/>
            </a:endParaRPr>
          </a:p>
        </p:txBody>
      </p:sp>
      <p:sp>
        <p:nvSpPr>
          <p:cNvPr id="197" name="Google Shape;197;p29"/>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98" name="Google Shape;198;p29"/>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a:t>
            </a:fld>
            <a:endParaRPr sz="900" b="1">
              <a:solidFill>
                <a:srgbClr val="D9E021"/>
              </a:solidFill>
              <a:latin typeface="Open Sans ExtraBold"/>
              <a:ea typeface="Open Sans ExtraBold"/>
              <a:cs typeface="Open Sans ExtraBold"/>
              <a:sym typeface="Open Sans ExtraBold"/>
            </a:endParaRPr>
          </a:p>
        </p:txBody>
      </p:sp>
      <p:sp>
        <p:nvSpPr>
          <p:cNvPr id="199" name="Google Shape;199;p29"/>
          <p:cNvSpPr/>
          <p:nvPr/>
        </p:nvSpPr>
        <p:spPr>
          <a:xfrm>
            <a:off x="232400" y="1081025"/>
            <a:ext cx="548640" cy="1119599"/>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1</a:t>
            </a:r>
          </a:p>
        </p:txBody>
      </p:sp>
      <p:sp>
        <p:nvSpPr>
          <p:cNvPr id="200" name="Google Shape;200;p29"/>
          <p:cNvSpPr/>
          <p:nvPr/>
        </p:nvSpPr>
        <p:spPr>
          <a:xfrm>
            <a:off x="638175" y="2403338"/>
            <a:ext cx="7315200" cy="1119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2000">
                <a:solidFill>
                  <a:srgbClr val="FFFFFF"/>
                </a:solidFill>
                <a:latin typeface="Trebuchet MS"/>
                <a:ea typeface="Trebuchet MS"/>
                <a:cs typeface="Trebuchet MS"/>
                <a:sym typeface="Trebuchet MS"/>
              </a:rPr>
              <a:t>How do gender norms &amp; perception of gender equality evolve over time ?</a:t>
            </a:r>
            <a:endParaRPr sz="2000">
              <a:solidFill>
                <a:srgbClr val="FFFFFF"/>
              </a:solidFill>
              <a:latin typeface="Trebuchet MS"/>
              <a:ea typeface="Trebuchet MS"/>
              <a:cs typeface="Trebuchet MS"/>
              <a:sym typeface="Trebuchet MS"/>
            </a:endParaRPr>
          </a:p>
        </p:txBody>
      </p:sp>
      <p:sp>
        <p:nvSpPr>
          <p:cNvPr id="201" name="Google Shape;201;p29"/>
          <p:cNvSpPr/>
          <p:nvPr/>
        </p:nvSpPr>
        <p:spPr>
          <a:xfrm>
            <a:off x="8182300" y="2397088"/>
            <a:ext cx="735550" cy="1115575"/>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2</a:t>
            </a:r>
          </a:p>
        </p:txBody>
      </p:sp>
      <p:sp>
        <p:nvSpPr>
          <p:cNvPr id="202" name="Google Shape;202;p29"/>
          <p:cNvSpPr/>
          <p:nvPr/>
        </p:nvSpPr>
        <p:spPr>
          <a:xfrm>
            <a:off x="232400" y="3725638"/>
            <a:ext cx="733915" cy="1134168"/>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3</a:t>
            </a:r>
          </a:p>
        </p:txBody>
      </p:sp>
      <p:sp>
        <p:nvSpPr>
          <p:cNvPr id="203" name="Google Shape;203;p29"/>
          <p:cNvSpPr/>
          <p:nvPr/>
        </p:nvSpPr>
        <p:spPr>
          <a:xfrm>
            <a:off x="1114525" y="3709113"/>
            <a:ext cx="7315200" cy="1119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2000">
                <a:solidFill>
                  <a:srgbClr val="FFFFFF"/>
                </a:solidFill>
                <a:latin typeface="Trebuchet MS"/>
                <a:ea typeface="Trebuchet MS"/>
                <a:cs typeface="Trebuchet MS"/>
                <a:sym typeface="Trebuchet MS"/>
              </a:rPr>
              <a:t>How do gender norms and perceived gender equality at the individual and community levels related to adolescent health outcomes over time? How do these influences vary by setting? </a:t>
            </a:r>
            <a:endParaRPr sz="2000">
              <a:solidFill>
                <a:srgbClr val="FFFFFF"/>
              </a:solidFill>
              <a:latin typeface="Trebuchet MS"/>
              <a:ea typeface="Trebuchet MS"/>
              <a:cs typeface="Trebuchet MS"/>
              <a:sym typeface="Trebuchet MS"/>
            </a:endParaRPr>
          </a:p>
        </p:txBody>
      </p:sp>
      <p:sp>
        <p:nvSpPr>
          <p:cNvPr id="204" name="Google Shape;204;p29"/>
          <p:cNvSpPr/>
          <p:nvPr/>
        </p:nvSpPr>
        <p:spPr>
          <a:xfrm>
            <a:off x="638175" y="5062500"/>
            <a:ext cx="7315200" cy="1119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2000">
                <a:solidFill>
                  <a:srgbClr val="FFFFFF"/>
                </a:solidFill>
                <a:latin typeface="Trebuchet MS"/>
                <a:ea typeface="Trebuchet MS"/>
                <a:cs typeface="Trebuchet MS"/>
                <a:sym typeface="Trebuchet MS"/>
              </a:rPr>
              <a:t>How do gender transformative interventions shift gender norms and how does this affect health trajectories for boys and girls? </a:t>
            </a:r>
            <a:endParaRPr sz="2000">
              <a:solidFill>
                <a:srgbClr val="FFFFFF"/>
              </a:solidFill>
              <a:latin typeface="Trebuchet MS"/>
              <a:ea typeface="Trebuchet MS"/>
              <a:cs typeface="Trebuchet MS"/>
              <a:sym typeface="Trebuchet MS"/>
            </a:endParaRPr>
          </a:p>
        </p:txBody>
      </p:sp>
      <p:sp>
        <p:nvSpPr>
          <p:cNvPr id="205" name="Google Shape;205;p29"/>
          <p:cNvSpPr/>
          <p:nvPr/>
        </p:nvSpPr>
        <p:spPr>
          <a:xfrm>
            <a:off x="8157788" y="5025175"/>
            <a:ext cx="784586" cy="1096982"/>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4</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57"/>
          <p:cNvSpPr txBox="1">
            <a:spLocks noGrp="1"/>
          </p:cNvSpPr>
          <p:nvPr>
            <p:ph type="body" idx="1"/>
          </p:nvPr>
        </p:nvSpPr>
        <p:spPr>
          <a:xfrm>
            <a:off x="190500" y="1168200"/>
            <a:ext cx="87630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300">
                <a:latin typeface="Trebuchet MS"/>
                <a:ea typeface="Trebuchet MS"/>
                <a:cs typeface="Trebuchet MS"/>
                <a:sym typeface="Trebuchet MS"/>
              </a:rPr>
              <a:t>Felitti et. al.(1998) found a strong relationship between exposures to adversity in childhood and adult morbidity</a:t>
            </a:r>
            <a:endParaRPr>
              <a:latin typeface="Trebuchet MS"/>
              <a:ea typeface="Trebuchet MS"/>
              <a:cs typeface="Trebuchet MS"/>
              <a:sym typeface="Trebuchet MS"/>
            </a:endParaRPr>
          </a:p>
          <a:p>
            <a:pPr marL="171450" lvl="0" indent="-203200" algn="l" rtl="0">
              <a:lnSpc>
                <a:spcPct val="90000"/>
              </a:lnSpc>
              <a:spcBef>
                <a:spcPts val="375"/>
              </a:spcBef>
              <a:spcAft>
                <a:spcPts val="0"/>
              </a:spcAft>
              <a:buClr>
                <a:schemeClr val="dk1"/>
              </a:buClr>
              <a:buSzPts val="2300"/>
              <a:buFont typeface="Trebuchet MS"/>
              <a:buChar char="•"/>
            </a:pPr>
            <a:r>
              <a:rPr lang="en-US" sz="2300">
                <a:latin typeface="Trebuchet MS"/>
                <a:ea typeface="Trebuchet MS"/>
                <a:cs typeface="Trebuchet MS"/>
                <a:sym typeface="Trebuchet MS"/>
              </a:rPr>
              <a:t>Initial study: n=~14,000 adults, middle-high income clinic</a:t>
            </a:r>
            <a:endParaRPr>
              <a:latin typeface="Trebuchet MS"/>
              <a:ea typeface="Trebuchet MS"/>
              <a:cs typeface="Trebuchet MS"/>
              <a:sym typeface="Trebuchet MS"/>
            </a:endParaRPr>
          </a:p>
          <a:p>
            <a:pPr marL="171450" lvl="0" indent="-203200" algn="l" rtl="0">
              <a:lnSpc>
                <a:spcPct val="90000"/>
              </a:lnSpc>
              <a:spcBef>
                <a:spcPts val="375"/>
              </a:spcBef>
              <a:spcAft>
                <a:spcPts val="0"/>
              </a:spcAft>
              <a:buClr>
                <a:schemeClr val="dk1"/>
              </a:buClr>
              <a:buSzPts val="2300"/>
              <a:buFont typeface="Trebuchet MS"/>
              <a:buChar char="•"/>
            </a:pPr>
            <a:r>
              <a:rPr lang="en-US" sz="2300">
                <a:latin typeface="Trebuchet MS"/>
                <a:ea typeface="Trebuchet MS"/>
                <a:cs typeface="Trebuchet MS"/>
                <a:sym typeface="Trebuchet MS"/>
              </a:rPr>
              <a:t>Seven categories: </a:t>
            </a:r>
            <a:endParaRPr sz="2300">
              <a:latin typeface="Trebuchet MS"/>
              <a:ea typeface="Trebuchet MS"/>
              <a:cs typeface="Trebuchet MS"/>
              <a:sym typeface="Trebuchet MS"/>
            </a:endParaRPr>
          </a:p>
          <a:p>
            <a:pPr marL="0" marR="0" lvl="0" indent="0" algn="l" rtl="0">
              <a:lnSpc>
                <a:spcPct val="90000"/>
              </a:lnSpc>
              <a:spcBef>
                <a:spcPts val="375"/>
              </a:spcBef>
              <a:spcAft>
                <a:spcPts val="0"/>
              </a:spcAft>
              <a:buNone/>
            </a:pPr>
            <a:endParaRPr sz="2300">
              <a:latin typeface="Trebuchet MS"/>
              <a:ea typeface="Trebuchet MS"/>
              <a:cs typeface="Trebuchet MS"/>
              <a:sym typeface="Trebuchet MS"/>
            </a:endParaRPr>
          </a:p>
          <a:p>
            <a:pPr marL="171450" marR="0" lvl="0" indent="0" algn="l" rtl="0">
              <a:lnSpc>
                <a:spcPct val="90000"/>
              </a:lnSpc>
              <a:spcBef>
                <a:spcPts val="375"/>
              </a:spcBef>
              <a:spcAft>
                <a:spcPts val="0"/>
              </a:spcAft>
              <a:buNone/>
            </a:pPr>
            <a:endParaRPr sz="2300">
              <a:latin typeface="Trebuchet MS"/>
              <a:ea typeface="Trebuchet MS"/>
              <a:cs typeface="Trebuchet MS"/>
              <a:sym typeface="Trebuchet MS"/>
            </a:endParaRPr>
          </a:p>
          <a:p>
            <a:pPr marL="171450" marR="0" lvl="0" indent="0" algn="l" rtl="0">
              <a:lnSpc>
                <a:spcPct val="90000"/>
              </a:lnSpc>
              <a:spcBef>
                <a:spcPts val="375"/>
              </a:spcBef>
              <a:spcAft>
                <a:spcPts val="0"/>
              </a:spcAft>
              <a:buNone/>
            </a:pPr>
            <a:endParaRPr sz="2300">
              <a:latin typeface="Trebuchet MS"/>
              <a:ea typeface="Trebuchet MS"/>
              <a:cs typeface="Trebuchet MS"/>
              <a:sym typeface="Trebuchet MS"/>
            </a:endParaRPr>
          </a:p>
          <a:p>
            <a:pPr marL="171450" marR="0" lvl="0" indent="0" algn="l" rtl="0">
              <a:lnSpc>
                <a:spcPct val="90000"/>
              </a:lnSpc>
              <a:spcBef>
                <a:spcPts val="375"/>
              </a:spcBef>
              <a:spcAft>
                <a:spcPts val="0"/>
              </a:spcAft>
              <a:buNone/>
            </a:pPr>
            <a:endParaRPr sz="1000">
              <a:latin typeface="Trebuchet MS"/>
              <a:ea typeface="Trebuchet MS"/>
              <a:cs typeface="Trebuchet MS"/>
              <a:sym typeface="Trebuchet MS"/>
            </a:endParaRPr>
          </a:p>
          <a:p>
            <a:pPr marL="171450" marR="0" lvl="0" indent="-203200" algn="l" rtl="0">
              <a:lnSpc>
                <a:spcPct val="90000"/>
              </a:lnSpc>
              <a:spcBef>
                <a:spcPts val="375"/>
              </a:spcBef>
              <a:spcAft>
                <a:spcPts val="0"/>
              </a:spcAft>
              <a:buClr>
                <a:schemeClr val="dk1"/>
              </a:buClr>
              <a:buSzPts val="2300"/>
              <a:buFont typeface="Trebuchet MS"/>
              <a:buChar char="•"/>
            </a:pPr>
            <a:r>
              <a:rPr lang="en-US" sz="2300">
                <a:latin typeface="Trebuchet MS"/>
                <a:ea typeface="Trebuchet MS"/>
                <a:cs typeface="Trebuchet MS"/>
                <a:sym typeface="Trebuchet MS"/>
              </a:rPr>
              <a:t>25% had experienced 2 or more ACES</a:t>
            </a:r>
            <a:endParaRPr>
              <a:latin typeface="Trebuchet MS"/>
              <a:ea typeface="Trebuchet MS"/>
              <a:cs typeface="Trebuchet MS"/>
              <a:sym typeface="Trebuchet MS"/>
            </a:endParaRPr>
          </a:p>
          <a:p>
            <a:pPr marL="171450" lvl="0" indent="-203200" algn="l" rtl="0">
              <a:lnSpc>
                <a:spcPct val="90000"/>
              </a:lnSpc>
              <a:spcBef>
                <a:spcPts val="375"/>
              </a:spcBef>
              <a:spcAft>
                <a:spcPts val="0"/>
              </a:spcAft>
              <a:buClr>
                <a:schemeClr val="dk1"/>
              </a:buClr>
              <a:buSzPts val="2300"/>
              <a:buFont typeface="Trebuchet MS"/>
              <a:buChar char="•"/>
            </a:pPr>
            <a:r>
              <a:rPr lang="en-US" sz="2300">
                <a:latin typeface="Trebuchet MS"/>
                <a:ea typeface="Trebuchet MS"/>
                <a:cs typeface="Trebuchet MS"/>
                <a:sym typeface="Trebuchet MS"/>
              </a:rPr>
              <a:t>There was a graded response that showed as the number of exposures increased so too did a wide array of adult acute and chronic disease: </a:t>
            </a:r>
            <a:endParaRPr>
              <a:latin typeface="Trebuchet MS"/>
              <a:ea typeface="Trebuchet MS"/>
              <a:cs typeface="Trebuchet MS"/>
              <a:sym typeface="Trebuchet MS"/>
            </a:endParaRPr>
          </a:p>
        </p:txBody>
      </p:sp>
      <p:sp>
        <p:nvSpPr>
          <p:cNvPr id="1273" name="Google Shape;1273;p57"/>
          <p:cNvSpPr/>
          <p:nvPr/>
        </p:nvSpPr>
        <p:spPr>
          <a:xfrm>
            <a:off x="3505200" y="5257800"/>
            <a:ext cx="4572000" cy="1477200"/>
          </a:xfrm>
          <a:prstGeom prst="rect">
            <a:avLst/>
          </a:prstGeom>
          <a:noFill/>
          <a:ln>
            <a:noFill/>
          </a:ln>
        </p:spPr>
        <p:txBody>
          <a:bodyPr spcFirstLastPara="1" wrap="square" lIns="91425" tIns="45700" rIns="91425" bIns="45700" anchor="t" anchorCtr="0">
            <a:noAutofit/>
          </a:bodyPr>
          <a:lstStyle/>
          <a:p>
            <a:pPr marL="914400" marR="0" lvl="2" indent="0" algn="l" rtl="0">
              <a:spcBef>
                <a:spcPts val="0"/>
              </a:spcBef>
              <a:spcAft>
                <a:spcPts val="0"/>
              </a:spcAft>
              <a:buNone/>
            </a:pPr>
            <a:r>
              <a:rPr lang="en-US" sz="1600">
                <a:solidFill>
                  <a:schemeClr val="dk1"/>
                </a:solidFill>
                <a:latin typeface="Trebuchet MS"/>
                <a:ea typeface="Trebuchet MS"/>
                <a:cs typeface="Trebuchet MS"/>
                <a:sym typeface="Trebuchet MS"/>
              </a:rPr>
              <a:t>I</a:t>
            </a:r>
            <a:r>
              <a:rPr lang="en-US" sz="1600" i="0" u="none" strike="noStrike" cap="none">
                <a:solidFill>
                  <a:schemeClr val="dk1"/>
                </a:solidFill>
                <a:latin typeface="Trebuchet MS"/>
                <a:ea typeface="Trebuchet MS"/>
                <a:cs typeface="Trebuchet MS"/>
                <a:sym typeface="Trebuchet MS"/>
              </a:rPr>
              <a:t>schemic heart disease</a:t>
            </a:r>
            <a:endParaRPr sz="1600">
              <a:latin typeface="Trebuchet MS"/>
              <a:ea typeface="Trebuchet MS"/>
              <a:cs typeface="Trebuchet MS"/>
              <a:sym typeface="Trebuchet MS"/>
            </a:endParaRPr>
          </a:p>
          <a:p>
            <a:pPr marL="914400" marR="0" lvl="2" indent="0" algn="l" rtl="0">
              <a:spcBef>
                <a:spcPts val="0"/>
              </a:spcBef>
              <a:spcAft>
                <a:spcPts val="0"/>
              </a:spcAft>
              <a:buNone/>
            </a:pPr>
            <a:r>
              <a:rPr lang="en-US" sz="1600" i="0" u="none" strike="noStrike" cap="none">
                <a:solidFill>
                  <a:schemeClr val="dk1"/>
                </a:solidFill>
                <a:latin typeface="Trebuchet MS"/>
                <a:ea typeface="Trebuchet MS"/>
                <a:cs typeface="Trebuchet MS"/>
                <a:sym typeface="Trebuchet MS"/>
              </a:rPr>
              <a:t>Cancer</a:t>
            </a:r>
            <a:endParaRPr sz="1600">
              <a:latin typeface="Trebuchet MS"/>
              <a:ea typeface="Trebuchet MS"/>
              <a:cs typeface="Trebuchet MS"/>
              <a:sym typeface="Trebuchet MS"/>
            </a:endParaRPr>
          </a:p>
          <a:p>
            <a:pPr marL="914400" marR="0" lvl="2" indent="0" algn="l" rtl="0">
              <a:spcBef>
                <a:spcPts val="0"/>
              </a:spcBef>
              <a:spcAft>
                <a:spcPts val="0"/>
              </a:spcAft>
              <a:buNone/>
            </a:pPr>
            <a:r>
              <a:rPr lang="en-US" sz="1600">
                <a:solidFill>
                  <a:schemeClr val="dk1"/>
                </a:solidFill>
                <a:latin typeface="Trebuchet MS"/>
                <a:ea typeface="Trebuchet MS"/>
                <a:cs typeface="Trebuchet MS"/>
                <a:sym typeface="Trebuchet MS"/>
              </a:rPr>
              <a:t>C</a:t>
            </a:r>
            <a:r>
              <a:rPr lang="en-US" sz="1600" i="0" u="none" strike="noStrike" cap="none">
                <a:solidFill>
                  <a:schemeClr val="dk1"/>
                </a:solidFill>
                <a:latin typeface="Trebuchet MS"/>
                <a:ea typeface="Trebuchet MS"/>
                <a:cs typeface="Trebuchet MS"/>
                <a:sym typeface="Trebuchet MS"/>
              </a:rPr>
              <a:t>hronic lung disease</a:t>
            </a:r>
            <a:endParaRPr sz="1600">
              <a:latin typeface="Trebuchet MS"/>
              <a:ea typeface="Trebuchet MS"/>
              <a:cs typeface="Trebuchet MS"/>
              <a:sym typeface="Trebuchet MS"/>
            </a:endParaRPr>
          </a:p>
          <a:p>
            <a:pPr marL="914400" marR="0" lvl="2" indent="0" algn="l" rtl="0">
              <a:spcBef>
                <a:spcPts val="0"/>
              </a:spcBef>
              <a:spcAft>
                <a:spcPts val="0"/>
              </a:spcAft>
              <a:buNone/>
            </a:pPr>
            <a:r>
              <a:rPr lang="en-US" sz="1600">
                <a:solidFill>
                  <a:schemeClr val="dk1"/>
                </a:solidFill>
                <a:latin typeface="Trebuchet MS"/>
                <a:ea typeface="Trebuchet MS"/>
                <a:cs typeface="Trebuchet MS"/>
                <a:sym typeface="Trebuchet MS"/>
              </a:rPr>
              <a:t>S</a:t>
            </a:r>
            <a:r>
              <a:rPr lang="en-US" sz="1600" i="0" u="none" strike="noStrike" cap="none">
                <a:solidFill>
                  <a:schemeClr val="dk1"/>
                </a:solidFill>
                <a:latin typeface="Trebuchet MS"/>
                <a:ea typeface="Trebuchet MS"/>
                <a:cs typeface="Trebuchet MS"/>
                <a:sym typeface="Trebuchet MS"/>
              </a:rPr>
              <a:t>keletal fractures</a:t>
            </a:r>
            <a:endParaRPr sz="1600">
              <a:latin typeface="Trebuchet MS"/>
              <a:ea typeface="Trebuchet MS"/>
              <a:cs typeface="Trebuchet MS"/>
              <a:sym typeface="Trebuchet MS"/>
            </a:endParaRPr>
          </a:p>
          <a:p>
            <a:pPr marL="914400" marR="0" lvl="2" indent="0" algn="l" rtl="0">
              <a:spcBef>
                <a:spcPts val="0"/>
              </a:spcBef>
              <a:spcAft>
                <a:spcPts val="0"/>
              </a:spcAft>
              <a:buNone/>
            </a:pPr>
            <a:r>
              <a:rPr lang="en-US" sz="1600">
                <a:solidFill>
                  <a:schemeClr val="dk1"/>
                </a:solidFill>
                <a:latin typeface="Trebuchet MS"/>
                <a:ea typeface="Trebuchet MS"/>
                <a:cs typeface="Trebuchet MS"/>
                <a:sym typeface="Trebuchet MS"/>
              </a:rPr>
              <a:t>Liv</a:t>
            </a:r>
            <a:r>
              <a:rPr lang="en-US" sz="1600" i="0" u="none" strike="noStrike" cap="none">
                <a:solidFill>
                  <a:schemeClr val="dk1"/>
                </a:solidFill>
                <a:latin typeface="Trebuchet MS"/>
                <a:ea typeface="Trebuchet MS"/>
                <a:cs typeface="Trebuchet MS"/>
                <a:sym typeface="Trebuchet MS"/>
              </a:rPr>
              <a:t>er disease</a:t>
            </a:r>
            <a:endParaRPr sz="1600">
              <a:latin typeface="Trebuchet MS"/>
              <a:ea typeface="Trebuchet MS"/>
              <a:cs typeface="Trebuchet MS"/>
              <a:sym typeface="Trebuchet MS"/>
            </a:endParaRPr>
          </a:p>
        </p:txBody>
      </p:sp>
      <p:sp>
        <p:nvSpPr>
          <p:cNvPr id="1274" name="Google Shape;1274;p57"/>
          <p:cNvSpPr/>
          <p:nvPr/>
        </p:nvSpPr>
        <p:spPr>
          <a:xfrm>
            <a:off x="3971925" y="5374500"/>
            <a:ext cx="457200" cy="1104300"/>
          </a:xfrm>
          <a:prstGeom prst="leftBrace">
            <a:avLst>
              <a:gd name="adj1" fmla="val 8333"/>
              <a:gd name="adj2" fmla="val 50000"/>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1275" name="Google Shape;1275;p57"/>
          <p:cNvCxnSpPr/>
          <p:nvPr/>
        </p:nvCxnSpPr>
        <p:spPr>
          <a:xfrm>
            <a:off x="2619400" y="5929725"/>
            <a:ext cx="1190700" cy="0"/>
          </a:xfrm>
          <a:prstGeom prst="straightConnector1">
            <a:avLst/>
          </a:prstGeom>
          <a:noFill/>
          <a:ln w="38100" cap="flat" cmpd="sng">
            <a:solidFill>
              <a:schemeClr val="accent1"/>
            </a:solidFill>
            <a:prstDash val="solid"/>
            <a:miter lim="800000"/>
            <a:headEnd type="none" w="sm" len="sm"/>
            <a:tailEnd type="triangle" w="med" len="med"/>
          </a:ln>
        </p:spPr>
      </p:cxnSp>
      <p:cxnSp>
        <p:nvCxnSpPr>
          <p:cNvPr id="1276" name="Google Shape;1276;p57"/>
          <p:cNvCxnSpPr/>
          <p:nvPr/>
        </p:nvCxnSpPr>
        <p:spPr>
          <a:xfrm rot="10800000">
            <a:off x="2619400" y="5227425"/>
            <a:ext cx="0" cy="702300"/>
          </a:xfrm>
          <a:prstGeom prst="straightConnector1">
            <a:avLst/>
          </a:prstGeom>
          <a:noFill/>
          <a:ln w="38100" cap="flat" cmpd="sng">
            <a:solidFill>
              <a:schemeClr val="accent1"/>
            </a:solidFill>
            <a:prstDash val="solid"/>
            <a:miter lim="800000"/>
            <a:headEnd type="none" w="sm" len="sm"/>
            <a:tailEnd type="none" w="sm" len="sm"/>
          </a:ln>
        </p:spPr>
      </p:cxnSp>
      <p:sp>
        <p:nvSpPr>
          <p:cNvPr id="1277" name="Google Shape;1277;p57"/>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278" name="Google Shape;1278;p57"/>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30</a:t>
            </a:fld>
            <a:endParaRPr sz="900" b="1">
              <a:solidFill>
                <a:srgbClr val="D9E021"/>
              </a:solidFill>
              <a:latin typeface="Open Sans ExtraBold"/>
              <a:ea typeface="Open Sans ExtraBold"/>
              <a:cs typeface="Open Sans ExtraBold"/>
              <a:sym typeface="Open Sans ExtraBold"/>
            </a:endParaRPr>
          </a:p>
        </p:txBody>
      </p:sp>
      <p:grpSp>
        <p:nvGrpSpPr>
          <p:cNvPr id="1279" name="Google Shape;1279;p57"/>
          <p:cNvGrpSpPr/>
          <p:nvPr/>
        </p:nvGrpSpPr>
        <p:grpSpPr>
          <a:xfrm>
            <a:off x="752625" y="2516250"/>
            <a:ext cx="8496325" cy="1655100"/>
            <a:chOff x="752625" y="2516250"/>
            <a:chExt cx="8496325" cy="1655100"/>
          </a:xfrm>
        </p:grpSpPr>
        <p:sp>
          <p:nvSpPr>
            <p:cNvPr id="1280" name="Google Shape;1280;p57"/>
            <p:cNvSpPr txBox="1"/>
            <p:nvPr/>
          </p:nvSpPr>
          <p:spPr>
            <a:xfrm>
              <a:off x="752625" y="2743650"/>
              <a:ext cx="3447900" cy="12003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375"/>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Psychological abuse</a:t>
              </a:r>
              <a:endParaRPr sz="1800">
                <a:solidFill>
                  <a:schemeClr val="dk1"/>
                </a:solidFill>
                <a:latin typeface="Trebuchet MS"/>
                <a:ea typeface="Trebuchet MS"/>
                <a:cs typeface="Trebuchet MS"/>
                <a:sym typeface="Trebuchet MS"/>
              </a:endParaRPr>
            </a:p>
            <a:p>
              <a:pPr marL="457200" lvl="0" indent="-342900" algn="l" rtl="0">
                <a:lnSpc>
                  <a:spcPct val="90000"/>
                </a:lnSpc>
                <a:spcBef>
                  <a:spcPts val="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Physical abuse</a:t>
              </a:r>
              <a:endParaRPr sz="1800">
                <a:solidFill>
                  <a:schemeClr val="dk1"/>
                </a:solidFill>
                <a:latin typeface="Trebuchet MS"/>
                <a:ea typeface="Trebuchet MS"/>
                <a:cs typeface="Trebuchet MS"/>
                <a:sym typeface="Trebuchet MS"/>
              </a:endParaRPr>
            </a:p>
            <a:p>
              <a:pPr marL="457200" lvl="0" indent="-342900" algn="l" rtl="0">
                <a:lnSpc>
                  <a:spcPct val="90000"/>
                </a:lnSpc>
                <a:spcBef>
                  <a:spcPts val="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Sexual abuse</a:t>
              </a:r>
              <a:endParaRPr sz="1800">
                <a:latin typeface="Trebuchet MS"/>
                <a:ea typeface="Trebuchet MS"/>
                <a:cs typeface="Trebuchet MS"/>
                <a:sym typeface="Trebuchet MS"/>
              </a:endParaRPr>
            </a:p>
          </p:txBody>
        </p:sp>
        <p:sp>
          <p:nvSpPr>
            <p:cNvPr id="1281" name="Google Shape;1281;p57"/>
            <p:cNvSpPr txBox="1"/>
            <p:nvPr/>
          </p:nvSpPr>
          <p:spPr>
            <a:xfrm>
              <a:off x="3971950" y="2516250"/>
              <a:ext cx="5277000" cy="1655100"/>
            </a:xfrm>
            <a:prstGeom prst="rect">
              <a:avLst/>
            </a:prstGeom>
            <a:noFill/>
            <a:ln>
              <a:noFill/>
            </a:ln>
          </p:spPr>
          <p:txBody>
            <a:bodyPr spcFirstLastPara="1" wrap="square" lIns="91425" tIns="91425" rIns="91425" bIns="91425" anchor="ctr" anchorCtr="0">
              <a:noAutofit/>
            </a:bodyPr>
            <a:lstStyle/>
            <a:p>
              <a:pPr marL="457200" lvl="0" indent="-342900" algn="l" rtl="0">
                <a:lnSpc>
                  <a:spcPct val="90000"/>
                </a:lnSpc>
                <a:spcBef>
                  <a:spcPts val="375"/>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Violence against mother</a:t>
              </a:r>
              <a:endParaRPr sz="1800">
                <a:solidFill>
                  <a:schemeClr val="dk1"/>
                </a:solidFill>
                <a:latin typeface="Trebuchet MS"/>
                <a:ea typeface="Trebuchet MS"/>
                <a:cs typeface="Trebuchet MS"/>
                <a:sym typeface="Trebuchet MS"/>
              </a:endParaRPr>
            </a:p>
            <a:p>
              <a:pPr marL="457200" lvl="0" indent="-342900" algn="l" rtl="0">
                <a:lnSpc>
                  <a:spcPct val="90000"/>
                </a:lnSpc>
                <a:spcBef>
                  <a:spcPts val="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Familial substance abuse </a:t>
              </a:r>
              <a:endParaRPr sz="1800">
                <a:solidFill>
                  <a:schemeClr val="dk1"/>
                </a:solidFill>
                <a:latin typeface="Trebuchet MS"/>
                <a:ea typeface="Trebuchet MS"/>
                <a:cs typeface="Trebuchet MS"/>
                <a:sym typeface="Trebuchet MS"/>
              </a:endParaRPr>
            </a:p>
            <a:p>
              <a:pPr marL="457200" lvl="0" indent="-342900" algn="l" rtl="0">
                <a:lnSpc>
                  <a:spcPct val="90000"/>
                </a:lnSpc>
                <a:spcBef>
                  <a:spcPts val="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Familial mental illness or suicidality</a:t>
              </a:r>
              <a:endParaRPr sz="1800">
                <a:solidFill>
                  <a:schemeClr val="dk1"/>
                </a:solidFill>
                <a:latin typeface="Trebuchet MS"/>
                <a:ea typeface="Trebuchet MS"/>
                <a:cs typeface="Trebuchet MS"/>
                <a:sym typeface="Trebuchet MS"/>
              </a:endParaRPr>
            </a:p>
            <a:p>
              <a:pPr marL="457200" lvl="0" indent="-342900" algn="l" rtl="0">
                <a:lnSpc>
                  <a:spcPct val="90000"/>
                </a:lnSpc>
                <a:spcBef>
                  <a:spcPts val="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Familial incarceration</a:t>
              </a:r>
              <a:endParaRPr sz="1800">
                <a:solidFill>
                  <a:schemeClr val="dk1"/>
                </a:solidFill>
                <a:latin typeface="Trebuchet MS"/>
                <a:ea typeface="Trebuchet MS"/>
                <a:cs typeface="Trebuchet MS"/>
                <a:sym typeface="Trebuchet MS"/>
              </a:endParaRPr>
            </a:p>
          </p:txBody>
        </p:sp>
      </p:grpSp>
      <p:sp>
        <p:nvSpPr>
          <p:cNvPr id="1282" name="Google Shape;1282;p57"/>
          <p:cNvSpPr txBox="1"/>
          <p:nvPr/>
        </p:nvSpPr>
        <p:spPr>
          <a:xfrm>
            <a:off x="190500" y="-32998"/>
            <a:ext cx="9144000" cy="134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4400" b="1">
                <a:solidFill>
                  <a:srgbClr val="35CEE2"/>
                </a:solidFill>
                <a:latin typeface="Trebuchet MS"/>
                <a:ea typeface="Trebuchet MS"/>
                <a:cs typeface="Trebuchet MS"/>
                <a:sym typeface="Trebuchet MS"/>
              </a:rPr>
              <a:t>Adverse Childhood Experiences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1100"/>
              <a:buFont typeface="Arial"/>
              <a:buNone/>
            </a:pPr>
            <a:r>
              <a:rPr lang="en-US" sz="3000" b="1">
                <a:solidFill>
                  <a:srgbClr val="113951"/>
                </a:solidFill>
                <a:latin typeface="Trebuchet MS"/>
                <a:ea typeface="Trebuchet MS"/>
                <a:cs typeface="Trebuchet MS"/>
                <a:sym typeface="Trebuchet MS"/>
              </a:rPr>
              <a:t>Background</a:t>
            </a:r>
            <a:endParaRPr sz="3000" b="1">
              <a:solidFill>
                <a:srgbClr val="113951"/>
              </a:solidFill>
              <a:latin typeface="Trebuchet MS"/>
              <a:ea typeface="Trebuchet MS"/>
              <a:cs typeface="Trebuchet MS"/>
              <a:sym typeface="Trebuchet M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graphicFrame>
        <p:nvGraphicFramePr>
          <p:cNvPr id="1288" name="Google Shape;1288;p58"/>
          <p:cNvGraphicFramePr/>
          <p:nvPr/>
        </p:nvGraphicFramePr>
        <p:xfrm>
          <a:off x="234600" y="1504950"/>
          <a:ext cx="8658300" cy="4876590"/>
        </p:xfrm>
        <a:graphic>
          <a:graphicData uri="http://schemas.openxmlformats.org/drawingml/2006/table">
            <a:tbl>
              <a:tblPr>
                <a:noFill/>
                <a:tableStyleId>{CE92E880-05B7-47B5-97EB-CD5D10B4B8E8}</a:tableStyleId>
              </a:tblPr>
              <a:tblGrid>
                <a:gridCol w="2029475">
                  <a:extLst>
                    <a:ext uri="{9D8B030D-6E8A-4147-A177-3AD203B41FA5}">
                      <a16:colId xmlns:a16="http://schemas.microsoft.com/office/drawing/2014/main" val="20000"/>
                    </a:ext>
                  </a:extLst>
                </a:gridCol>
                <a:gridCol w="6628825">
                  <a:extLst>
                    <a:ext uri="{9D8B030D-6E8A-4147-A177-3AD203B41FA5}">
                      <a16:colId xmlns:a16="http://schemas.microsoft.com/office/drawing/2014/main" val="20001"/>
                    </a:ext>
                  </a:extLst>
                </a:gridCol>
              </a:tblGrid>
              <a:tr h="209550">
                <a:tc>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Fear of being physically abused</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257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Have you ever been scared that your parents or other adults were going to hurt you badly (so that you were injured or killed)?</a:t>
                      </a:r>
                      <a:endParaRPr sz="1600">
                        <a:latin typeface="Trebuchet MS"/>
                        <a:ea typeface="Trebuchet MS"/>
                        <a:cs typeface="Trebuchet MS"/>
                        <a:sym typeface="Trebuchet MS"/>
                      </a:endParaRPr>
                    </a:p>
                  </a:txBody>
                  <a:tcPr marL="91425" marR="91425" marT="91425" marB="91425">
                    <a:lnL w="9525" cap="flat" cmpd="sng">
                      <a:solidFill>
                        <a:srgbClr val="CCCCCC"/>
                      </a:solidFill>
                      <a:prstDash val="solid"/>
                      <a:round/>
                      <a:headEnd type="none" w="sm" len="sm"/>
                      <a:tailEnd type="none" w="sm" len="sm"/>
                    </a:lnL>
                    <a:lnR w="12575" cap="flat" cmpd="sng">
                      <a:solidFill>
                        <a:srgbClr val="CCCCCC"/>
                      </a:solidFill>
                      <a:prstDash val="solid"/>
                      <a:round/>
                      <a:headEnd type="none" w="sm" len="sm"/>
                      <a:tailEnd type="none" w="sm" len="sm"/>
                    </a:lnR>
                    <a:lnT w="12575" cap="flat" cmpd="sng">
                      <a:solidFill>
                        <a:srgbClr val="CCCCCC"/>
                      </a:solidFill>
                      <a:prstDash val="solid"/>
                      <a:round/>
                      <a:headEnd type="none" w="sm" len="sm"/>
                      <a:tailEnd type="none" w="sm" len="sm"/>
                    </a:lnT>
                    <a:lnB w="1257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09550">
                <a:tc>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Fear of being emotionally abused</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Have you ever been scared or felt really bad because grown-ups called you names, said mean things to you, or said they did not want you?</a:t>
                      </a:r>
                      <a:endParaRPr sz="1600">
                        <a:latin typeface="Trebuchet MS"/>
                        <a:ea typeface="Trebuchet MS"/>
                        <a:cs typeface="Trebuchet MS"/>
                        <a:sym typeface="Trebuchet MS"/>
                      </a:endParaRPr>
                    </a:p>
                  </a:txBody>
                  <a:tcPr marL="91425" marR="91425" marT="91425" marB="91425">
                    <a:lnL w="9525" cap="flat" cmpd="sng">
                      <a:solidFill>
                        <a:srgbClr val="CCCCCC"/>
                      </a:solidFill>
                      <a:prstDash val="solid"/>
                      <a:round/>
                      <a:headEnd type="none" w="sm" len="sm"/>
                      <a:tailEnd type="none" w="sm" len="sm"/>
                    </a:lnL>
                    <a:lnR w="12575" cap="flat" cmpd="sng">
                      <a:solidFill>
                        <a:srgbClr val="CCCCCC"/>
                      </a:solidFill>
                      <a:prstDash val="solid"/>
                      <a:round/>
                      <a:headEnd type="none" w="sm" len="sm"/>
                      <a:tailEnd type="none" w="sm" len="sm"/>
                    </a:lnR>
                    <a:lnT w="12575" cap="flat" cmpd="sng">
                      <a:solidFill>
                        <a:srgbClr val="CCCCCC"/>
                      </a:solidFill>
                      <a:prstDash val="solid"/>
                      <a:round/>
                      <a:headEnd type="none" w="sm" len="sm"/>
                      <a:tailEnd type="none" w="sm" len="sm"/>
                    </a:lnT>
                    <a:lnB w="1257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0">
                <a:tc rowSpan="2">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Emotional Neglect</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Have you ever felt like you are not loved or cared about?</a:t>
                      </a:r>
                      <a:endParaRPr sz="1600">
                        <a:latin typeface="Trebuchet MS"/>
                        <a:ea typeface="Trebuchet MS"/>
                        <a:cs typeface="Trebuchet MS"/>
                        <a:sym typeface="Trebuchet MS"/>
                      </a:endParaRPr>
                    </a:p>
                  </a:txBody>
                  <a:tcPr marL="91425" marR="91425" marT="91425" marB="91425">
                    <a:lnL w="9525" cap="flat" cmpd="sng">
                      <a:solidFill>
                        <a:srgbClr val="CCCCCC"/>
                      </a:solidFill>
                      <a:prstDash val="solid"/>
                      <a:round/>
                      <a:headEnd type="none" w="sm" len="sm"/>
                      <a:tailEnd type="none" w="sm" len="sm"/>
                    </a:lnL>
                    <a:lnR w="12575" cap="flat" cmpd="sng">
                      <a:solidFill>
                        <a:srgbClr val="CCCCCC"/>
                      </a:solidFill>
                      <a:prstDash val="solid"/>
                      <a:round/>
                      <a:headEnd type="none" w="sm" len="sm"/>
                      <a:tailEnd type="none" w="sm" len="sm"/>
                    </a:lnR>
                    <a:lnT w="1257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0">
                <a:tc vMerge="1">
                  <a:txBody>
                    <a:bodyPr/>
                    <a:lstStyle/>
                    <a:p>
                      <a:endParaRPr lang="en-US"/>
                    </a:p>
                  </a:txBody>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Have you ever felt like you have no one that protects you?</a:t>
                      </a:r>
                      <a:endParaRPr sz="1600">
                        <a:latin typeface="Trebuchet MS"/>
                        <a:ea typeface="Trebuchet MS"/>
                        <a:cs typeface="Trebuchet MS"/>
                        <a:sym typeface="Trebuchet MS"/>
                      </a:endParaRPr>
                    </a:p>
                  </a:txBody>
                  <a:tcPr marL="91425" marR="91425" marT="91425" marB="91425">
                    <a:lnL w="9525" cap="flat" cmpd="sng">
                      <a:solidFill>
                        <a:srgbClr val="CCCCCC"/>
                      </a:solidFill>
                      <a:prstDash val="solid"/>
                      <a:round/>
                      <a:headEnd type="none" w="sm" len="sm"/>
                      <a:tailEnd type="none" w="sm" len="sm"/>
                    </a:lnL>
                    <a:lnR w="1257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09550">
                <a:tc>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Physical Neglect</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Has there ever been a time of your life when you were totally on your own and had to take care of yourself for more than a short time?</a:t>
                      </a:r>
                      <a:endParaRPr sz="1600">
                        <a:latin typeface="Trebuchet MS"/>
                        <a:ea typeface="Trebuchet MS"/>
                        <a:cs typeface="Trebuchet MS"/>
                        <a:sym typeface="Trebuchet MS"/>
                      </a:endParaRPr>
                    </a:p>
                  </a:txBody>
                  <a:tcPr marL="91425" marR="91425" marT="91425" marB="91425">
                    <a:lnL w="9525" cap="flat" cmpd="sng">
                      <a:solidFill>
                        <a:srgbClr val="CCCCCC"/>
                      </a:solidFill>
                      <a:prstDash val="solid"/>
                      <a:round/>
                      <a:headEnd type="none" w="sm" len="sm"/>
                      <a:tailEnd type="none" w="sm" len="sm"/>
                    </a:lnL>
                    <a:lnR w="1257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1257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0">
                <a:tc rowSpan="2">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Sexual Abuse</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Has an adult ever touched you in your private parts except when being bathed?</a:t>
                      </a:r>
                      <a:endParaRPr sz="1600">
                        <a:latin typeface="Trebuchet MS"/>
                        <a:ea typeface="Trebuchet MS"/>
                        <a:cs typeface="Trebuchet MS"/>
                        <a:sym typeface="Trebuchet MS"/>
                      </a:endParaRPr>
                    </a:p>
                  </a:txBody>
                  <a:tcPr marL="91425" marR="91425" marT="91425" marB="91425">
                    <a:lnL w="9525" cap="flat" cmpd="sng">
                      <a:solidFill>
                        <a:srgbClr val="CCCCCC"/>
                      </a:solidFill>
                      <a:prstDash val="solid"/>
                      <a:round/>
                      <a:headEnd type="none" w="sm" len="sm"/>
                      <a:tailEnd type="none" w="sm" len="sm"/>
                    </a:lnL>
                    <a:lnR w="12575" cap="flat" cmpd="sng">
                      <a:solidFill>
                        <a:srgbClr val="CCCCCC"/>
                      </a:solidFill>
                      <a:prstDash val="solid"/>
                      <a:round/>
                      <a:headEnd type="none" w="sm" len="sm"/>
                      <a:tailEnd type="none" w="sm" len="sm"/>
                    </a:lnR>
                    <a:lnT w="1257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0">
                <a:tc vMerge="1">
                  <a:txBody>
                    <a:bodyPr/>
                    <a:lstStyle/>
                    <a:p>
                      <a:endParaRPr lang="en-US"/>
                    </a:p>
                  </a:txBody>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Has an adult ever attempted or forced you to have sexual intercourse?</a:t>
                      </a:r>
                      <a:endParaRPr sz="1600">
                        <a:latin typeface="Trebuchet MS"/>
                        <a:ea typeface="Trebuchet MS"/>
                        <a:cs typeface="Trebuchet MS"/>
                        <a:sym typeface="Trebuchet MS"/>
                      </a:endParaRPr>
                    </a:p>
                  </a:txBody>
                  <a:tcPr marL="91425" marR="91425" marT="91425" marB="91425">
                    <a:lnL w="9525" cap="flat" cmpd="sng">
                      <a:solidFill>
                        <a:srgbClr val="CCCCCC"/>
                      </a:solidFill>
                      <a:prstDash val="solid"/>
                      <a:round/>
                      <a:headEnd type="none" w="sm" len="sm"/>
                      <a:tailEnd type="none" w="sm" len="sm"/>
                    </a:lnL>
                    <a:lnR w="1257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289" name="Google Shape;1289;p58"/>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290" name="Google Shape;1290;p58"/>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31</a:t>
            </a:fld>
            <a:endParaRPr sz="900" b="1">
              <a:solidFill>
                <a:srgbClr val="D9E021"/>
              </a:solidFill>
              <a:latin typeface="Open Sans ExtraBold"/>
              <a:ea typeface="Open Sans ExtraBold"/>
              <a:cs typeface="Open Sans ExtraBold"/>
              <a:sym typeface="Open Sans ExtraBold"/>
            </a:endParaRPr>
          </a:p>
        </p:txBody>
      </p:sp>
      <p:sp>
        <p:nvSpPr>
          <p:cNvPr id="1291" name="Google Shape;1291;p58"/>
          <p:cNvSpPr txBox="1"/>
          <p:nvPr/>
        </p:nvSpPr>
        <p:spPr>
          <a:xfrm>
            <a:off x="171450" y="81302"/>
            <a:ext cx="9144000" cy="134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4400" b="1">
                <a:solidFill>
                  <a:srgbClr val="35CEE2"/>
                </a:solidFill>
                <a:latin typeface="Trebuchet MS"/>
                <a:ea typeface="Trebuchet MS"/>
                <a:cs typeface="Trebuchet MS"/>
                <a:sym typeface="Trebuchet MS"/>
              </a:rPr>
              <a:t>Adverse Childhood Experiences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1100"/>
              <a:buFont typeface="Arial"/>
              <a:buNone/>
            </a:pPr>
            <a:r>
              <a:rPr lang="en-US" sz="3000" b="1">
                <a:solidFill>
                  <a:srgbClr val="113951"/>
                </a:solidFill>
                <a:latin typeface="Trebuchet MS"/>
                <a:ea typeface="Trebuchet MS"/>
                <a:cs typeface="Trebuchet MS"/>
                <a:sym typeface="Trebuchet MS"/>
              </a:rPr>
              <a:t>Maltreatment Items</a:t>
            </a:r>
            <a:endParaRPr sz="3000" b="1">
              <a:solidFill>
                <a:srgbClr val="113951"/>
              </a:solidFill>
              <a:latin typeface="Trebuchet MS"/>
              <a:ea typeface="Trebuchet MS"/>
              <a:cs typeface="Trebuchet MS"/>
              <a:sym typeface="Trebuchet MS"/>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graphicFrame>
        <p:nvGraphicFramePr>
          <p:cNvPr id="1297" name="Google Shape;1297;p59"/>
          <p:cNvGraphicFramePr/>
          <p:nvPr/>
        </p:nvGraphicFramePr>
        <p:xfrm>
          <a:off x="234600" y="1504950"/>
          <a:ext cx="8658300" cy="4206060"/>
        </p:xfrm>
        <a:graphic>
          <a:graphicData uri="http://schemas.openxmlformats.org/drawingml/2006/table">
            <a:tbl>
              <a:tblPr>
                <a:noFill/>
                <a:tableStyleId>{CE92E880-05B7-47B5-97EB-CD5D10B4B8E8}</a:tableStyleId>
              </a:tblPr>
              <a:tblGrid>
                <a:gridCol w="2039000">
                  <a:extLst>
                    <a:ext uri="{9D8B030D-6E8A-4147-A177-3AD203B41FA5}">
                      <a16:colId xmlns:a16="http://schemas.microsoft.com/office/drawing/2014/main" val="20000"/>
                    </a:ext>
                  </a:extLst>
                </a:gridCol>
                <a:gridCol w="6619300">
                  <a:extLst>
                    <a:ext uri="{9D8B030D-6E8A-4147-A177-3AD203B41FA5}">
                      <a16:colId xmlns:a16="http://schemas.microsoft.com/office/drawing/2014/main" val="20001"/>
                    </a:ext>
                  </a:extLst>
                </a:gridCol>
              </a:tblGrid>
              <a:tr h="209550">
                <a:tc>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Substance Abuse</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1257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Have your parents/guardian ever drank too much alcohol or used drugs so they came home and were really abusive to you or your family?</a:t>
                      </a:r>
                      <a:endParaRPr sz="1600">
                        <a:latin typeface="Trebuchet MS"/>
                        <a:ea typeface="Trebuchet MS"/>
                        <a:cs typeface="Trebuchet MS"/>
                        <a:sym typeface="Trebuchet MS"/>
                      </a:endParaRPr>
                    </a:p>
                  </a:txBody>
                  <a:tcPr marL="91425" marR="91425" marT="91425" marB="91425">
                    <a:lnL w="9525" cap="flat" cmpd="sng">
                      <a:solidFill>
                        <a:srgbClr val="B7B7B7"/>
                      </a:solidFill>
                      <a:prstDash val="solid"/>
                      <a:round/>
                      <a:headEnd type="none" w="sm" len="sm"/>
                      <a:tailEnd type="none" w="sm" len="sm"/>
                    </a:lnL>
                    <a:lnR w="12575" cap="flat" cmpd="sng">
                      <a:solidFill>
                        <a:srgbClr val="B7B7B7"/>
                      </a:solidFill>
                      <a:prstDash val="solid"/>
                      <a:round/>
                      <a:headEnd type="none" w="sm" len="sm"/>
                      <a:tailEnd type="none" w="sm" len="sm"/>
                    </a:lnR>
                    <a:lnT w="12575" cap="flat" cmpd="sng">
                      <a:solidFill>
                        <a:srgbClr val="B7B7B7"/>
                      </a:solidFill>
                      <a:prstDash val="solid"/>
                      <a:round/>
                      <a:headEnd type="none" w="sm" len="sm"/>
                      <a:tailEnd type="none" w="sm" len="sm"/>
                    </a:lnT>
                    <a:lnB w="12575" cap="flat" cmpd="sng">
                      <a:solidFill>
                        <a:srgbClr val="B7B7B7"/>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Incarceration</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Have any of your parents ever been in prison/jail?</a:t>
                      </a:r>
                      <a:endParaRPr sz="1600">
                        <a:latin typeface="Trebuchet MS"/>
                        <a:ea typeface="Trebuchet MS"/>
                        <a:cs typeface="Trebuchet MS"/>
                        <a:sym typeface="Trebuchet MS"/>
                      </a:endParaRPr>
                    </a:p>
                  </a:txBody>
                  <a:tcPr marL="91425" marR="91425" marT="91425" marB="91425">
                    <a:lnL w="9525" cap="flat" cmpd="sng">
                      <a:solidFill>
                        <a:srgbClr val="B7B7B7"/>
                      </a:solidFill>
                      <a:prstDash val="solid"/>
                      <a:round/>
                      <a:headEnd type="none" w="sm" len="sm"/>
                      <a:tailEnd type="none" w="sm" len="sm"/>
                    </a:lnL>
                    <a:lnR w="12575" cap="flat" cmpd="sng">
                      <a:solidFill>
                        <a:srgbClr val="B7B7B7"/>
                      </a:solidFill>
                      <a:prstDash val="solid"/>
                      <a:round/>
                      <a:headEnd type="none" w="sm" len="sm"/>
                      <a:tailEnd type="none" w="sm" len="sm"/>
                    </a:lnR>
                    <a:lnT w="12575" cap="flat" cmpd="sng">
                      <a:solidFill>
                        <a:srgbClr val="B7B7B7"/>
                      </a:solidFill>
                      <a:prstDash val="solid"/>
                      <a:round/>
                      <a:headEnd type="none" w="sm" len="sm"/>
                      <a:tailEnd type="none" w="sm" len="sm"/>
                    </a:lnT>
                    <a:lnB w="1257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Anxiety or depression</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Have you ever seen your mother or father so sad that they couldn't take care of you?</a:t>
                      </a:r>
                      <a:endParaRPr sz="1600">
                        <a:latin typeface="Trebuchet MS"/>
                        <a:ea typeface="Trebuchet MS"/>
                        <a:cs typeface="Trebuchet MS"/>
                        <a:sym typeface="Trebuchet MS"/>
                      </a:endParaRPr>
                    </a:p>
                  </a:txBody>
                  <a:tcPr marL="91425" marR="91425" marT="91425" marB="91425">
                    <a:lnL w="9525" cap="flat" cmpd="sng">
                      <a:solidFill>
                        <a:srgbClr val="B7B7B7"/>
                      </a:solidFill>
                      <a:prstDash val="solid"/>
                      <a:round/>
                      <a:headEnd type="none" w="sm" len="sm"/>
                      <a:tailEnd type="none" w="sm" len="sm"/>
                    </a:lnL>
                    <a:lnR w="12575" cap="flat" cmpd="sng">
                      <a:solidFill>
                        <a:srgbClr val="B7B7B7"/>
                      </a:solidFill>
                      <a:prstDash val="solid"/>
                      <a:round/>
                      <a:headEnd type="none" w="sm" len="sm"/>
                      <a:tailEnd type="none" w="sm" len="sm"/>
                    </a:lnR>
                    <a:lnT w="12575" cap="flat" cmpd="sng">
                      <a:solidFill>
                        <a:srgbClr val="B7B7B7"/>
                      </a:solidFill>
                      <a:prstDash val="solid"/>
                      <a:round/>
                      <a:headEnd type="none" w="sm" len="sm"/>
                      <a:tailEnd type="none" w="sm" len="sm"/>
                    </a:lnT>
                    <a:lnB w="1257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209550">
                <a:tc>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Witness  Domestic Violence</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Have you ever seen your mom being hit, beaten or threatened?</a:t>
                      </a:r>
                      <a:endParaRPr sz="1600">
                        <a:latin typeface="Trebuchet MS"/>
                        <a:ea typeface="Trebuchet MS"/>
                        <a:cs typeface="Trebuchet MS"/>
                        <a:sym typeface="Trebuchet MS"/>
                      </a:endParaRPr>
                    </a:p>
                  </a:txBody>
                  <a:tcPr marL="91425" marR="91425" marT="91425" marB="91425">
                    <a:lnL w="9525" cap="flat" cmpd="sng">
                      <a:solidFill>
                        <a:srgbClr val="B7B7B7"/>
                      </a:solidFill>
                      <a:prstDash val="solid"/>
                      <a:round/>
                      <a:headEnd type="none" w="sm" len="sm"/>
                      <a:tailEnd type="none" w="sm" len="sm"/>
                    </a:lnL>
                    <a:lnR w="12575" cap="flat" cmpd="sng">
                      <a:solidFill>
                        <a:srgbClr val="B7B7B7"/>
                      </a:solidFill>
                      <a:prstDash val="solid"/>
                      <a:round/>
                      <a:headEnd type="none" w="sm" len="sm"/>
                      <a:tailEnd type="none" w="sm" len="sm"/>
                    </a:lnR>
                    <a:lnT w="12575" cap="flat" cmpd="sng">
                      <a:solidFill>
                        <a:srgbClr val="B7B7B7"/>
                      </a:solidFill>
                      <a:prstDash val="solid"/>
                      <a:round/>
                      <a:headEnd type="none" w="sm" len="sm"/>
                      <a:tailEnd type="none" w="sm" len="sm"/>
                    </a:lnT>
                    <a:lnB w="1257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0">
                <a:tc rowSpan="2">
                  <a:txBody>
                    <a:bodyPr/>
                    <a:lstStyle/>
                    <a:p>
                      <a:pPr marL="0" lvl="0" indent="0" algn="ctr" rtl="0">
                        <a:spcBef>
                          <a:spcPts val="0"/>
                        </a:spcBef>
                        <a:spcAft>
                          <a:spcPts val="0"/>
                        </a:spcAft>
                        <a:buNone/>
                      </a:pPr>
                      <a:r>
                        <a:rPr lang="en-US" sz="1800" b="1">
                          <a:solidFill>
                            <a:srgbClr val="FFFFFF"/>
                          </a:solidFill>
                          <a:latin typeface="Trebuchet MS"/>
                          <a:ea typeface="Trebuchet MS"/>
                          <a:cs typeface="Trebuchet MS"/>
                          <a:sym typeface="Trebuchet MS"/>
                        </a:rPr>
                        <a:t>Household instability</a:t>
                      </a:r>
                      <a:endParaRPr sz="1800" b="1">
                        <a:solidFill>
                          <a:srgbClr val="FFFFFF"/>
                        </a:solidFill>
                        <a:latin typeface="Trebuchet MS"/>
                        <a:ea typeface="Trebuchet MS"/>
                        <a:cs typeface="Trebuchet MS"/>
                        <a:sym typeface="Trebuchet MS"/>
                      </a:endParaRPr>
                    </a:p>
                  </a:txBody>
                  <a:tcPr marL="91425" marR="91425" marT="91425" marB="91425" anchor="ctr">
                    <a:lnL w="1257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12575" cap="flat" cmpd="sng">
                      <a:solidFill>
                        <a:srgbClr val="B7B7B7"/>
                      </a:solidFill>
                      <a:prstDash val="solid"/>
                      <a:round/>
                      <a:headEnd type="none" w="sm" len="sm"/>
                      <a:tailEnd type="none" w="sm" len="sm"/>
                    </a:lnB>
                    <a:solidFill>
                      <a:srgbClr val="113951"/>
                    </a:solidFill>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Has there ever been a time when your family did not have enough food because they had no money?</a:t>
                      </a:r>
                      <a:endParaRPr sz="1600">
                        <a:latin typeface="Trebuchet MS"/>
                        <a:ea typeface="Trebuchet MS"/>
                        <a:cs typeface="Trebuchet MS"/>
                        <a:sym typeface="Trebuchet MS"/>
                      </a:endParaRPr>
                    </a:p>
                  </a:txBody>
                  <a:tcPr marL="91425" marR="91425" marT="91425" marB="91425">
                    <a:lnL w="9525" cap="flat" cmpd="sng">
                      <a:solidFill>
                        <a:srgbClr val="B7B7B7"/>
                      </a:solidFill>
                      <a:prstDash val="solid"/>
                      <a:round/>
                      <a:headEnd type="none" w="sm" len="sm"/>
                      <a:tailEnd type="none" w="sm" len="sm"/>
                    </a:lnL>
                    <a:lnR w="12575" cap="flat" cmpd="sng">
                      <a:solidFill>
                        <a:srgbClr val="B7B7B7"/>
                      </a:solidFill>
                      <a:prstDash val="solid"/>
                      <a:round/>
                      <a:headEnd type="none" w="sm" len="sm"/>
                      <a:tailEnd type="none" w="sm" len="sm"/>
                    </a:lnR>
                    <a:lnT w="1257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0">
                <a:tc vMerge="1">
                  <a:txBody>
                    <a:bodyPr/>
                    <a:lstStyle/>
                    <a:p>
                      <a:endParaRPr lang="en-US"/>
                    </a:p>
                  </a:txBody>
                  <a:tcPr/>
                </a:tc>
                <a:tc>
                  <a:txBody>
                    <a:bodyPr/>
                    <a:lstStyle/>
                    <a:p>
                      <a:pPr marL="0" lvl="0" indent="0" algn="l" rtl="0">
                        <a:spcBef>
                          <a:spcPts val="0"/>
                        </a:spcBef>
                        <a:spcAft>
                          <a:spcPts val="0"/>
                        </a:spcAft>
                        <a:buNone/>
                      </a:pPr>
                      <a:r>
                        <a:rPr lang="en-US" sz="1600">
                          <a:latin typeface="Trebuchet MS"/>
                          <a:ea typeface="Trebuchet MS"/>
                          <a:cs typeface="Trebuchet MS"/>
                          <a:sym typeface="Trebuchet MS"/>
                        </a:rPr>
                        <a:t>Has your family ever been forced to leave your home/house?</a:t>
                      </a:r>
                      <a:endParaRPr sz="1600">
                        <a:latin typeface="Trebuchet MS"/>
                        <a:ea typeface="Trebuchet MS"/>
                        <a:cs typeface="Trebuchet MS"/>
                        <a:sym typeface="Trebuchet MS"/>
                      </a:endParaRPr>
                    </a:p>
                  </a:txBody>
                  <a:tcPr marL="91425" marR="91425" marT="91425" marB="91425">
                    <a:lnL w="9525" cap="flat" cmpd="sng">
                      <a:solidFill>
                        <a:srgbClr val="B7B7B7"/>
                      </a:solidFill>
                      <a:prstDash val="solid"/>
                      <a:round/>
                      <a:headEnd type="none" w="sm" len="sm"/>
                      <a:tailEnd type="none" w="sm" len="sm"/>
                    </a:lnL>
                    <a:lnR w="1257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12575"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98" name="Google Shape;1298;p59"/>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299" name="Google Shape;1299;p59"/>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32</a:t>
            </a:fld>
            <a:endParaRPr sz="900" b="1">
              <a:solidFill>
                <a:srgbClr val="D9E021"/>
              </a:solidFill>
              <a:latin typeface="Open Sans ExtraBold"/>
              <a:ea typeface="Open Sans ExtraBold"/>
              <a:cs typeface="Open Sans ExtraBold"/>
              <a:sym typeface="Open Sans ExtraBold"/>
            </a:endParaRPr>
          </a:p>
        </p:txBody>
      </p:sp>
      <p:sp>
        <p:nvSpPr>
          <p:cNvPr id="1300" name="Google Shape;1300;p59"/>
          <p:cNvSpPr txBox="1"/>
          <p:nvPr/>
        </p:nvSpPr>
        <p:spPr>
          <a:xfrm>
            <a:off x="190500" y="-32998"/>
            <a:ext cx="9144000" cy="134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4400" b="1">
                <a:solidFill>
                  <a:srgbClr val="35CEE2"/>
                </a:solidFill>
                <a:latin typeface="Trebuchet MS"/>
                <a:ea typeface="Trebuchet MS"/>
                <a:cs typeface="Trebuchet MS"/>
                <a:sym typeface="Trebuchet MS"/>
              </a:rPr>
              <a:t>Adverse Childhood Experiences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1100"/>
              <a:buFont typeface="Arial"/>
              <a:buNone/>
            </a:pPr>
            <a:r>
              <a:rPr lang="en-US" sz="3000" b="1">
                <a:solidFill>
                  <a:srgbClr val="113951"/>
                </a:solidFill>
                <a:latin typeface="Trebuchet MS"/>
                <a:ea typeface="Trebuchet MS"/>
                <a:cs typeface="Trebuchet MS"/>
                <a:sym typeface="Trebuchet MS"/>
              </a:rPr>
              <a:t>Household Exposure Items</a:t>
            </a:r>
            <a:endParaRPr sz="3000" b="1">
              <a:solidFill>
                <a:srgbClr val="113951"/>
              </a:solidFill>
              <a:latin typeface="Trebuchet MS"/>
              <a:ea typeface="Trebuchet MS"/>
              <a:cs typeface="Trebuchet MS"/>
              <a:sym typeface="Trebuchet MS"/>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60"/>
          <p:cNvSpPr txBox="1">
            <a:spLocks noGrp="1"/>
          </p:cNvSpPr>
          <p:nvPr>
            <p:ph type="body" idx="1"/>
          </p:nvPr>
        </p:nvSpPr>
        <p:spPr>
          <a:xfrm>
            <a:off x="342900" y="1618650"/>
            <a:ext cx="8458200" cy="4467600"/>
          </a:xfrm>
          <a:prstGeom prst="rect">
            <a:avLst/>
          </a:prstGeom>
          <a:noFill/>
          <a:ln>
            <a:noFill/>
          </a:ln>
        </p:spPr>
        <p:txBody>
          <a:bodyPr spcFirstLastPara="1" wrap="square" lIns="91425" tIns="45700" rIns="91425" bIns="45700" anchor="t" anchorCtr="0">
            <a:noAutofit/>
          </a:bodyPr>
          <a:lstStyle/>
          <a:p>
            <a:pPr marL="171450" lvl="0" indent="-152400" algn="l" rtl="0">
              <a:lnSpc>
                <a:spcPct val="90000"/>
              </a:lnSpc>
              <a:spcBef>
                <a:spcPts val="0"/>
              </a:spcBef>
              <a:spcAft>
                <a:spcPts val="0"/>
              </a:spcAft>
              <a:buClr>
                <a:schemeClr val="dk1"/>
              </a:buClr>
              <a:buSzPts val="2400"/>
              <a:buFont typeface="Trebuchet MS"/>
              <a:buChar char="•"/>
            </a:pPr>
            <a:r>
              <a:rPr lang="en-US" sz="2400">
                <a:latin typeface="Trebuchet MS"/>
                <a:ea typeface="Trebuchet MS"/>
                <a:cs typeface="Trebuchet MS"/>
                <a:sym typeface="Trebuchet MS"/>
              </a:rPr>
              <a:t>There is substantial exposure to adversity by many young people in low income settings around the world</a:t>
            </a:r>
            <a:endParaRPr sz="2400">
              <a:latin typeface="Trebuchet MS"/>
              <a:ea typeface="Trebuchet MS"/>
              <a:cs typeface="Trebuchet MS"/>
              <a:sym typeface="Trebuchet MS"/>
            </a:endParaRPr>
          </a:p>
          <a:p>
            <a:pPr marL="171450" lvl="0" indent="-152400" algn="l" rtl="0">
              <a:lnSpc>
                <a:spcPct val="90000"/>
              </a:lnSpc>
              <a:spcBef>
                <a:spcPts val="1000"/>
              </a:spcBef>
              <a:spcAft>
                <a:spcPts val="0"/>
              </a:spcAft>
              <a:buClr>
                <a:schemeClr val="dk1"/>
              </a:buClr>
              <a:buSzPts val="2400"/>
              <a:buFont typeface="Trebuchet MS"/>
              <a:buChar char="•"/>
            </a:pPr>
            <a:r>
              <a:rPr lang="en-US" sz="2400">
                <a:latin typeface="Trebuchet MS"/>
                <a:ea typeface="Trebuchet MS"/>
                <a:cs typeface="Trebuchet MS"/>
                <a:sym typeface="Trebuchet MS"/>
              </a:rPr>
              <a:t>These exposures raise a complex set of ethical issues</a:t>
            </a:r>
            <a:endParaRPr sz="2400">
              <a:latin typeface="Trebuchet MS"/>
              <a:ea typeface="Trebuchet MS"/>
              <a:cs typeface="Trebuchet MS"/>
              <a:sym typeface="Trebuchet MS"/>
            </a:endParaRPr>
          </a:p>
          <a:p>
            <a:pPr marL="171450" lvl="0" indent="-152400" algn="l" rtl="0">
              <a:lnSpc>
                <a:spcPct val="90000"/>
              </a:lnSpc>
              <a:spcBef>
                <a:spcPts val="1000"/>
              </a:spcBef>
              <a:spcAft>
                <a:spcPts val="0"/>
              </a:spcAft>
              <a:buClr>
                <a:schemeClr val="dk1"/>
              </a:buClr>
              <a:buSzPts val="2400"/>
              <a:buFont typeface="Trebuchet MS"/>
              <a:buChar char="•"/>
            </a:pPr>
            <a:r>
              <a:rPr lang="en-US" sz="2400">
                <a:latin typeface="Trebuchet MS"/>
                <a:ea typeface="Trebuchet MS"/>
                <a:cs typeface="Trebuchet MS"/>
                <a:sym typeface="Trebuchet MS"/>
              </a:rPr>
              <a:t>The implications of ACES exposures for adolescents and adults in low and middle income countries has yet to be determined.</a:t>
            </a:r>
            <a:endParaRPr sz="2400">
              <a:latin typeface="Trebuchet MS"/>
              <a:ea typeface="Trebuchet MS"/>
              <a:cs typeface="Trebuchet MS"/>
              <a:sym typeface="Trebuchet MS"/>
            </a:endParaRPr>
          </a:p>
          <a:p>
            <a:pPr marL="171450" lvl="0" indent="-152400" algn="l" rtl="0">
              <a:lnSpc>
                <a:spcPct val="90000"/>
              </a:lnSpc>
              <a:spcBef>
                <a:spcPts val="1000"/>
              </a:spcBef>
              <a:spcAft>
                <a:spcPts val="1000"/>
              </a:spcAft>
              <a:buClr>
                <a:schemeClr val="dk1"/>
              </a:buClr>
              <a:buSzPts val="2400"/>
              <a:buFont typeface="Trebuchet MS"/>
              <a:buChar char="•"/>
            </a:pPr>
            <a:r>
              <a:rPr lang="en-US" sz="2400">
                <a:latin typeface="Trebuchet MS"/>
                <a:ea typeface="Trebuchet MS"/>
                <a:cs typeface="Trebuchet MS"/>
                <a:sym typeface="Trebuchet MS"/>
              </a:rPr>
              <a:t>This is the first world-wide study of 10-14 year olds that includes a measure of ACES</a:t>
            </a:r>
            <a:endParaRPr sz="2400">
              <a:latin typeface="Trebuchet MS"/>
              <a:ea typeface="Trebuchet MS"/>
              <a:cs typeface="Trebuchet MS"/>
              <a:sym typeface="Trebuchet MS"/>
            </a:endParaRPr>
          </a:p>
        </p:txBody>
      </p:sp>
      <p:sp>
        <p:nvSpPr>
          <p:cNvPr id="1307" name="Google Shape;1307;p60"/>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a:t>
            </a:r>
            <a:r>
              <a:rPr lang="en-US" sz="1350">
                <a:solidFill>
                  <a:schemeClr val="lt1"/>
                </a:solidFill>
                <a:latin typeface="Calibri"/>
                <a:ea typeface="Calibri"/>
                <a:cs typeface="Calibri"/>
                <a:sym typeface="Calibri"/>
              </a:rPr>
              <a:t>Instruments</a:t>
            </a:r>
            <a:endParaRPr sz="1350">
              <a:solidFill>
                <a:srgbClr val="FFFFFF"/>
              </a:solidFill>
              <a:latin typeface="Calibri"/>
              <a:ea typeface="Calibri"/>
              <a:cs typeface="Calibri"/>
              <a:sym typeface="Calibri"/>
            </a:endParaRPr>
          </a:p>
        </p:txBody>
      </p:sp>
      <p:sp>
        <p:nvSpPr>
          <p:cNvPr id="1308" name="Google Shape;1308;p60"/>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33</a:t>
            </a:fld>
            <a:endParaRPr sz="900" b="1">
              <a:solidFill>
                <a:srgbClr val="D9E021"/>
              </a:solidFill>
              <a:latin typeface="Open Sans ExtraBold"/>
              <a:ea typeface="Open Sans ExtraBold"/>
              <a:cs typeface="Open Sans ExtraBold"/>
              <a:sym typeface="Open Sans ExtraBold"/>
            </a:endParaRPr>
          </a:p>
        </p:txBody>
      </p:sp>
      <p:sp>
        <p:nvSpPr>
          <p:cNvPr id="1309" name="Google Shape;1309;p60"/>
          <p:cNvSpPr txBox="1"/>
          <p:nvPr/>
        </p:nvSpPr>
        <p:spPr>
          <a:xfrm>
            <a:off x="190500" y="-32998"/>
            <a:ext cx="9144000" cy="134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4400" b="1">
                <a:solidFill>
                  <a:srgbClr val="35CEE2"/>
                </a:solidFill>
                <a:latin typeface="Trebuchet MS"/>
                <a:ea typeface="Trebuchet MS"/>
                <a:cs typeface="Trebuchet MS"/>
                <a:sym typeface="Trebuchet MS"/>
              </a:rPr>
              <a:t>Adverse Childhood Experiences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1100"/>
              <a:buFont typeface="Arial"/>
              <a:buNone/>
            </a:pPr>
            <a:r>
              <a:rPr lang="en-US" sz="3000" b="1">
                <a:solidFill>
                  <a:srgbClr val="113951"/>
                </a:solidFill>
                <a:latin typeface="Trebuchet MS"/>
                <a:ea typeface="Trebuchet MS"/>
                <a:cs typeface="Trebuchet MS"/>
                <a:sym typeface="Trebuchet MS"/>
              </a:rPr>
              <a:t>Key Takeaways</a:t>
            </a:r>
            <a:endParaRPr sz="3000" b="1">
              <a:solidFill>
                <a:srgbClr val="113951"/>
              </a:solidFill>
              <a:latin typeface="Trebuchet MS"/>
              <a:ea typeface="Trebuchet MS"/>
              <a:cs typeface="Trebuchet MS"/>
              <a:sym typeface="Trebuchet MS"/>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mt="29000"/>
          </a:blip>
          <a:stretch>
            <a:fillRect/>
          </a:stretch>
        </a:blipFill>
        <a:effectLst/>
      </p:bgPr>
    </p:bg>
    <p:spTree>
      <p:nvGrpSpPr>
        <p:cNvPr id="1" name="Shape 1313"/>
        <p:cNvGrpSpPr/>
        <p:nvPr/>
      </p:nvGrpSpPr>
      <p:grpSpPr>
        <a:xfrm>
          <a:off x="0" y="0"/>
          <a:ext cx="0" cy="0"/>
          <a:chOff x="0" y="0"/>
          <a:chExt cx="0" cy="0"/>
        </a:xfrm>
      </p:grpSpPr>
      <p:sp>
        <p:nvSpPr>
          <p:cNvPr id="1314" name="Google Shape;1314;p61"/>
          <p:cNvSpPr/>
          <p:nvPr/>
        </p:nvSpPr>
        <p:spPr>
          <a:xfrm>
            <a:off x="-1" y="1756669"/>
            <a:ext cx="9144000" cy="1234800"/>
          </a:xfrm>
          <a:prstGeom prst="rect">
            <a:avLst/>
          </a:prstGeom>
          <a:solidFill>
            <a:srgbClr val="35CE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15" name="Google Shape;1315;p61"/>
          <p:cNvSpPr txBox="1">
            <a:spLocks noGrp="1"/>
          </p:cNvSpPr>
          <p:nvPr>
            <p:ph type="title"/>
          </p:nvPr>
        </p:nvSpPr>
        <p:spPr>
          <a:xfrm>
            <a:off x="166700" y="1692833"/>
            <a:ext cx="8739900" cy="139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Trebuchet MS"/>
              <a:buNone/>
            </a:pPr>
            <a:r>
              <a:rPr lang="en-US" sz="4400" b="1">
                <a:solidFill>
                  <a:schemeClr val="lt1"/>
                </a:solidFill>
                <a:latin typeface="Trebuchet MS"/>
                <a:ea typeface="Trebuchet MS"/>
                <a:cs typeface="Trebuchet MS"/>
                <a:sym typeface="Trebuchet MS"/>
              </a:rPr>
              <a:t>Longitudinal Research</a:t>
            </a:r>
            <a:endParaRPr sz="3000" b="1">
              <a:solidFill>
                <a:schemeClr val="lt1"/>
              </a:solidFill>
              <a:latin typeface="Trebuchet MS"/>
              <a:ea typeface="Trebuchet MS"/>
              <a:cs typeface="Trebuchet MS"/>
              <a:sym typeface="Trebuchet MS"/>
            </a:endParaRPr>
          </a:p>
        </p:txBody>
      </p:sp>
      <p:sp>
        <p:nvSpPr>
          <p:cNvPr id="1316" name="Google Shape;1316;p61"/>
          <p:cNvSpPr/>
          <p:nvPr/>
        </p:nvSpPr>
        <p:spPr>
          <a:xfrm>
            <a:off x="0" y="64861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Instruments</a:t>
            </a:r>
            <a:endParaRPr sz="1350">
              <a:solidFill>
                <a:srgbClr val="FFFFFF"/>
              </a:solidFill>
              <a:latin typeface="Calibri"/>
              <a:ea typeface="Calibri"/>
              <a:cs typeface="Calibri"/>
              <a:sym typeface="Calibri"/>
            </a:endParaRPr>
          </a:p>
        </p:txBody>
      </p:sp>
      <p:sp>
        <p:nvSpPr>
          <p:cNvPr id="1317" name="Google Shape;1317;p61"/>
          <p:cNvSpPr txBox="1"/>
          <p:nvPr/>
        </p:nvSpPr>
        <p:spPr>
          <a:xfrm>
            <a:off x="8375903" y="65252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34</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pic>
        <p:nvPicPr>
          <p:cNvPr id="1323" name="Google Shape;1323;p62"/>
          <p:cNvPicPr preferRelativeResize="0"/>
          <p:nvPr/>
        </p:nvPicPr>
        <p:blipFill rotWithShape="1">
          <a:blip r:embed="rId3">
            <a:alphaModFix/>
          </a:blip>
          <a:srcRect l="1400" t="3707" r="1313"/>
          <a:stretch/>
        </p:blipFill>
        <p:spPr>
          <a:xfrm>
            <a:off x="104676" y="988550"/>
            <a:ext cx="8853925" cy="5241607"/>
          </a:xfrm>
          <a:prstGeom prst="rect">
            <a:avLst/>
          </a:prstGeom>
          <a:noFill/>
          <a:ln>
            <a:noFill/>
          </a:ln>
        </p:spPr>
      </p:pic>
      <p:sp>
        <p:nvSpPr>
          <p:cNvPr id="1324" name="Google Shape;1324;p62"/>
          <p:cNvSpPr/>
          <p:nvPr/>
        </p:nvSpPr>
        <p:spPr>
          <a:xfrm>
            <a:off x="482350" y="5692204"/>
            <a:ext cx="7146600" cy="73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325" name="Google Shape;1325;p62"/>
          <p:cNvGrpSpPr/>
          <p:nvPr/>
        </p:nvGrpSpPr>
        <p:grpSpPr>
          <a:xfrm>
            <a:off x="1196097" y="6021609"/>
            <a:ext cx="2559450" cy="501003"/>
            <a:chOff x="1001713" y="6324600"/>
            <a:chExt cx="2114549" cy="413915"/>
          </a:xfrm>
        </p:grpSpPr>
        <p:pic>
          <p:nvPicPr>
            <p:cNvPr id="1326" name="Google Shape;1326;p62"/>
            <p:cNvPicPr preferRelativeResize="0"/>
            <p:nvPr/>
          </p:nvPicPr>
          <p:blipFill rotWithShape="1">
            <a:blip r:embed="rId3">
              <a:alphaModFix/>
            </a:blip>
            <a:srcRect l="1401" t="90400" r="88612" b="1694"/>
            <a:stretch/>
          </p:blipFill>
          <p:spPr>
            <a:xfrm>
              <a:off x="1001713" y="6324600"/>
              <a:ext cx="750888" cy="355558"/>
            </a:xfrm>
            <a:prstGeom prst="rect">
              <a:avLst/>
            </a:prstGeom>
            <a:noFill/>
            <a:ln>
              <a:noFill/>
            </a:ln>
          </p:spPr>
        </p:pic>
        <p:pic>
          <p:nvPicPr>
            <p:cNvPr id="1327" name="Google Shape;1327;p62"/>
            <p:cNvPicPr preferRelativeResize="0"/>
            <p:nvPr/>
          </p:nvPicPr>
          <p:blipFill rotWithShape="1">
            <a:blip r:embed="rId3">
              <a:alphaModFix/>
            </a:blip>
            <a:srcRect l="22638" t="90966" r="59227" b="1128"/>
            <a:stretch/>
          </p:blipFill>
          <p:spPr>
            <a:xfrm>
              <a:off x="1752600" y="6382958"/>
              <a:ext cx="1363662" cy="355558"/>
            </a:xfrm>
            <a:prstGeom prst="rect">
              <a:avLst/>
            </a:prstGeom>
            <a:noFill/>
            <a:ln>
              <a:noFill/>
            </a:ln>
          </p:spPr>
        </p:pic>
      </p:grpSp>
      <p:grpSp>
        <p:nvGrpSpPr>
          <p:cNvPr id="1328" name="Google Shape;1328;p62"/>
          <p:cNvGrpSpPr/>
          <p:nvPr/>
        </p:nvGrpSpPr>
        <p:grpSpPr>
          <a:xfrm>
            <a:off x="4664437" y="6002563"/>
            <a:ext cx="2377403" cy="424933"/>
            <a:chOff x="4131853" y="6359417"/>
            <a:chExt cx="1964146" cy="351068"/>
          </a:xfrm>
        </p:grpSpPr>
        <p:pic>
          <p:nvPicPr>
            <p:cNvPr id="1329" name="Google Shape;1329;p62"/>
            <p:cNvPicPr preferRelativeResize="0"/>
            <p:nvPr/>
          </p:nvPicPr>
          <p:blipFill rotWithShape="1">
            <a:blip r:embed="rId3">
              <a:alphaModFix/>
            </a:blip>
            <a:srcRect l="44552" t="90116" r="50964" b="2077"/>
            <a:stretch/>
          </p:blipFill>
          <p:spPr>
            <a:xfrm>
              <a:off x="4131853" y="6359417"/>
              <a:ext cx="337056" cy="351068"/>
            </a:xfrm>
            <a:prstGeom prst="rect">
              <a:avLst/>
            </a:prstGeom>
            <a:noFill/>
            <a:ln>
              <a:noFill/>
            </a:ln>
          </p:spPr>
        </p:pic>
        <p:pic>
          <p:nvPicPr>
            <p:cNvPr id="1330" name="Google Shape;1330;p62"/>
            <p:cNvPicPr preferRelativeResize="0"/>
            <p:nvPr/>
          </p:nvPicPr>
          <p:blipFill rotWithShape="1">
            <a:blip r:embed="rId3">
              <a:alphaModFix/>
            </a:blip>
            <a:srcRect l="59753" t="91811" r="18075" b="3280"/>
            <a:stretch/>
          </p:blipFill>
          <p:spPr>
            <a:xfrm>
              <a:off x="4428822" y="6489740"/>
              <a:ext cx="1667178" cy="220745"/>
            </a:xfrm>
            <a:prstGeom prst="rect">
              <a:avLst/>
            </a:prstGeom>
            <a:noFill/>
            <a:ln>
              <a:noFill/>
            </a:ln>
          </p:spPr>
        </p:pic>
      </p:grpSp>
      <p:sp>
        <p:nvSpPr>
          <p:cNvPr id="1331" name="Google Shape;1331;p62"/>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332" name="Google Shape;1332;p62"/>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35</a:t>
            </a:fld>
            <a:endParaRPr sz="900" b="1">
              <a:solidFill>
                <a:srgbClr val="D9E021"/>
              </a:solidFill>
              <a:latin typeface="Open Sans ExtraBold"/>
              <a:ea typeface="Open Sans ExtraBold"/>
              <a:cs typeface="Open Sans ExtraBold"/>
              <a:sym typeface="Open Sans ExtraBold"/>
            </a:endParaRPr>
          </a:p>
        </p:txBody>
      </p:sp>
      <p:sp>
        <p:nvSpPr>
          <p:cNvPr id="1333" name="Google Shape;1333;p62"/>
          <p:cNvSpPr txBox="1">
            <a:spLocks noGrp="1"/>
          </p:cNvSpPr>
          <p:nvPr>
            <p:ph type="title"/>
          </p:nvPr>
        </p:nvSpPr>
        <p:spPr>
          <a:xfrm>
            <a:off x="431800" y="226541"/>
            <a:ext cx="82296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000"/>
              <a:buFont typeface="Avenir"/>
              <a:buNone/>
            </a:pPr>
            <a:r>
              <a:rPr lang="en-US" sz="4000" b="1">
                <a:solidFill>
                  <a:srgbClr val="35CEE2"/>
                </a:solidFill>
                <a:latin typeface="Trebuchet MS"/>
                <a:ea typeface="Trebuchet MS"/>
                <a:cs typeface="Trebuchet MS"/>
                <a:sym typeface="Trebuchet MS"/>
              </a:rPr>
              <a:t>Longitudinal Research </a:t>
            </a:r>
            <a:endParaRPr sz="40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rgbClr val="15455F"/>
              </a:buClr>
              <a:buSzPts val="4000"/>
              <a:buFont typeface="Avenir"/>
              <a:buNone/>
            </a:pPr>
            <a:r>
              <a:rPr lang="en-US" sz="3000" b="1">
                <a:solidFill>
                  <a:srgbClr val="15455F"/>
                </a:solidFill>
                <a:latin typeface="Trebuchet MS"/>
                <a:ea typeface="Trebuchet MS"/>
                <a:cs typeface="Trebuchet MS"/>
                <a:sym typeface="Trebuchet MS"/>
              </a:rPr>
              <a:t>Sites</a:t>
            </a:r>
            <a:endParaRPr sz="3000" b="1">
              <a:solidFill>
                <a:srgbClr val="15455F"/>
              </a:solidFill>
              <a:latin typeface="Trebuchet MS"/>
              <a:ea typeface="Trebuchet MS"/>
              <a:cs typeface="Trebuchet MS"/>
              <a:sym typeface="Trebuchet MS"/>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63"/>
          <p:cNvSpPr/>
          <p:nvPr/>
        </p:nvSpPr>
        <p:spPr>
          <a:xfrm>
            <a:off x="1114525" y="1233425"/>
            <a:ext cx="7315200" cy="1119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000">
                <a:solidFill>
                  <a:srgbClr val="FFFFFF"/>
                </a:solidFill>
                <a:latin typeface="Avenir"/>
                <a:ea typeface="Avenir"/>
                <a:cs typeface="Avenir"/>
                <a:sym typeface="Avenir"/>
              </a:rPr>
              <a:t>What factors are related to gender equitable and inequitable gender norms?</a:t>
            </a:r>
            <a:endParaRPr sz="2000">
              <a:solidFill>
                <a:srgbClr val="FFFFFF"/>
              </a:solidFill>
              <a:latin typeface="Avenir"/>
              <a:ea typeface="Avenir"/>
              <a:cs typeface="Avenir"/>
              <a:sym typeface="Avenir"/>
            </a:endParaRPr>
          </a:p>
          <a:p>
            <a:pPr marL="0" lvl="0" indent="457200" algn="l" rtl="0">
              <a:lnSpc>
                <a:spcPct val="90000"/>
              </a:lnSpc>
              <a:spcBef>
                <a:spcPts val="1000"/>
              </a:spcBef>
              <a:spcAft>
                <a:spcPts val="1000"/>
              </a:spcAft>
              <a:buNone/>
            </a:pPr>
            <a:r>
              <a:rPr lang="en-US" sz="2000">
                <a:solidFill>
                  <a:srgbClr val="FFFFFF"/>
                </a:solidFill>
                <a:latin typeface="Avenir"/>
                <a:ea typeface="Avenir"/>
                <a:cs typeface="Avenir"/>
                <a:sym typeface="Avenir"/>
              </a:rPr>
              <a:t>How do these factors vary by site? </a:t>
            </a:r>
            <a:endParaRPr sz="2000">
              <a:solidFill>
                <a:srgbClr val="FFFFFF"/>
              </a:solidFill>
              <a:latin typeface="Avenir"/>
              <a:ea typeface="Avenir"/>
              <a:cs typeface="Avenir"/>
              <a:sym typeface="Avenir"/>
            </a:endParaRPr>
          </a:p>
        </p:txBody>
      </p:sp>
      <p:sp>
        <p:nvSpPr>
          <p:cNvPr id="1339" name="Google Shape;1339;p63"/>
          <p:cNvSpPr txBox="1">
            <a:spLocks noGrp="1"/>
          </p:cNvSpPr>
          <p:nvPr>
            <p:ph type="title"/>
          </p:nvPr>
        </p:nvSpPr>
        <p:spPr>
          <a:xfrm>
            <a:off x="431800" y="226541"/>
            <a:ext cx="82296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000"/>
              <a:buFont typeface="Avenir"/>
              <a:buNone/>
            </a:pPr>
            <a:r>
              <a:rPr lang="en-US" sz="4000" b="1">
                <a:solidFill>
                  <a:srgbClr val="35CEE2"/>
                </a:solidFill>
                <a:latin typeface="Trebuchet MS"/>
                <a:ea typeface="Trebuchet MS"/>
                <a:cs typeface="Trebuchet MS"/>
                <a:sym typeface="Trebuchet MS"/>
              </a:rPr>
              <a:t>Longitudinal Research </a:t>
            </a:r>
            <a:endParaRPr sz="40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rgbClr val="15455F"/>
              </a:buClr>
              <a:buSzPts val="4000"/>
              <a:buFont typeface="Avenir"/>
              <a:buNone/>
            </a:pPr>
            <a:r>
              <a:rPr lang="en-US" sz="3000" b="1">
                <a:solidFill>
                  <a:srgbClr val="15455F"/>
                </a:solidFill>
                <a:latin typeface="Trebuchet MS"/>
                <a:ea typeface="Trebuchet MS"/>
                <a:cs typeface="Trebuchet MS"/>
                <a:sym typeface="Trebuchet MS"/>
              </a:rPr>
              <a:t>Questions</a:t>
            </a:r>
            <a:endParaRPr sz="3000" b="1">
              <a:solidFill>
                <a:srgbClr val="15455F"/>
              </a:solidFill>
              <a:latin typeface="Trebuchet MS"/>
              <a:ea typeface="Trebuchet MS"/>
              <a:cs typeface="Trebuchet MS"/>
              <a:sym typeface="Trebuchet MS"/>
            </a:endParaRPr>
          </a:p>
        </p:txBody>
      </p:sp>
      <p:sp>
        <p:nvSpPr>
          <p:cNvPr id="1340" name="Google Shape;1340;p63"/>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341" name="Google Shape;1341;p63"/>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36</a:t>
            </a:fld>
            <a:endParaRPr sz="900" b="1">
              <a:solidFill>
                <a:srgbClr val="D9E021"/>
              </a:solidFill>
              <a:latin typeface="Open Sans ExtraBold"/>
              <a:ea typeface="Open Sans ExtraBold"/>
              <a:cs typeface="Open Sans ExtraBold"/>
              <a:sym typeface="Open Sans ExtraBold"/>
            </a:endParaRPr>
          </a:p>
        </p:txBody>
      </p:sp>
      <p:sp>
        <p:nvSpPr>
          <p:cNvPr id="1342" name="Google Shape;1342;p63"/>
          <p:cNvSpPr/>
          <p:nvPr/>
        </p:nvSpPr>
        <p:spPr>
          <a:xfrm>
            <a:off x="232400" y="1233425"/>
            <a:ext cx="548640" cy="1119599"/>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1</a:t>
            </a:r>
          </a:p>
        </p:txBody>
      </p:sp>
      <p:sp>
        <p:nvSpPr>
          <p:cNvPr id="1343" name="Google Shape;1343;p63"/>
          <p:cNvSpPr/>
          <p:nvPr/>
        </p:nvSpPr>
        <p:spPr>
          <a:xfrm>
            <a:off x="638175" y="2555738"/>
            <a:ext cx="7315200" cy="1119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2000">
                <a:solidFill>
                  <a:srgbClr val="FFFFFF"/>
                </a:solidFill>
                <a:latin typeface="Avenir"/>
                <a:ea typeface="Avenir"/>
                <a:cs typeface="Avenir"/>
                <a:sym typeface="Avenir"/>
              </a:rPr>
              <a:t>How do gender norms &amp; perception of gender equality evolve over time ?</a:t>
            </a:r>
            <a:endParaRPr sz="2000">
              <a:solidFill>
                <a:srgbClr val="FFFFFF"/>
              </a:solidFill>
            </a:endParaRPr>
          </a:p>
        </p:txBody>
      </p:sp>
      <p:sp>
        <p:nvSpPr>
          <p:cNvPr id="1344" name="Google Shape;1344;p63"/>
          <p:cNvSpPr/>
          <p:nvPr/>
        </p:nvSpPr>
        <p:spPr>
          <a:xfrm>
            <a:off x="8182300" y="2549488"/>
            <a:ext cx="735550" cy="1115575"/>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2</a:t>
            </a:r>
          </a:p>
        </p:txBody>
      </p:sp>
      <p:sp>
        <p:nvSpPr>
          <p:cNvPr id="1345" name="Google Shape;1345;p63"/>
          <p:cNvSpPr/>
          <p:nvPr/>
        </p:nvSpPr>
        <p:spPr>
          <a:xfrm>
            <a:off x="232400" y="3878038"/>
            <a:ext cx="733915" cy="1134168"/>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3</a:t>
            </a:r>
          </a:p>
        </p:txBody>
      </p:sp>
      <p:sp>
        <p:nvSpPr>
          <p:cNvPr id="1346" name="Google Shape;1346;p63"/>
          <p:cNvSpPr/>
          <p:nvPr/>
        </p:nvSpPr>
        <p:spPr>
          <a:xfrm>
            <a:off x="1114525" y="3861513"/>
            <a:ext cx="7315200" cy="1119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2000">
                <a:solidFill>
                  <a:srgbClr val="FFFFFF"/>
                </a:solidFill>
                <a:latin typeface="Avenir"/>
                <a:ea typeface="Avenir"/>
                <a:cs typeface="Avenir"/>
                <a:sym typeface="Avenir"/>
              </a:rPr>
              <a:t>How do gender norms and perceived gender equality at the individual and community levels related to adolescent health outcomes over time? How do these influences vary by setting? </a:t>
            </a:r>
            <a:endParaRPr sz="2000">
              <a:solidFill>
                <a:srgbClr val="FFFFFF"/>
              </a:solidFill>
              <a:latin typeface="Avenir"/>
              <a:ea typeface="Avenir"/>
              <a:cs typeface="Avenir"/>
              <a:sym typeface="Avenir"/>
            </a:endParaRPr>
          </a:p>
        </p:txBody>
      </p:sp>
      <p:sp>
        <p:nvSpPr>
          <p:cNvPr id="1347" name="Google Shape;1347;p63"/>
          <p:cNvSpPr/>
          <p:nvPr/>
        </p:nvSpPr>
        <p:spPr>
          <a:xfrm>
            <a:off x="638175" y="5214900"/>
            <a:ext cx="7315200" cy="1119600"/>
          </a:xfrm>
          <a:prstGeom prst="rect">
            <a:avLst/>
          </a:prstGeom>
          <a:solidFill>
            <a:srgbClr val="113951"/>
          </a:solidFill>
          <a:ln>
            <a:noFill/>
          </a:ln>
        </p:spPr>
        <p:txBody>
          <a:bodyPr spcFirstLastPara="1" wrap="square" lIns="91425" tIns="91425" rIns="91425" bIns="91425" anchor="ctr" anchorCtr="0">
            <a:noAutofit/>
          </a:bodyPr>
          <a:lstStyle/>
          <a:p>
            <a:pPr marL="0" lvl="0" indent="0" algn="l" rtl="0">
              <a:lnSpc>
                <a:spcPct val="90000"/>
              </a:lnSpc>
              <a:spcBef>
                <a:spcPts val="750"/>
              </a:spcBef>
              <a:spcAft>
                <a:spcPts val="1000"/>
              </a:spcAft>
              <a:buNone/>
            </a:pPr>
            <a:r>
              <a:rPr lang="en-US" sz="2000">
                <a:solidFill>
                  <a:srgbClr val="FFFFFF"/>
                </a:solidFill>
                <a:latin typeface="Avenir"/>
                <a:ea typeface="Avenir"/>
                <a:cs typeface="Avenir"/>
                <a:sym typeface="Avenir"/>
              </a:rPr>
              <a:t>How do gender transformative interventions shift gender norms and how does this affect health trajectories for boys and girls? </a:t>
            </a:r>
            <a:endParaRPr sz="2000">
              <a:solidFill>
                <a:srgbClr val="FFFFFF"/>
              </a:solidFill>
              <a:latin typeface="Avenir"/>
              <a:ea typeface="Avenir"/>
              <a:cs typeface="Avenir"/>
              <a:sym typeface="Avenir"/>
            </a:endParaRPr>
          </a:p>
        </p:txBody>
      </p:sp>
      <p:sp>
        <p:nvSpPr>
          <p:cNvPr id="1348" name="Google Shape;1348;p63"/>
          <p:cNvSpPr/>
          <p:nvPr/>
        </p:nvSpPr>
        <p:spPr>
          <a:xfrm>
            <a:off x="8157788" y="5177575"/>
            <a:ext cx="784586" cy="1096982"/>
          </a:xfrm>
          <a:prstGeom prst="rect">
            <a:avLst/>
          </a:prstGeom>
        </p:spPr>
        <p:txBody>
          <a:bodyPr>
            <a:prstTxWarp prst="textPlain">
              <a:avLst/>
            </a:prstTxWarp>
          </a:bodyPr>
          <a:lstStyle/>
          <a:p>
            <a:pPr lvl="0" algn="ctr"/>
            <a:r>
              <a:rPr b="0" i="0">
                <a:ln w="38100" cap="flat" cmpd="sng">
                  <a:solidFill>
                    <a:srgbClr val="113951"/>
                  </a:solidFill>
                  <a:prstDash val="solid"/>
                  <a:round/>
                  <a:headEnd type="none" w="sm" len="sm"/>
                  <a:tailEnd type="none" w="sm" len="sm"/>
                </a:ln>
                <a:noFill/>
                <a:latin typeface="Avenir"/>
              </a:rPr>
              <a:t>4</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1352"/>
        <p:cNvGrpSpPr/>
        <p:nvPr/>
      </p:nvGrpSpPr>
      <p:grpSpPr>
        <a:xfrm>
          <a:off x="0" y="0"/>
          <a:ext cx="0" cy="0"/>
          <a:chOff x="0" y="0"/>
          <a:chExt cx="0" cy="0"/>
        </a:xfrm>
      </p:grpSpPr>
      <p:sp>
        <p:nvSpPr>
          <p:cNvPr id="1353" name="Google Shape;1353;p64"/>
          <p:cNvSpPr txBox="1">
            <a:spLocks noGrp="1"/>
          </p:cNvSpPr>
          <p:nvPr>
            <p:ph type="title"/>
          </p:nvPr>
        </p:nvSpPr>
        <p:spPr>
          <a:xfrm>
            <a:off x="431800" y="226555"/>
            <a:ext cx="8229600" cy="1082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5455F"/>
              </a:buClr>
              <a:buSzPts val="3600"/>
              <a:buFont typeface="Avenir"/>
              <a:buNone/>
            </a:pPr>
            <a:r>
              <a:rPr lang="en-US" sz="3600">
                <a:solidFill>
                  <a:srgbClr val="15455F"/>
                </a:solidFill>
                <a:latin typeface="Avenir"/>
                <a:ea typeface="Avenir"/>
                <a:cs typeface="Avenir"/>
                <a:sym typeface="Avenir"/>
              </a:rPr>
              <a:t>PHASE 2 INTERVENTION RESEARCH QUESTIONS</a:t>
            </a:r>
            <a:endParaRPr sz="3600">
              <a:solidFill>
                <a:srgbClr val="15455F"/>
              </a:solidFill>
              <a:latin typeface="Avenir"/>
              <a:ea typeface="Avenir"/>
              <a:cs typeface="Avenir"/>
              <a:sym typeface="Avenir"/>
            </a:endParaRPr>
          </a:p>
        </p:txBody>
      </p:sp>
      <p:sp>
        <p:nvSpPr>
          <p:cNvPr id="1354" name="Google Shape;1354;p64"/>
          <p:cNvSpPr/>
          <p:nvPr/>
        </p:nvSpPr>
        <p:spPr>
          <a:xfrm>
            <a:off x="411205" y="1905000"/>
            <a:ext cx="8229600"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venir"/>
                <a:ea typeface="Avenir"/>
                <a:cs typeface="Avenir"/>
                <a:sym typeface="Avenir"/>
              </a:rPr>
              <a:t>The extent to which gender transformative interventions:</a:t>
            </a:r>
            <a:endParaRPr/>
          </a:p>
          <a:p>
            <a:pPr marL="457200" marR="0" lvl="1" indent="0" algn="l" rtl="0">
              <a:spcBef>
                <a:spcPts val="0"/>
              </a:spcBef>
              <a:spcAft>
                <a:spcPts val="0"/>
              </a:spcAft>
              <a:buNone/>
            </a:pPr>
            <a:r>
              <a:rPr lang="en-US" sz="2400" b="0" i="0" u="none" strike="noStrike" cap="none">
                <a:solidFill>
                  <a:schemeClr val="dk1"/>
                </a:solidFill>
                <a:latin typeface="Avenir"/>
                <a:ea typeface="Avenir"/>
                <a:cs typeface="Avenir"/>
                <a:sym typeface="Avenir"/>
              </a:rPr>
              <a:t>Are protective against:</a:t>
            </a:r>
            <a:endParaRPr/>
          </a:p>
          <a:p>
            <a:pPr marL="1257300" marR="0" lvl="2"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venir"/>
                <a:ea typeface="Avenir"/>
                <a:cs typeface="Avenir"/>
                <a:sym typeface="Avenir"/>
              </a:rPr>
              <a:t> gender-based violence</a:t>
            </a:r>
            <a:endParaRPr/>
          </a:p>
          <a:p>
            <a:pPr marL="1257300" marR="0" lvl="2"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venir"/>
                <a:ea typeface="Avenir"/>
                <a:cs typeface="Avenir"/>
                <a:sym typeface="Avenir"/>
              </a:rPr>
              <a:t>interpersonal violence</a:t>
            </a:r>
            <a:endParaRPr/>
          </a:p>
          <a:p>
            <a:pPr marL="1257300" marR="0" lvl="2"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venir"/>
                <a:ea typeface="Avenir"/>
                <a:cs typeface="Avenir"/>
                <a:sym typeface="Avenir"/>
              </a:rPr>
              <a:t>depression</a:t>
            </a:r>
            <a:endParaRPr/>
          </a:p>
          <a:p>
            <a:pPr marL="457200" marR="0" lvl="1" indent="0" algn="l" rtl="0">
              <a:spcBef>
                <a:spcPts val="0"/>
              </a:spcBef>
              <a:spcAft>
                <a:spcPts val="0"/>
              </a:spcAft>
              <a:buNone/>
            </a:pPr>
            <a:r>
              <a:rPr lang="en-US" sz="2400" b="0" i="0" u="none" strike="noStrike" cap="none">
                <a:solidFill>
                  <a:schemeClr val="dk1"/>
                </a:solidFill>
                <a:latin typeface="Avenir"/>
                <a:ea typeface="Avenir"/>
                <a:cs typeface="Avenir"/>
                <a:sym typeface="Avenir"/>
              </a:rPr>
              <a:t>Promote:</a:t>
            </a:r>
            <a:endParaRPr sz="2400" b="0" i="0" u="none" strike="noStrike" cap="none">
              <a:solidFill>
                <a:schemeClr val="dk1"/>
              </a:solidFill>
              <a:latin typeface="Avenir"/>
              <a:ea typeface="Avenir"/>
              <a:cs typeface="Avenir"/>
              <a:sym typeface="Avenir"/>
            </a:endParaRPr>
          </a:p>
          <a:p>
            <a:pPr marL="1257300" marR="0" lvl="2"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venir"/>
                <a:ea typeface="Avenir"/>
                <a:cs typeface="Avenir"/>
                <a:sym typeface="Avenir"/>
              </a:rPr>
              <a:t>School retention</a:t>
            </a:r>
            <a:endParaRPr/>
          </a:p>
          <a:p>
            <a:pPr marL="1257300" marR="0" lvl="2"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venir"/>
                <a:ea typeface="Avenir"/>
                <a:cs typeface="Avenir"/>
                <a:sym typeface="Avenir"/>
              </a:rPr>
              <a:t>Body comfort and satisfaction</a:t>
            </a:r>
            <a:endParaRPr/>
          </a:p>
          <a:p>
            <a:pPr marL="1257300" marR="0" lvl="2"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Avenir"/>
                <a:ea typeface="Avenir"/>
                <a:cs typeface="Avenir"/>
                <a:sym typeface="Avenir"/>
              </a:rPr>
              <a:t>Healthy sexual and reproductive health behavior</a:t>
            </a:r>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65"/>
          <p:cNvSpPr txBox="1">
            <a:spLocks noGrp="1"/>
          </p:cNvSpPr>
          <p:nvPr>
            <p:ph type="title"/>
          </p:nvPr>
        </p:nvSpPr>
        <p:spPr>
          <a:xfrm>
            <a:off x="362075" y="14425"/>
            <a:ext cx="8781900" cy="1143000"/>
          </a:xfrm>
          <a:prstGeom prst="rect">
            <a:avLst/>
          </a:prstGeom>
          <a:noFill/>
          <a:ln>
            <a:noFill/>
          </a:ln>
        </p:spPr>
        <p:txBody>
          <a:bodyPr spcFirstLastPara="1" wrap="square" lIns="91425" tIns="45700" rIns="91425" bIns="45700" anchor="ctr" anchorCtr="0">
            <a:noAutofit/>
          </a:bodyPr>
          <a:lstStyle/>
          <a:p>
            <a:pPr marL="0" lvl="1" indent="0" algn="l" rtl="0">
              <a:spcBef>
                <a:spcPts val="0"/>
              </a:spcBef>
              <a:spcAft>
                <a:spcPts val="0"/>
              </a:spcAft>
              <a:buNone/>
            </a:pPr>
            <a:r>
              <a:rPr lang="en-US" sz="4000" b="1">
                <a:solidFill>
                  <a:srgbClr val="35CEE2"/>
                </a:solidFill>
                <a:latin typeface="Trebuchet MS"/>
                <a:ea typeface="Trebuchet MS"/>
                <a:cs typeface="Trebuchet MS"/>
                <a:sym typeface="Trebuchet MS"/>
              </a:rPr>
              <a:t>Longitudinal Research</a:t>
            </a:r>
            <a:endParaRPr sz="4000" b="1">
              <a:solidFill>
                <a:srgbClr val="35CEE2"/>
              </a:solidFill>
              <a:latin typeface="Trebuchet MS"/>
              <a:ea typeface="Trebuchet MS"/>
              <a:cs typeface="Trebuchet MS"/>
              <a:sym typeface="Trebuchet MS"/>
            </a:endParaRPr>
          </a:p>
          <a:p>
            <a:pPr marL="0" lvl="1" indent="0" algn="l" rtl="0">
              <a:spcBef>
                <a:spcPts val="0"/>
              </a:spcBef>
              <a:spcAft>
                <a:spcPts val="0"/>
              </a:spcAft>
              <a:buNone/>
            </a:pPr>
            <a:r>
              <a:rPr lang="en-US" sz="3000" b="1">
                <a:solidFill>
                  <a:srgbClr val="15455F"/>
                </a:solidFill>
                <a:latin typeface="Trebuchet MS"/>
                <a:ea typeface="Trebuchet MS"/>
                <a:cs typeface="Trebuchet MS"/>
                <a:sym typeface="Trebuchet MS"/>
              </a:rPr>
              <a:t>Study Design</a:t>
            </a:r>
            <a:endParaRPr sz="3000" b="1">
              <a:solidFill>
                <a:srgbClr val="15455F"/>
              </a:solidFill>
              <a:latin typeface="Trebuchet MS"/>
              <a:ea typeface="Trebuchet MS"/>
              <a:cs typeface="Trebuchet MS"/>
              <a:sym typeface="Trebuchet MS"/>
            </a:endParaRPr>
          </a:p>
        </p:txBody>
      </p:sp>
      <p:sp>
        <p:nvSpPr>
          <p:cNvPr id="1360" name="Google Shape;1360;p65"/>
          <p:cNvSpPr txBox="1">
            <a:spLocks noGrp="1"/>
          </p:cNvSpPr>
          <p:nvPr>
            <p:ph type="body" idx="1"/>
          </p:nvPr>
        </p:nvSpPr>
        <p:spPr>
          <a:xfrm>
            <a:off x="114300" y="4576825"/>
            <a:ext cx="8915400" cy="182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200"/>
              </a:spcBef>
              <a:spcAft>
                <a:spcPts val="0"/>
              </a:spcAft>
              <a:buNone/>
            </a:pPr>
            <a:r>
              <a:rPr lang="en-US" sz="2000" b="1">
                <a:latin typeface="Trebuchet MS"/>
                <a:ea typeface="Trebuchet MS"/>
                <a:cs typeface="Trebuchet MS"/>
                <a:sym typeface="Trebuchet MS"/>
              </a:rPr>
              <a:t>Sampling </a:t>
            </a:r>
            <a:endParaRPr sz="2000" b="1">
              <a:latin typeface="Trebuchet MS"/>
              <a:ea typeface="Trebuchet MS"/>
              <a:cs typeface="Trebuchet MS"/>
              <a:sym typeface="Trebuchet MS"/>
            </a:endParaRPr>
          </a:p>
          <a:p>
            <a:pPr marL="171450" lvl="0" indent="-184150" algn="l" rtl="0">
              <a:lnSpc>
                <a:spcPct val="90000"/>
              </a:lnSpc>
              <a:spcBef>
                <a:spcPts val="600"/>
              </a:spcBef>
              <a:spcAft>
                <a:spcPts val="0"/>
              </a:spcAft>
              <a:buClr>
                <a:schemeClr val="dk1"/>
              </a:buClr>
              <a:buSzPts val="2000"/>
              <a:buFont typeface="Trebuchet MS"/>
              <a:buChar char="•"/>
            </a:pPr>
            <a:r>
              <a:rPr lang="en-US" sz="2000">
                <a:latin typeface="Trebuchet MS"/>
                <a:ea typeface="Trebuchet MS"/>
                <a:cs typeface="Trebuchet MS"/>
                <a:sym typeface="Trebuchet MS"/>
              </a:rPr>
              <a:t>Predominantly urban poor based on geographic residence </a:t>
            </a:r>
            <a:endParaRPr sz="2000">
              <a:latin typeface="Trebuchet MS"/>
              <a:ea typeface="Trebuchet MS"/>
              <a:cs typeface="Trebuchet MS"/>
              <a:sym typeface="Trebuchet MS"/>
            </a:endParaRPr>
          </a:p>
          <a:p>
            <a:pPr marL="171450" lvl="0" indent="-184150" algn="l" rtl="0">
              <a:lnSpc>
                <a:spcPct val="90000"/>
              </a:lnSpc>
              <a:spcBef>
                <a:spcPts val="600"/>
              </a:spcBef>
              <a:spcAft>
                <a:spcPts val="0"/>
              </a:spcAft>
              <a:buClr>
                <a:schemeClr val="dk1"/>
              </a:buClr>
              <a:buSzPts val="2000"/>
              <a:buFont typeface="Trebuchet MS"/>
              <a:buChar char="•"/>
            </a:pPr>
            <a:r>
              <a:rPr lang="en-US" sz="2000">
                <a:latin typeface="Trebuchet MS"/>
                <a:ea typeface="Trebuchet MS"/>
                <a:cs typeface="Trebuchet MS"/>
                <a:sym typeface="Trebuchet MS"/>
              </a:rPr>
              <a:t>Recruitment: </a:t>
            </a:r>
            <a:endParaRPr sz="2000">
              <a:latin typeface="Trebuchet MS"/>
              <a:ea typeface="Trebuchet MS"/>
              <a:cs typeface="Trebuchet MS"/>
              <a:sym typeface="Trebuchet MS"/>
            </a:endParaRPr>
          </a:p>
          <a:p>
            <a:pPr marL="514350" lvl="1" indent="-184150" algn="l" rtl="0">
              <a:lnSpc>
                <a:spcPct val="90000"/>
              </a:lnSpc>
              <a:spcBef>
                <a:spcPts val="600"/>
              </a:spcBef>
              <a:spcAft>
                <a:spcPts val="0"/>
              </a:spcAft>
              <a:buClr>
                <a:schemeClr val="dk1"/>
              </a:buClr>
              <a:buSzPts val="2000"/>
              <a:buFont typeface="Trebuchet MS"/>
              <a:buChar char="•"/>
            </a:pPr>
            <a:r>
              <a:rPr lang="en-US" sz="2000">
                <a:latin typeface="Trebuchet MS"/>
                <a:ea typeface="Trebuchet MS"/>
                <a:cs typeface="Trebuchet MS"/>
                <a:sym typeface="Trebuchet MS"/>
              </a:rPr>
              <a:t>School based sample of adolescents</a:t>
            </a:r>
            <a:endParaRPr sz="2000">
              <a:latin typeface="Trebuchet MS"/>
              <a:ea typeface="Trebuchet MS"/>
              <a:cs typeface="Trebuchet MS"/>
              <a:sym typeface="Trebuchet MS"/>
            </a:endParaRPr>
          </a:p>
        </p:txBody>
      </p:sp>
      <p:sp>
        <p:nvSpPr>
          <p:cNvPr id="1361" name="Google Shape;1361;p65"/>
          <p:cNvSpPr txBox="1"/>
          <p:nvPr/>
        </p:nvSpPr>
        <p:spPr>
          <a:xfrm>
            <a:off x="285875" y="1157425"/>
            <a:ext cx="36195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Trebuchet MS"/>
                <a:ea typeface="Trebuchet MS"/>
                <a:cs typeface="Trebuchet MS"/>
                <a:sym typeface="Trebuchet MS"/>
              </a:rPr>
              <a:t>1,400 Adolescents in each site</a:t>
            </a:r>
            <a:endParaRPr sz="1800">
              <a:latin typeface="Trebuchet MS"/>
              <a:ea typeface="Trebuchet MS"/>
              <a:cs typeface="Trebuchet MS"/>
              <a:sym typeface="Trebuchet MS"/>
            </a:endParaRPr>
          </a:p>
        </p:txBody>
      </p:sp>
      <p:sp>
        <p:nvSpPr>
          <p:cNvPr id="1362" name="Google Shape;1362;p65"/>
          <p:cNvSpPr/>
          <p:nvPr/>
        </p:nvSpPr>
        <p:spPr>
          <a:xfrm>
            <a:off x="571500" y="2928875"/>
            <a:ext cx="8001000" cy="9144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Trebuchet MS"/>
                <a:ea typeface="Trebuchet MS"/>
                <a:cs typeface="Trebuchet MS"/>
                <a:sym typeface="Trebuchet MS"/>
              </a:rPr>
              <a:t>10-14 years old</a:t>
            </a:r>
            <a:r>
              <a:rPr lang="en-US" sz="1200">
                <a:latin typeface="Trebuchet MS"/>
                <a:ea typeface="Trebuchet MS"/>
                <a:cs typeface="Trebuchet MS"/>
                <a:sym typeface="Trebuchet MS"/>
              </a:rPr>
              <a:t>		-			-			-			</a:t>
            </a:r>
            <a:r>
              <a:rPr lang="en-US" b="1">
                <a:latin typeface="Trebuchet MS"/>
                <a:ea typeface="Trebuchet MS"/>
                <a:cs typeface="Trebuchet MS"/>
                <a:sym typeface="Trebuchet MS"/>
              </a:rPr>
              <a:t>15-19 years old</a:t>
            </a:r>
            <a:endParaRPr b="1">
              <a:latin typeface="Trebuchet MS"/>
              <a:ea typeface="Trebuchet MS"/>
              <a:cs typeface="Trebuchet MS"/>
              <a:sym typeface="Trebuchet MS"/>
            </a:endParaRPr>
          </a:p>
        </p:txBody>
      </p:sp>
      <p:pic>
        <p:nvPicPr>
          <p:cNvPr id="1363" name="Google Shape;1363;p65"/>
          <p:cNvPicPr preferRelativeResize="0"/>
          <p:nvPr/>
        </p:nvPicPr>
        <p:blipFill>
          <a:blip r:embed="rId3">
            <a:alphaModFix/>
          </a:blip>
          <a:stretch>
            <a:fillRect/>
          </a:stretch>
        </p:blipFill>
        <p:spPr>
          <a:xfrm flipH="1">
            <a:off x="857372" y="1876422"/>
            <a:ext cx="1143000" cy="1143000"/>
          </a:xfrm>
          <a:prstGeom prst="rect">
            <a:avLst/>
          </a:prstGeom>
          <a:noFill/>
          <a:ln>
            <a:noFill/>
          </a:ln>
        </p:spPr>
      </p:pic>
      <p:pic>
        <p:nvPicPr>
          <p:cNvPr id="1364" name="Google Shape;1364;p65"/>
          <p:cNvPicPr preferRelativeResize="0"/>
          <p:nvPr/>
        </p:nvPicPr>
        <p:blipFill>
          <a:blip r:embed="rId3">
            <a:alphaModFix/>
          </a:blip>
          <a:stretch>
            <a:fillRect/>
          </a:stretch>
        </p:blipFill>
        <p:spPr>
          <a:xfrm flipH="1">
            <a:off x="6565376" y="1462226"/>
            <a:ext cx="1557200" cy="1557200"/>
          </a:xfrm>
          <a:prstGeom prst="rect">
            <a:avLst/>
          </a:prstGeom>
          <a:noFill/>
          <a:ln>
            <a:noFill/>
          </a:ln>
        </p:spPr>
      </p:pic>
      <p:sp>
        <p:nvSpPr>
          <p:cNvPr id="1365" name="Google Shape;1365;p65"/>
          <p:cNvSpPr/>
          <p:nvPr/>
        </p:nvSpPr>
        <p:spPr>
          <a:xfrm rot="-5400000">
            <a:off x="4079300" y="902338"/>
            <a:ext cx="557100" cy="5915100"/>
          </a:xfrm>
          <a:prstGeom prst="leftBrace">
            <a:avLst>
              <a:gd name="adj1" fmla="val 25000"/>
              <a:gd name="adj2" fmla="val 50000"/>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5"/>
          <p:cNvSpPr txBox="1"/>
          <p:nvPr/>
        </p:nvSpPr>
        <p:spPr>
          <a:xfrm>
            <a:off x="1824200" y="4019550"/>
            <a:ext cx="5067300" cy="3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latin typeface="Trebuchet MS"/>
                <a:ea typeface="Trebuchet MS"/>
                <a:cs typeface="Trebuchet MS"/>
                <a:sym typeface="Trebuchet MS"/>
              </a:rPr>
              <a:t>3-5 years, ~3 waves of data collection</a:t>
            </a:r>
            <a:endParaRPr sz="1800">
              <a:latin typeface="Trebuchet MS"/>
              <a:ea typeface="Trebuchet MS"/>
              <a:cs typeface="Trebuchet MS"/>
              <a:sym typeface="Trebuchet MS"/>
            </a:endParaRPr>
          </a:p>
        </p:txBody>
      </p:sp>
      <p:sp>
        <p:nvSpPr>
          <p:cNvPr id="1367" name="Google Shape;1367;p65"/>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368" name="Google Shape;1368;p65"/>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38</a:t>
            </a:fld>
            <a:endParaRPr sz="900" b="1">
              <a:solidFill>
                <a:srgbClr val="D9E021"/>
              </a:solidFill>
              <a:latin typeface="Open Sans ExtraBold"/>
              <a:ea typeface="Open Sans ExtraBold"/>
              <a:cs typeface="Open Sans ExtraBold"/>
              <a:sym typeface="Open Sans ExtraBold"/>
            </a:endParaRPr>
          </a:p>
        </p:txBody>
      </p:sp>
      <p:sp>
        <p:nvSpPr>
          <p:cNvPr id="1369" name="Google Shape;1369;p65"/>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370" name="Google Shape;1370;p65"/>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38</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1375" name="Google Shape;1375;p66"/>
          <p:cNvSpPr txBox="1"/>
          <p:nvPr/>
        </p:nvSpPr>
        <p:spPr>
          <a:xfrm>
            <a:off x="304800" y="1495725"/>
            <a:ext cx="8534400" cy="426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Participants can withdraw at any time</a:t>
            </a:r>
            <a:endParaRPr>
              <a:latin typeface="Trebuchet MS"/>
              <a:ea typeface="Trebuchet MS"/>
              <a:cs typeface="Trebuchet MS"/>
              <a:sym typeface="Trebuchet MS"/>
            </a:endParaRPr>
          </a:p>
          <a:p>
            <a:pPr marL="0" marR="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Attrition</a:t>
            </a:r>
            <a:endParaRPr b="1">
              <a:latin typeface="Trebuchet MS"/>
              <a:ea typeface="Trebuchet MS"/>
              <a:cs typeface="Trebuchet MS"/>
              <a:sym typeface="Trebuchet MS"/>
            </a:endParaRPr>
          </a:p>
          <a:p>
            <a:pPr marL="285750" marR="0" lvl="0" indent="-28575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Strategies will be used to follow up with participants over time (</a:t>
            </a:r>
            <a:r>
              <a:rPr lang="en-US" sz="2400" i="1">
                <a:solidFill>
                  <a:schemeClr val="dk1"/>
                </a:solidFill>
                <a:latin typeface="Trebuchet MS"/>
                <a:ea typeface="Trebuchet MS"/>
                <a:cs typeface="Trebuchet MS"/>
                <a:sym typeface="Trebuchet MS"/>
              </a:rPr>
              <a:t>more on this later!</a:t>
            </a:r>
            <a:r>
              <a:rPr lang="en-US" sz="2400">
                <a:solidFill>
                  <a:schemeClr val="dk1"/>
                </a:solidFill>
                <a:latin typeface="Trebuchet MS"/>
                <a:ea typeface="Trebuchet MS"/>
                <a:cs typeface="Trebuchet MS"/>
                <a:sym typeface="Trebuchet MS"/>
              </a:rPr>
              <a:t>)</a:t>
            </a:r>
            <a:endParaRPr>
              <a:latin typeface="Trebuchet MS"/>
              <a:ea typeface="Trebuchet MS"/>
              <a:cs typeface="Trebuchet MS"/>
              <a:sym typeface="Trebuchet MS"/>
            </a:endParaRPr>
          </a:p>
          <a:p>
            <a:pPr marL="742950" marR="0" lvl="1" indent="-285750" algn="l" rtl="0">
              <a:spcBef>
                <a:spcPts val="0"/>
              </a:spcBef>
              <a:spcAft>
                <a:spcPts val="0"/>
              </a:spcAft>
              <a:buClr>
                <a:schemeClr val="dk1"/>
              </a:buClr>
              <a:buSzPts val="2400"/>
              <a:buFont typeface="Trebuchet MS"/>
              <a:buChar char="•"/>
            </a:pPr>
            <a:r>
              <a:rPr lang="en-US" sz="2400" i="0" u="none" strike="noStrike" cap="none">
                <a:solidFill>
                  <a:schemeClr val="dk1"/>
                </a:solidFill>
                <a:latin typeface="Trebuchet MS"/>
                <a:ea typeface="Trebuchet MS"/>
                <a:cs typeface="Trebuchet MS"/>
                <a:sym typeface="Trebuchet MS"/>
              </a:rPr>
              <a:t>ID Cards</a:t>
            </a:r>
            <a:endParaRPr>
              <a:latin typeface="Trebuchet MS"/>
              <a:ea typeface="Trebuchet MS"/>
              <a:cs typeface="Trebuchet MS"/>
              <a:sym typeface="Trebuchet MS"/>
            </a:endParaRPr>
          </a:p>
          <a:p>
            <a:pPr marL="742950" marR="0" lvl="1" indent="-285750" algn="l" rtl="0">
              <a:spcBef>
                <a:spcPts val="0"/>
              </a:spcBef>
              <a:spcAft>
                <a:spcPts val="0"/>
              </a:spcAft>
              <a:buClr>
                <a:schemeClr val="dk1"/>
              </a:buClr>
              <a:buSzPts val="2400"/>
              <a:buFont typeface="Trebuchet MS"/>
              <a:buChar char="•"/>
            </a:pPr>
            <a:r>
              <a:rPr lang="en-US" sz="2400" i="0" u="none" strike="noStrike" cap="none">
                <a:solidFill>
                  <a:schemeClr val="dk1"/>
                </a:solidFill>
                <a:latin typeface="Trebuchet MS"/>
                <a:ea typeface="Trebuchet MS"/>
                <a:cs typeface="Trebuchet MS"/>
                <a:sym typeface="Trebuchet MS"/>
              </a:rPr>
              <a:t>Tracking Forms </a:t>
            </a:r>
            <a:endParaRPr>
              <a:latin typeface="Trebuchet MS"/>
              <a:ea typeface="Trebuchet MS"/>
              <a:cs typeface="Trebuchet MS"/>
              <a:sym typeface="Trebuchet MS"/>
            </a:endParaRPr>
          </a:p>
          <a:p>
            <a:pPr marL="285750" marR="0" lvl="0" indent="-28575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Site sample calculations account for up to 40% attrition over time</a:t>
            </a:r>
            <a:endParaRPr>
              <a:latin typeface="Trebuchet MS"/>
              <a:ea typeface="Trebuchet MS"/>
              <a:cs typeface="Trebuchet MS"/>
              <a:sym typeface="Trebuchet MS"/>
            </a:endParaRPr>
          </a:p>
          <a:p>
            <a:pPr marL="0" marR="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2400" b="1">
                <a:solidFill>
                  <a:schemeClr val="dk1"/>
                </a:solidFill>
                <a:latin typeface="Trebuchet MS"/>
                <a:ea typeface="Trebuchet MS"/>
                <a:cs typeface="Trebuchet MS"/>
                <a:sym typeface="Trebuchet MS"/>
              </a:rPr>
              <a:t>Surveys</a:t>
            </a:r>
            <a:r>
              <a:rPr lang="en-US" sz="2400">
                <a:solidFill>
                  <a:schemeClr val="dk1"/>
                </a:solidFill>
                <a:latin typeface="Trebuchet MS"/>
                <a:ea typeface="Trebuchet MS"/>
                <a:cs typeface="Trebuchet MS"/>
                <a:sym typeface="Trebuchet MS"/>
              </a:rPr>
              <a:t> are adapted for follow-up to reduce survey burden and facilitate longitudinal data collection</a:t>
            </a:r>
            <a:endParaRPr sz="2400">
              <a:solidFill>
                <a:schemeClr val="dk1"/>
              </a:solidFill>
              <a:latin typeface="Trebuchet MS"/>
              <a:ea typeface="Trebuchet MS"/>
              <a:cs typeface="Trebuchet MS"/>
              <a:sym typeface="Trebuchet MS"/>
            </a:endParaRPr>
          </a:p>
        </p:txBody>
      </p:sp>
      <p:sp>
        <p:nvSpPr>
          <p:cNvPr id="1376" name="Google Shape;1376;p66"/>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377" name="Google Shape;1377;p66"/>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39</a:t>
            </a:fld>
            <a:endParaRPr sz="900" b="1">
              <a:solidFill>
                <a:srgbClr val="D9E021"/>
              </a:solidFill>
              <a:latin typeface="Open Sans ExtraBold"/>
              <a:ea typeface="Open Sans ExtraBold"/>
              <a:cs typeface="Open Sans ExtraBold"/>
              <a:sym typeface="Open Sans ExtraBold"/>
            </a:endParaRPr>
          </a:p>
        </p:txBody>
      </p:sp>
      <p:sp>
        <p:nvSpPr>
          <p:cNvPr id="1378" name="Google Shape;1378;p66"/>
          <p:cNvSpPr txBox="1">
            <a:spLocks noGrp="1"/>
          </p:cNvSpPr>
          <p:nvPr>
            <p:ph type="title"/>
          </p:nvPr>
        </p:nvSpPr>
        <p:spPr>
          <a:xfrm>
            <a:off x="362075" y="14425"/>
            <a:ext cx="8781900" cy="1143000"/>
          </a:xfrm>
          <a:prstGeom prst="rect">
            <a:avLst/>
          </a:prstGeom>
          <a:noFill/>
          <a:ln>
            <a:noFill/>
          </a:ln>
        </p:spPr>
        <p:txBody>
          <a:bodyPr spcFirstLastPara="1" wrap="square" lIns="91425" tIns="45700" rIns="91425" bIns="45700" anchor="ctr" anchorCtr="0">
            <a:noAutofit/>
          </a:bodyPr>
          <a:lstStyle/>
          <a:p>
            <a:pPr marL="0" lvl="1" indent="0" algn="l" rtl="0">
              <a:spcBef>
                <a:spcPts val="0"/>
              </a:spcBef>
              <a:spcAft>
                <a:spcPts val="0"/>
              </a:spcAft>
              <a:buNone/>
            </a:pPr>
            <a:r>
              <a:rPr lang="en-US" sz="4000" b="1">
                <a:solidFill>
                  <a:srgbClr val="35CEE2"/>
                </a:solidFill>
                <a:latin typeface="Trebuchet MS"/>
                <a:ea typeface="Trebuchet MS"/>
                <a:cs typeface="Trebuchet MS"/>
                <a:sym typeface="Trebuchet MS"/>
              </a:rPr>
              <a:t>Longitudinal Research</a:t>
            </a:r>
            <a:endParaRPr sz="4000" b="1">
              <a:solidFill>
                <a:srgbClr val="35CEE2"/>
              </a:solidFill>
              <a:latin typeface="Trebuchet MS"/>
              <a:ea typeface="Trebuchet MS"/>
              <a:cs typeface="Trebuchet MS"/>
              <a:sym typeface="Trebuchet MS"/>
            </a:endParaRPr>
          </a:p>
          <a:p>
            <a:pPr marL="0" lvl="1" indent="0" algn="l" rtl="0">
              <a:spcBef>
                <a:spcPts val="0"/>
              </a:spcBef>
              <a:spcAft>
                <a:spcPts val="0"/>
              </a:spcAft>
              <a:buNone/>
            </a:pPr>
            <a:r>
              <a:rPr lang="en-US" sz="3000" b="1">
                <a:solidFill>
                  <a:srgbClr val="15455F"/>
                </a:solidFill>
                <a:latin typeface="Trebuchet MS"/>
                <a:ea typeface="Trebuchet MS"/>
                <a:cs typeface="Trebuchet MS"/>
                <a:sym typeface="Trebuchet MS"/>
              </a:rPr>
              <a:t>Follow-up Surveys</a:t>
            </a:r>
            <a:endParaRPr sz="3000" b="1">
              <a:solidFill>
                <a:srgbClr val="15455F"/>
              </a:solidFill>
              <a:latin typeface="Trebuchet MS"/>
              <a:ea typeface="Trebuchet MS"/>
              <a:cs typeface="Trebuchet MS"/>
              <a:sym typeface="Trebuchet MS"/>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0" y="152400"/>
            <a:ext cx="91440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400"/>
              <a:buFont typeface="Avenir"/>
              <a:buNone/>
            </a:pPr>
            <a:r>
              <a:rPr lang="en-US" sz="4400" b="1">
                <a:solidFill>
                  <a:srgbClr val="35CEE2"/>
                </a:solidFill>
                <a:latin typeface="Trebuchet MS"/>
                <a:ea typeface="Trebuchet MS"/>
                <a:cs typeface="Trebuchet MS"/>
                <a:sym typeface="Trebuchet MS"/>
              </a:rPr>
              <a:t>Key GEAS Indicators Of Health &amp; Wellbeing </a:t>
            </a:r>
            <a:endParaRPr sz="4400" b="1">
              <a:solidFill>
                <a:srgbClr val="35CEE2"/>
              </a:solidFill>
              <a:latin typeface="Trebuchet MS"/>
              <a:ea typeface="Trebuchet MS"/>
              <a:cs typeface="Trebuchet MS"/>
              <a:sym typeface="Trebuchet MS"/>
            </a:endParaRPr>
          </a:p>
        </p:txBody>
      </p:sp>
      <p:pic>
        <p:nvPicPr>
          <p:cNvPr id="212" name="Google Shape;212;p30"/>
          <p:cNvPicPr preferRelativeResize="0"/>
          <p:nvPr/>
        </p:nvPicPr>
        <p:blipFill rotWithShape="1">
          <a:blip r:embed="rId3">
            <a:alphaModFix/>
          </a:blip>
          <a:srcRect r="75952" b="50132"/>
          <a:stretch/>
        </p:blipFill>
        <p:spPr>
          <a:xfrm>
            <a:off x="5465105" y="3842045"/>
            <a:ext cx="1592318" cy="2209802"/>
          </a:xfrm>
          <a:prstGeom prst="rect">
            <a:avLst/>
          </a:prstGeom>
          <a:noFill/>
          <a:ln>
            <a:noFill/>
          </a:ln>
        </p:spPr>
      </p:pic>
      <p:pic>
        <p:nvPicPr>
          <p:cNvPr id="213" name="Google Shape;213;p30"/>
          <p:cNvPicPr preferRelativeResize="0"/>
          <p:nvPr/>
        </p:nvPicPr>
        <p:blipFill rotWithShape="1">
          <a:blip r:embed="rId3">
            <a:alphaModFix/>
          </a:blip>
          <a:srcRect l="36705" r="40278" b="51851"/>
          <a:stretch/>
        </p:blipFill>
        <p:spPr>
          <a:xfrm>
            <a:off x="7057416" y="1492720"/>
            <a:ext cx="1524000" cy="2133602"/>
          </a:xfrm>
          <a:prstGeom prst="rect">
            <a:avLst/>
          </a:prstGeom>
          <a:noFill/>
          <a:ln>
            <a:noFill/>
          </a:ln>
        </p:spPr>
      </p:pic>
      <p:pic>
        <p:nvPicPr>
          <p:cNvPr id="214" name="Google Shape;214;p30"/>
          <p:cNvPicPr preferRelativeResize="0"/>
          <p:nvPr/>
        </p:nvPicPr>
        <p:blipFill rotWithShape="1">
          <a:blip r:embed="rId3">
            <a:alphaModFix/>
          </a:blip>
          <a:srcRect l="71229" b="51851"/>
          <a:stretch/>
        </p:blipFill>
        <p:spPr>
          <a:xfrm>
            <a:off x="2028820" y="3880149"/>
            <a:ext cx="1904999" cy="2133602"/>
          </a:xfrm>
          <a:prstGeom prst="rect">
            <a:avLst/>
          </a:prstGeom>
          <a:noFill/>
          <a:ln>
            <a:noFill/>
          </a:ln>
        </p:spPr>
      </p:pic>
      <p:pic>
        <p:nvPicPr>
          <p:cNvPr id="215" name="Google Shape;215;p30"/>
          <p:cNvPicPr preferRelativeResize="0"/>
          <p:nvPr/>
        </p:nvPicPr>
        <p:blipFill rotWithShape="1">
          <a:blip r:embed="rId3">
            <a:alphaModFix/>
          </a:blip>
          <a:srcRect l="19444" t="53306" r="60991" b="2551"/>
          <a:stretch/>
        </p:blipFill>
        <p:spPr>
          <a:xfrm>
            <a:off x="791169" y="1581450"/>
            <a:ext cx="1295401" cy="1956138"/>
          </a:xfrm>
          <a:prstGeom prst="rect">
            <a:avLst/>
          </a:prstGeom>
          <a:noFill/>
          <a:ln>
            <a:noFill/>
          </a:ln>
        </p:spPr>
      </p:pic>
      <p:pic>
        <p:nvPicPr>
          <p:cNvPr id="216" name="Google Shape;216;p30"/>
          <p:cNvPicPr preferRelativeResize="0"/>
          <p:nvPr/>
        </p:nvPicPr>
        <p:blipFill rotWithShape="1">
          <a:blip r:embed="rId3">
            <a:alphaModFix/>
          </a:blip>
          <a:srcRect l="53967" t="61905" r="18413" b="1982"/>
          <a:stretch/>
        </p:blipFill>
        <p:spPr>
          <a:xfrm>
            <a:off x="3657594" y="1759413"/>
            <a:ext cx="1828801" cy="1600200"/>
          </a:xfrm>
          <a:prstGeom prst="rect">
            <a:avLst/>
          </a:prstGeom>
          <a:noFill/>
          <a:ln>
            <a:noFill/>
          </a:ln>
        </p:spPr>
      </p:pic>
      <p:sp>
        <p:nvSpPr>
          <p:cNvPr id="217" name="Google Shape;217;p30"/>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218" name="Google Shape;218;p30"/>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4</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graphicFrame>
        <p:nvGraphicFramePr>
          <p:cNvPr id="1383" name="Google Shape;1383;p67"/>
          <p:cNvGraphicFramePr/>
          <p:nvPr/>
        </p:nvGraphicFramePr>
        <p:xfrm>
          <a:off x="762000" y="1562100"/>
          <a:ext cx="7620000" cy="4358700"/>
        </p:xfrm>
        <a:graphic>
          <a:graphicData uri="http://schemas.openxmlformats.org/drawingml/2006/table">
            <a:tbl>
              <a:tblPr firstRow="1" bandRow="1">
                <a:noFill/>
                <a:tableStyleId>{86221DA0-37EE-4A54-BF2E-8D0FF917F205}</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2500">
                          <a:solidFill>
                            <a:srgbClr val="3A3838"/>
                          </a:solidFill>
                          <a:latin typeface="Trebuchet MS"/>
                          <a:ea typeface="Trebuchet MS"/>
                          <a:cs typeface="Trebuchet MS"/>
                          <a:sym typeface="Trebuchet MS"/>
                        </a:rPr>
                        <a:t>Inclusion Criteria</a:t>
                      </a:r>
                      <a:endParaRPr sz="2500">
                        <a:solidFill>
                          <a:srgbClr val="3A3838"/>
                        </a:solidFill>
                        <a:latin typeface="Trebuchet MS"/>
                        <a:ea typeface="Trebuchet MS"/>
                        <a:cs typeface="Trebuchet MS"/>
                        <a:sym typeface="Trebuchet MS"/>
                      </a:endParaRPr>
                    </a:p>
                  </a:txBody>
                  <a:tcPr marL="91450" marR="91450" marT="45725" marB="45725">
                    <a:lnR w="12700" cap="flat" cmpd="sng">
                      <a:solidFill>
                        <a:schemeClr val="dk1"/>
                      </a:solidFill>
                      <a:prstDash val="dash"/>
                      <a:round/>
                      <a:headEnd type="none" w="sm" len="sm"/>
                      <a:tailEnd type="none" w="sm" len="sm"/>
                    </a:lnR>
                    <a:lnB w="12700" cap="flat" cmpd="sng">
                      <a:solidFill>
                        <a:schemeClr val="dk1"/>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2500">
                          <a:solidFill>
                            <a:srgbClr val="3A3838"/>
                          </a:solidFill>
                          <a:latin typeface="Trebuchet MS"/>
                          <a:ea typeface="Trebuchet MS"/>
                          <a:cs typeface="Trebuchet MS"/>
                          <a:sym typeface="Trebuchet MS"/>
                        </a:rPr>
                        <a:t>Exclusion Criteria</a:t>
                      </a:r>
                      <a:endParaRPr sz="2500">
                        <a:solidFill>
                          <a:srgbClr val="3A3838"/>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lnB w="12700" cap="flat" cmpd="sng">
                      <a:solidFill>
                        <a:schemeClr val="dk1"/>
                      </a:solidFill>
                      <a:prstDash val="dash"/>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10 – 14 years old</a:t>
                      </a:r>
                      <a:endParaRPr sz="2500">
                        <a:solidFill>
                          <a:srgbClr val="15455F"/>
                        </a:solidFill>
                        <a:latin typeface="Trebuchet MS"/>
                        <a:ea typeface="Trebuchet MS"/>
                        <a:cs typeface="Trebuchet MS"/>
                        <a:sym typeface="Trebuchet MS"/>
                      </a:endParaRPr>
                    </a:p>
                  </a:txBody>
                  <a:tcPr marL="91450" marR="91450" marT="45725" marB="45725">
                    <a:lnR w="12700"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solidFill>
                      <a:schemeClr val="lt1"/>
                    </a:solidFill>
                  </a:tcPr>
                </a:tc>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Not 10 – 14 years old</a:t>
                      </a:r>
                      <a:endParaRPr sz="25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lnT w="12700" cap="flat" cmpd="sng">
                      <a:solidFill>
                        <a:schemeClr val="dk1"/>
                      </a:solidFill>
                      <a:prstDash val="dash"/>
                      <a:round/>
                      <a:headEnd type="none" w="sm" len="sm"/>
                      <a:tailEnd type="none" w="sm" len="sm"/>
                    </a:lnT>
                    <a:solidFill>
                      <a:schemeClr val="lt1"/>
                    </a:solidFill>
                  </a:tcPr>
                </a:tc>
                <a:extLst>
                  <a:ext uri="{0D108BD9-81ED-4DB2-BD59-A6C34878D82A}">
                    <a16:rowId xmlns:a16="http://schemas.microsoft.com/office/drawing/2014/main" val="10001"/>
                  </a:ext>
                </a:extLst>
              </a:tr>
              <a:tr h="370850">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Live with parent/guardian</a:t>
                      </a:r>
                      <a:endParaRPr sz="2500">
                        <a:solidFill>
                          <a:srgbClr val="15455F"/>
                        </a:solidFill>
                        <a:latin typeface="Trebuchet MS"/>
                        <a:ea typeface="Trebuchet MS"/>
                        <a:cs typeface="Trebuchet MS"/>
                        <a:sym typeface="Trebuchet MS"/>
                      </a:endParaRPr>
                    </a:p>
                  </a:txBody>
                  <a:tcPr marL="91450" marR="91450" marT="45725" marB="45725">
                    <a:lnR w="12700" cap="flat" cmpd="sng">
                      <a:solidFill>
                        <a:schemeClr val="dk1"/>
                      </a:solidFill>
                      <a:prstDash val="dash"/>
                      <a:round/>
                      <a:headEnd type="none" w="sm" len="sm"/>
                      <a:tailEnd type="none" w="sm" len="sm"/>
                    </a:lnR>
                    <a:solidFill>
                      <a:schemeClr val="lt1"/>
                    </a:solidFill>
                  </a:tcPr>
                </a:tc>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Not living with parent/guardian</a:t>
                      </a:r>
                      <a:endParaRPr sz="25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solidFill>
                      <a:schemeClr val="lt1"/>
                    </a:solidFill>
                  </a:tcPr>
                </a:tc>
                <a:extLst>
                  <a:ext uri="{0D108BD9-81ED-4DB2-BD59-A6C34878D82A}">
                    <a16:rowId xmlns:a16="http://schemas.microsoft.com/office/drawing/2014/main" val="10002"/>
                  </a:ext>
                </a:extLst>
              </a:tr>
              <a:tr h="370850">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Attend a school participating in the study</a:t>
                      </a:r>
                      <a:endParaRPr sz="2500">
                        <a:solidFill>
                          <a:srgbClr val="15455F"/>
                        </a:solidFill>
                        <a:latin typeface="Trebuchet MS"/>
                        <a:ea typeface="Trebuchet MS"/>
                        <a:cs typeface="Trebuchet MS"/>
                        <a:sym typeface="Trebuchet MS"/>
                      </a:endParaRPr>
                    </a:p>
                  </a:txBody>
                  <a:tcPr marL="91450" marR="91450" marT="45725" marB="45725">
                    <a:lnR w="12700" cap="flat" cmpd="sng">
                      <a:solidFill>
                        <a:schemeClr val="dk1"/>
                      </a:solidFill>
                      <a:prstDash val="dash"/>
                      <a:round/>
                      <a:headEnd type="none" w="sm" len="sm"/>
                      <a:tailEnd type="none" w="sm" len="sm"/>
                    </a:lnR>
                    <a:solidFill>
                      <a:schemeClr val="lt1"/>
                    </a:solidFill>
                  </a:tcPr>
                </a:tc>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Not enrolled in a school participating in the study</a:t>
                      </a:r>
                      <a:endParaRPr sz="25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solidFill>
                      <a:schemeClr val="lt1"/>
                    </a:solidFill>
                  </a:tcPr>
                </a:tc>
                <a:extLst>
                  <a:ext uri="{0D108BD9-81ED-4DB2-BD59-A6C34878D82A}">
                    <a16:rowId xmlns:a16="http://schemas.microsoft.com/office/drawing/2014/main" val="10003"/>
                  </a:ext>
                </a:extLst>
              </a:tr>
              <a:tr h="434950">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Adolescent provided assent</a:t>
                      </a:r>
                      <a:endParaRPr sz="2500">
                        <a:solidFill>
                          <a:srgbClr val="15455F"/>
                        </a:solidFill>
                        <a:latin typeface="Trebuchet MS"/>
                        <a:ea typeface="Trebuchet MS"/>
                        <a:cs typeface="Trebuchet MS"/>
                        <a:sym typeface="Trebuchet MS"/>
                      </a:endParaRPr>
                    </a:p>
                  </a:txBody>
                  <a:tcPr marL="91450" marR="91450" marT="45725" marB="45725">
                    <a:lnR w="12700" cap="flat" cmpd="sng">
                      <a:solidFill>
                        <a:schemeClr val="dk1"/>
                      </a:solidFill>
                      <a:prstDash val="dash"/>
                      <a:round/>
                      <a:headEnd type="none" w="sm" len="sm"/>
                      <a:tailEnd type="none" w="sm" len="sm"/>
                    </a:lnR>
                    <a:solidFill>
                      <a:schemeClr val="lt1"/>
                    </a:solidFill>
                  </a:tcPr>
                </a:tc>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Adolescent did not provide assent </a:t>
                      </a:r>
                      <a:endParaRPr sz="25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solidFill>
                      <a:schemeClr val="lt1"/>
                    </a:solidFill>
                  </a:tcPr>
                </a:tc>
                <a:extLst>
                  <a:ext uri="{0D108BD9-81ED-4DB2-BD59-A6C34878D82A}">
                    <a16:rowId xmlns:a16="http://schemas.microsoft.com/office/drawing/2014/main" val="10004"/>
                  </a:ext>
                </a:extLst>
              </a:tr>
              <a:tr h="370850">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Parent consented</a:t>
                      </a:r>
                      <a:endParaRPr sz="2500">
                        <a:solidFill>
                          <a:srgbClr val="15455F"/>
                        </a:solidFill>
                        <a:latin typeface="Trebuchet MS"/>
                        <a:ea typeface="Trebuchet MS"/>
                        <a:cs typeface="Trebuchet MS"/>
                        <a:sym typeface="Trebuchet MS"/>
                      </a:endParaRPr>
                    </a:p>
                  </a:txBody>
                  <a:tcPr marL="91450" marR="91450" marT="45725" marB="45725">
                    <a:lnR w="12700" cap="flat" cmpd="sng">
                      <a:solidFill>
                        <a:schemeClr val="dk1"/>
                      </a:solidFill>
                      <a:prstDash val="dash"/>
                      <a:round/>
                      <a:headEnd type="none" w="sm" len="sm"/>
                      <a:tailEnd type="none" w="sm" len="sm"/>
                    </a:lnR>
                    <a:solidFill>
                      <a:schemeClr val="lt1"/>
                    </a:solidFill>
                  </a:tcPr>
                </a:tc>
                <a:tc>
                  <a:txBody>
                    <a:bodyPr/>
                    <a:lstStyle/>
                    <a:p>
                      <a:pPr marL="285750" marR="0" lvl="0" indent="-330200" algn="l" rtl="0">
                        <a:spcBef>
                          <a:spcPts val="0"/>
                        </a:spcBef>
                        <a:spcAft>
                          <a:spcPts val="0"/>
                        </a:spcAft>
                        <a:buClr>
                          <a:srgbClr val="15455F"/>
                        </a:buClr>
                        <a:buSzPts val="2500"/>
                        <a:buFont typeface="Trebuchet MS"/>
                        <a:buChar char="•"/>
                      </a:pPr>
                      <a:r>
                        <a:rPr lang="en-US" sz="2500">
                          <a:solidFill>
                            <a:srgbClr val="15455F"/>
                          </a:solidFill>
                          <a:latin typeface="Trebuchet MS"/>
                          <a:ea typeface="Trebuchet MS"/>
                          <a:cs typeface="Trebuchet MS"/>
                          <a:sym typeface="Trebuchet MS"/>
                        </a:rPr>
                        <a:t>Parent did not consent</a:t>
                      </a:r>
                      <a:endParaRPr sz="25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solidFill>
                      <a:schemeClr val="lt1"/>
                    </a:solidFill>
                  </a:tcPr>
                </a:tc>
                <a:extLst>
                  <a:ext uri="{0D108BD9-81ED-4DB2-BD59-A6C34878D82A}">
                    <a16:rowId xmlns:a16="http://schemas.microsoft.com/office/drawing/2014/main" val="10005"/>
                  </a:ext>
                </a:extLst>
              </a:tr>
            </a:tbl>
          </a:graphicData>
        </a:graphic>
      </p:graphicFrame>
      <p:sp>
        <p:nvSpPr>
          <p:cNvPr id="1384" name="Google Shape;1384;p67"/>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385" name="Google Shape;1385;p67"/>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40</a:t>
            </a:fld>
            <a:endParaRPr sz="900" b="1">
              <a:solidFill>
                <a:srgbClr val="D9E021"/>
              </a:solidFill>
              <a:latin typeface="Open Sans ExtraBold"/>
              <a:ea typeface="Open Sans ExtraBold"/>
              <a:cs typeface="Open Sans ExtraBold"/>
              <a:sym typeface="Open Sans ExtraBold"/>
            </a:endParaRPr>
          </a:p>
        </p:txBody>
      </p:sp>
      <p:sp>
        <p:nvSpPr>
          <p:cNvPr id="1386" name="Google Shape;1386;p67"/>
          <p:cNvSpPr txBox="1">
            <a:spLocks noGrp="1"/>
          </p:cNvSpPr>
          <p:nvPr>
            <p:ph type="title"/>
          </p:nvPr>
        </p:nvSpPr>
        <p:spPr>
          <a:xfrm>
            <a:off x="276350" y="14425"/>
            <a:ext cx="8867700" cy="1143000"/>
          </a:xfrm>
          <a:prstGeom prst="rect">
            <a:avLst/>
          </a:prstGeom>
          <a:noFill/>
          <a:ln>
            <a:noFill/>
          </a:ln>
        </p:spPr>
        <p:txBody>
          <a:bodyPr spcFirstLastPara="1" wrap="square" lIns="91425" tIns="45700" rIns="91425" bIns="45700" anchor="ctr" anchorCtr="0">
            <a:noAutofit/>
          </a:bodyPr>
          <a:lstStyle/>
          <a:p>
            <a:pPr marL="0" lvl="1" indent="0" algn="l" rtl="0">
              <a:spcBef>
                <a:spcPts val="0"/>
              </a:spcBef>
              <a:spcAft>
                <a:spcPts val="0"/>
              </a:spcAft>
              <a:buNone/>
            </a:pPr>
            <a:r>
              <a:rPr lang="en-US" sz="4000" b="1">
                <a:solidFill>
                  <a:srgbClr val="35CEE2"/>
                </a:solidFill>
                <a:latin typeface="Trebuchet MS"/>
                <a:ea typeface="Trebuchet MS"/>
                <a:cs typeface="Trebuchet MS"/>
                <a:sym typeface="Trebuchet MS"/>
              </a:rPr>
              <a:t>Longitudinal Research</a:t>
            </a:r>
            <a:endParaRPr sz="4000" b="1">
              <a:solidFill>
                <a:srgbClr val="35CEE2"/>
              </a:solidFill>
              <a:latin typeface="Trebuchet MS"/>
              <a:ea typeface="Trebuchet MS"/>
              <a:cs typeface="Trebuchet MS"/>
              <a:sym typeface="Trebuchet MS"/>
            </a:endParaRPr>
          </a:p>
          <a:p>
            <a:pPr marL="0" lvl="1" indent="0" algn="l" rtl="0">
              <a:spcBef>
                <a:spcPts val="0"/>
              </a:spcBef>
              <a:spcAft>
                <a:spcPts val="0"/>
              </a:spcAft>
              <a:buNone/>
            </a:pPr>
            <a:r>
              <a:rPr lang="en-US" sz="3000" b="1">
                <a:solidFill>
                  <a:srgbClr val="15455F"/>
                </a:solidFill>
                <a:latin typeface="Trebuchet MS"/>
                <a:ea typeface="Trebuchet MS"/>
                <a:cs typeface="Trebuchet MS"/>
                <a:sym typeface="Trebuchet MS"/>
              </a:rPr>
              <a:t>Inclusion &amp; Exclusion Criteria</a:t>
            </a:r>
            <a:endParaRPr sz="3000" b="1">
              <a:solidFill>
                <a:srgbClr val="15455F"/>
              </a:solidFill>
              <a:latin typeface="Trebuchet MS"/>
              <a:ea typeface="Trebuchet MS"/>
              <a:cs typeface="Trebuchet MS"/>
              <a:sym typeface="Trebuchet MS"/>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graphicFrame>
        <p:nvGraphicFramePr>
          <p:cNvPr id="1391" name="Google Shape;1391;p68"/>
          <p:cNvGraphicFramePr/>
          <p:nvPr/>
        </p:nvGraphicFramePr>
        <p:xfrm>
          <a:off x="0" y="1333500"/>
          <a:ext cx="9144000" cy="4800650"/>
        </p:xfrm>
        <a:graphic>
          <a:graphicData uri="http://schemas.openxmlformats.org/drawingml/2006/table">
            <a:tbl>
              <a:tblPr firstRow="1" bandRow="1">
                <a:noFill/>
                <a:tableStyleId>{86221DA0-37EE-4A54-BF2E-8D0FF917F205}</a:tableStyleId>
              </a:tblPr>
              <a:tblGrid>
                <a:gridCol w="2473950">
                  <a:extLst>
                    <a:ext uri="{9D8B030D-6E8A-4147-A177-3AD203B41FA5}">
                      <a16:colId xmlns:a16="http://schemas.microsoft.com/office/drawing/2014/main" val="20000"/>
                    </a:ext>
                  </a:extLst>
                </a:gridCol>
                <a:gridCol w="362205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57875">
                <a:tc>
                  <a:txBody>
                    <a:bodyPr/>
                    <a:lstStyle/>
                    <a:p>
                      <a:pPr marL="0" marR="0" lvl="0" indent="0" algn="ctr" rtl="0">
                        <a:spcBef>
                          <a:spcPts val="0"/>
                        </a:spcBef>
                        <a:spcAft>
                          <a:spcPts val="0"/>
                        </a:spcAft>
                        <a:buClr>
                          <a:schemeClr val="dk1"/>
                        </a:buClr>
                        <a:buSzPts val="2400"/>
                        <a:buFont typeface="Arial"/>
                        <a:buNone/>
                      </a:pPr>
                      <a:endParaRPr sz="2500">
                        <a:solidFill>
                          <a:srgbClr val="3A3838"/>
                        </a:solidFill>
                        <a:latin typeface="Trebuchet MS"/>
                        <a:ea typeface="Trebuchet MS"/>
                        <a:cs typeface="Trebuchet MS"/>
                        <a:sym typeface="Trebuchet MS"/>
                      </a:endParaRPr>
                    </a:p>
                  </a:txBody>
                  <a:tcPr marL="91450" marR="91450" marT="45725" marB="45725">
                    <a:lnR w="12700" cap="flat" cmpd="sng">
                      <a:solidFill>
                        <a:schemeClr val="dk1"/>
                      </a:solidFill>
                      <a:prstDash val="dash"/>
                      <a:round/>
                      <a:headEnd type="none" w="sm" len="sm"/>
                      <a:tailEnd type="none" w="sm" len="sm"/>
                    </a:lnR>
                    <a:lnB w="12700" cap="flat" cmpd="sng">
                      <a:solidFill>
                        <a:schemeClr val="dk1"/>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Clr>
                          <a:srgbClr val="3A3838"/>
                        </a:buClr>
                        <a:buSzPts val="2400"/>
                        <a:buFont typeface="Arial"/>
                        <a:buNone/>
                      </a:pPr>
                      <a:r>
                        <a:rPr lang="en-US" sz="2500">
                          <a:solidFill>
                            <a:srgbClr val="3A3838"/>
                          </a:solidFill>
                          <a:latin typeface="Trebuchet MS"/>
                          <a:ea typeface="Trebuchet MS"/>
                          <a:cs typeface="Trebuchet MS"/>
                          <a:sym typeface="Trebuchet MS"/>
                        </a:rPr>
                        <a:t>Adolescent Survey</a:t>
                      </a:r>
                      <a:endParaRPr sz="2500">
                        <a:solidFill>
                          <a:srgbClr val="3A3838"/>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B w="12700" cap="flat" cmpd="sng">
                      <a:solidFill>
                        <a:schemeClr val="dk1"/>
                      </a:solidFill>
                      <a:prstDash val="dash"/>
                      <a:round/>
                      <a:headEnd type="none" w="sm" len="sm"/>
                      <a:tailEnd type="none" w="sm" len="sm"/>
                    </a:lnB>
                    <a:solidFill>
                      <a:schemeClr val="lt1"/>
                    </a:solidFill>
                  </a:tcPr>
                </a:tc>
                <a:tc>
                  <a:txBody>
                    <a:bodyPr/>
                    <a:lstStyle/>
                    <a:p>
                      <a:pPr marL="0" marR="0" lvl="0" indent="0" algn="ctr" rtl="0">
                        <a:spcBef>
                          <a:spcPts val="0"/>
                        </a:spcBef>
                        <a:spcAft>
                          <a:spcPts val="0"/>
                        </a:spcAft>
                        <a:buClr>
                          <a:srgbClr val="3A3838"/>
                        </a:buClr>
                        <a:buSzPts val="2400"/>
                        <a:buFont typeface="Arial"/>
                        <a:buNone/>
                      </a:pPr>
                      <a:r>
                        <a:rPr lang="en-US" sz="2500">
                          <a:solidFill>
                            <a:srgbClr val="3A3838"/>
                          </a:solidFill>
                          <a:latin typeface="Trebuchet MS"/>
                          <a:ea typeface="Trebuchet MS"/>
                          <a:cs typeface="Trebuchet MS"/>
                          <a:sym typeface="Trebuchet MS"/>
                        </a:rPr>
                        <a:t>Parental Survey</a:t>
                      </a:r>
                      <a:endParaRPr sz="2500">
                        <a:solidFill>
                          <a:srgbClr val="3A3838"/>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lnB w="12700" cap="flat" cmpd="sng">
                      <a:solidFill>
                        <a:schemeClr val="dk1"/>
                      </a:solidFill>
                      <a:prstDash val="dash"/>
                      <a:round/>
                      <a:headEnd type="none" w="sm" len="sm"/>
                      <a:tailEnd type="none" w="sm" len="sm"/>
                    </a:lnB>
                    <a:solidFill>
                      <a:schemeClr val="lt1"/>
                    </a:solidFill>
                  </a:tcPr>
                </a:tc>
                <a:extLst>
                  <a:ext uri="{0D108BD9-81ED-4DB2-BD59-A6C34878D82A}">
                    <a16:rowId xmlns:a16="http://schemas.microsoft.com/office/drawing/2014/main" val="10000"/>
                  </a:ext>
                </a:extLst>
              </a:tr>
              <a:tr h="357875">
                <a:tc>
                  <a:txBody>
                    <a:bodyPr/>
                    <a:lstStyle/>
                    <a:p>
                      <a:pPr marL="0" marR="0" lvl="0" indent="0" algn="ctr" rtl="0">
                        <a:spcBef>
                          <a:spcPts val="0"/>
                        </a:spcBef>
                        <a:spcAft>
                          <a:spcPts val="0"/>
                        </a:spcAft>
                        <a:buClr>
                          <a:srgbClr val="15455F"/>
                        </a:buClr>
                        <a:buSzPts val="2400"/>
                        <a:buFont typeface="Arial"/>
                        <a:buNone/>
                      </a:pPr>
                      <a:r>
                        <a:rPr lang="en-US" sz="2500">
                          <a:solidFill>
                            <a:srgbClr val="15455F"/>
                          </a:solidFill>
                          <a:latin typeface="Trebuchet MS"/>
                          <a:ea typeface="Trebuchet MS"/>
                          <a:cs typeface="Trebuchet MS"/>
                          <a:sym typeface="Trebuchet MS"/>
                        </a:rPr>
                        <a:t>How long?</a:t>
                      </a:r>
                      <a:endParaRPr sz="2500">
                        <a:solidFill>
                          <a:srgbClr val="3A3838"/>
                        </a:solidFill>
                        <a:latin typeface="Trebuchet MS"/>
                        <a:ea typeface="Trebuchet MS"/>
                        <a:cs typeface="Trebuchet MS"/>
                        <a:sym typeface="Trebuchet MS"/>
                      </a:endParaRPr>
                    </a:p>
                  </a:txBody>
                  <a:tcPr marL="91450" marR="91450" marT="45725" marB="45725" anchor="ctr">
                    <a:lnR w="12700"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solidFill>
                      <a:schemeClr val="lt1"/>
                    </a:solidFill>
                  </a:tcPr>
                </a:tc>
                <a:tc>
                  <a:txBody>
                    <a:bodyPr/>
                    <a:lstStyle/>
                    <a:p>
                      <a:pPr marL="0" marR="0" lvl="0" indent="0" algn="l" rtl="0">
                        <a:spcBef>
                          <a:spcPts val="0"/>
                        </a:spcBef>
                        <a:spcAft>
                          <a:spcPts val="0"/>
                        </a:spcAft>
                        <a:buClr>
                          <a:srgbClr val="15455F"/>
                        </a:buClr>
                        <a:buSzPts val="1800"/>
                        <a:buFont typeface="Arial"/>
                        <a:buNone/>
                      </a:pPr>
                      <a:r>
                        <a:rPr lang="en-US" sz="2200">
                          <a:solidFill>
                            <a:srgbClr val="15455F"/>
                          </a:solidFill>
                          <a:latin typeface="Trebuchet MS"/>
                          <a:ea typeface="Trebuchet MS"/>
                          <a:cs typeface="Trebuchet MS"/>
                          <a:sym typeface="Trebuchet MS"/>
                        </a:rPr>
                        <a:t>1.5 hours, 12 modules</a:t>
                      </a:r>
                      <a:endParaRPr sz="22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T w="12700" cap="flat" cmpd="sng">
                      <a:solidFill>
                        <a:schemeClr val="dk1"/>
                      </a:solidFill>
                      <a:prstDash val="dash"/>
                      <a:round/>
                      <a:headEnd type="none" w="sm" len="sm"/>
                      <a:tailEnd type="none" w="sm" len="sm"/>
                    </a:lnT>
                    <a:solidFill>
                      <a:schemeClr val="lt1"/>
                    </a:solidFill>
                  </a:tcPr>
                </a:tc>
                <a:tc>
                  <a:txBody>
                    <a:bodyPr/>
                    <a:lstStyle/>
                    <a:p>
                      <a:pPr marL="0" marR="0" lvl="0" indent="0" algn="l" rtl="0">
                        <a:spcBef>
                          <a:spcPts val="0"/>
                        </a:spcBef>
                        <a:spcAft>
                          <a:spcPts val="0"/>
                        </a:spcAft>
                        <a:buClr>
                          <a:srgbClr val="15455F"/>
                        </a:buClr>
                        <a:buSzPts val="1800"/>
                        <a:buFont typeface="Arial"/>
                        <a:buNone/>
                      </a:pPr>
                      <a:r>
                        <a:rPr lang="en-US" sz="2200">
                          <a:solidFill>
                            <a:srgbClr val="15455F"/>
                          </a:solidFill>
                          <a:latin typeface="Trebuchet MS"/>
                          <a:ea typeface="Trebuchet MS"/>
                          <a:cs typeface="Trebuchet MS"/>
                          <a:sym typeface="Trebuchet MS"/>
                        </a:rPr>
                        <a:t>20-30 minutes</a:t>
                      </a:r>
                      <a:endParaRPr sz="22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lnT w="12700" cap="flat" cmpd="sng">
                      <a:solidFill>
                        <a:schemeClr val="dk1"/>
                      </a:solidFill>
                      <a:prstDash val="dash"/>
                      <a:round/>
                      <a:headEnd type="none" w="sm" len="sm"/>
                      <a:tailEnd type="none" w="sm" len="sm"/>
                    </a:lnT>
                    <a:solidFill>
                      <a:schemeClr val="lt1"/>
                    </a:solidFill>
                  </a:tcPr>
                </a:tc>
                <a:extLst>
                  <a:ext uri="{0D108BD9-81ED-4DB2-BD59-A6C34878D82A}">
                    <a16:rowId xmlns:a16="http://schemas.microsoft.com/office/drawing/2014/main" val="10001"/>
                  </a:ext>
                </a:extLst>
              </a:tr>
              <a:tr h="1800900">
                <a:tc>
                  <a:txBody>
                    <a:bodyPr/>
                    <a:lstStyle/>
                    <a:p>
                      <a:pPr marL="0" marR="0" lvl="0" indent="0" algn="ctr" rtl="0">
                        <a:spcBef>
                          <a:spcPts val="0"/>
                        </a:spcBef>
                        <a:spcAft>
                          <a:spcPts val="0"/>
                        </a:spcAft>
                        <a:buClr>
                          <a:schemeClr val="dk1"/>
                        </a:buClr>
                        <a:buSzPts val="2400"/>
                        <a:buFont typeface="Arial"/>
                        <a:buNone/>
                      </a:pPr>
                      <a:endParaRPr sz="2500">
                        <a:solidFill>
                          <a:srgbClr val="15455F"/>
                        </a:solidFill>
                        <a:latin typeface="Trebuchet MS"/>
                        <a:ea typeface="Trebuchet MS"/>
                        <a:cs typeface="Trebuchet MS"/>
                        <a:sym typeface="Trebuchet MS"/>
                      </a:endParaRPr>
                    </a:p>
                    <a:p>
                      <a:pPr marL="0" marR="0" lvl="0" indent="0" algn="ctr" rtl="0">
                        <a:spcBef>
                          <a:spcPts val="0"/>
                        </a:spcBef>
                        <a:spcAft>
                          <a:spcPts val="0"/>
                        </a:spcAft>
                        <a:buClr>
                          <a:schemeClr val="dk1"/>
                        </a:buClr>
                        <a:buSzPts val="2400"/>
                        <a:buFont typeface="Arial"/>
                        <a:buNone/>
                      </a:pPr>
                      <a:endParaRPr sz="2500">
                        <a:solidFill>
                          <a:srgbClr val="15455F"/>
                        </a:solidFill>
                        <a:latin typeface="Trebuchet MS"/>
                        <a:ea typeface="Trebuchet MS"/>
                        <a:cs typeface="Trebuchet MS"/>
                        <a:sym typeface="Trebuchet MS"/>
                      </a:endParaRPr>
                    </a:p>
                    <a:p>
                      <a:pPr marL="0" marR="0" lvl="0" indent="0" algn="ctr" rtl="0">
                        <a:spcBef>
                          <a:spcPts val="0"/>
                        </a:spcBef>
                        <a:spcAft>
                          <a:spcPts val="0"/>
                        </a:spcAft>
                        <a:buClr>
                          <a:srgbClr val="15455F"/>
                        </a:buClr>
                        <a:buSzPts val="2400"/>
                        <a:buFont typeface="Arial"/>
                        <a:buNone/>
                      </a:pPr>
                      <a:r>
                        <a:rPr lang="en-US" sz="2500">
                          <a:solidFill>
                            <a:srgbClr val="15455F"/>
                          </a:solidFill>
                          <a:latin typeface="Trebuchet MS"/>
                          <a:ea typeface="Trebuchet MS"/>
                          <a:cs typeface="Trebuchet MS"/>
                          <a:sym typeface="Trebuchet MS"/>
                        </a:rPr>
                        <a:t>How?</a:t>
                      </a:r>
                      <a:endParaRPr sz="2500">
                        <a:latin typeface="Trebuchet MS"/>
                        <a:ea typeface="Trebuchet MS"/>
                        <a:cs typeface="Trebuchet MS"/>
                        <a:sym typeface="Trebuchet MS"/>
                      </a:endParaRPr>
                    </a:p>
                    <a:p>
                      <a:pPr marL="0" marR="0" lvl="0" indent="0" algn="ctr" rtl="0">
                        <a:spcBef>
                          <a:spcPts val="0"/>
                        </a:spcBef>
                        <a:spcAft>
                          <a:spcPts val="0"/>
                        </a:spcAft>
                        <a:buClr>
                          <a:schemeClr val="dk1"/>
                        </a:buClr>
                        <a:buSzPts val="2400"/>
                        <a:buFont typeface="Arial"/>
                        <a:buNone/>
                      </a:pPr>
                      <a:endParaRPr sz="2500">
                        <a:solidFill>
                          <a:srgbClr val="15455F"/>
                        </a:solidFill>
                        <a:latin typeface="Trebuchet MS"/>
                        <a:ea typeface="Trebuchet MS"/>
                        <a:cs typeface="Trebuchet MS"/>
                        <a:sym typeface="Trebuchet MS"/>
                      </a:endParaRPr>
                    </a:p>
                    <a:p>
                      <a:pPr marL="0" marR="0" lvl="0" indent="0" algn="ctr" rtl="0">
                        <a:spcBef>
                          <a:spcPts val="0"/>
                        </a:spcBef>
                        <a:spcAft>
                          <a:spcPts val="0"/>
                        </a:spcAft>
                        <a:buClr>
                          <a:schemeClr val="dk1"/>
                        </a:buClr>
                        <a:buSzPts val="2400"/>
                        <a:buFont typeface="Arial"/>
                        <a:buNone/>
                      </a:pPr>
                      <a:endParaRPr sz="2500">
                        <a:solidFill>
                          <a:srgbClr val="15455F"/>
                        </a:solidFill>
                        <a:latin typeface="Trebuchet MS"/>
                        <a:ea typeface="Trebuchet MS"/>
                        <a:cs typeface="Trebuchet MS"/>
                        <a:sym typeface="Trebuchet MS"/>
                      </a:endParaRPr>
                    </a:p>
                  </a:txBody>
                  <a:tcPr marL="91450" marR="91450" marT="45725" marB="45725" anchor="ctr">
                    <a:lnR w="12700" cap="flat" cmpd="sng">
                      <a:solidFill>
                        <a:schemeClr val="dk1"/>
                      </a:solidFill>
                      <a:prstDash val="dash"/>
                      <a:round/>
                      <a:headEnd type="none" w="sm" len="sm"/>
                      <a:tailEnd type="none" w="sm" len="sm"/>
                    </a:lnR>
                    <a:solidFill>
                      <a:schemeClr val="lt1"/>
                    </a:solidFill>
                  </a:tcPr>
                </a:tc>
                <a:tc>
                  <a:txBody>
                    <a:bodyPr/>
                    <a:lstStyle/>
                    <a:p>
                      <a:pPr marL="0" marR="0" lvl="0" indent="0" algn="l" rtl="0">
                        <a:spcBef>
                          <a:spcPts val="0"/>
                        </a:spcBef>
                        <a:spcAft>
                          <a:spcPts val="0"/>
                        </a:spcAft>
                        <a:buClr>
                          <a:srgbClr val="15455F"/>
                        </a:buClr>
                        <a:buSzPts val="1800"/>
                        <a:buFont typeface="Arial"/>
                        <a:buNone/>
                      </a:pPr>
                      <a:r>
                        <a:rPr lang="en-US" sz="2200">
                          <a:solidFill>
                            <a:srgbClr val="15455F"/>
                          </a:solidFill>
                          <a:latin typeface="Trebuchet MS"/>
                          <a:ea typeface="Trebuchet MS"/>
                          <a:cs typeface="Trebuchet MS"/>
                          <a:sym typeface="Trebuchet MS"/>
                        </a:rPr>
                        <a:t>In person with tablets (self-interview with or without interviewer, or self-interview with audio)</a:t>
                      </a:r>
                      <a:endParaRPr sz="2200">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solidFill>
                      <a:schemeClr val="lt1"/>
                    </a:solidFill>
                  </a:tcPr>
                </a:tc>
                <a:tc>
                  <a:txBody>
                    <a:bodyPr/>
                    <a:lstStyle/>
                    <a:p>
                      <a:pPr marL="0" marR="0" lvl="0" indent="0" algn="l" rtl="0">
                        <a:spcBef>
                          <a:spcPts val="0"/>
                        </a:spcBef>
                        <a:spcAft>
                          <a:spcPts val="0"/>
                        </a:spcAft>
                        <a:buClr>
                          <a:srgbClr val="15455F"/>
                        </a:buClr>
                        <a:buSzPts val="1800"/>
                        <a:buFont typeface="Arial"/>
                        <a:buNone/>
                      </a:pPr>
                      <a:r>
                        <a:rPr lang="en-US" sz="2200">
                          <a:solidFill>
                            <a:srgbClr val="15455F"/>
                          </a:solidFill>
                          <a:latin typeface="Trebuchet MS"/>
                          <a:ea typeface="Trebuchet MS"/>
                          <a:cs typeface="Trebuchet MS"/>
                          <a:sym typeface="Trebuchet MS"/>
                        </a:rPr>
                        <a:t>With tablets (self-interview or with an interviewer)</a:t>
                      </a:r>
                      <a:endParaRPr sz="22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solidFill>
                      <a:schemeClr val="lt1"/>
                    </a:solidFill>
                  </a:tcPr>
                </a:tc>
                <a:extLst>
                  <a:ext uri="{0D108BD9-81ED-4DB2-BD59-A6C34878D82A}">
                    <a16:rowId xmlns:a16="http://schemas.microsoft.com/office/drawing/2014/main" val="10002"/>
                  </a:ext>
                </a:extLst>
              </a:tr>
              <a:tr h="935075">
                <a:tc>
                  <a:txBody>
                    <a:bodyPr/>
                    <a:lstStyle/>
                    <a:p>
                      <a:pPr marL="0" marR="0" lvl="0" indent="0" algn="ctr" rtl="0">
                        <a:lnSpc>
                          <a:spcPct val="100000"/>
                        </a:lnSpc>
                        <a:spcBef>
                          <a:spcPts val="0"/>
                        </a:spcBef>
                        <a:spcAft>
                          <a:spcPts val="0"/>
                        </a:spcAft>
                        <a:buClr>
                          <a:srgbClr val="15455F"/>
                        </a:buClr>
                        <a:buSzPts val="2400"/>
                        <a:buFont typeface="Arial"/>
                        <a:buNone/>
                      </a:pPr>
                      <a:r>
                        <a:rPr lang="en-US" sz="2500">
                          <a:solidFill>
                            <a:srgbClr val="15455F"/>
                          </a:solidFill>
                          <a:latin typeface="Trebuchet MS"/>
                          <a:ea typeface="Trebuchet MS"/>
                          <a:cs typeface="Trebuchet MS"/>
                          <a:sym typeface="Trebuchet MS"/>
                        </a:rPr>
                        <a:t>When? </a:t>
                      </a:r>
                      <a:endParaRPr sz="2500">
                        <a:latin typeface="Trebuchet MS"/>
                        <a:ea typeface="Trebuchet MS"/>
                        <a:cs typeface="Trebuchet MS"/>
                        <a:sym typeface="Trebuchet MS"/>
                      </a:endParaRPr>
                    </a:p>
                    <a:p>
                      <a:pPr marL="0" marR="0" lvl="0" indent="0" algn="ctr" rtl="0">
                        <a:spcBef>
                          <a:spcPts val="0"/>
                        </a:spcBef>
                        <a:spcAft>
                          <a:spcPts val="0"/>
                        </a:spcAft>
                        <a:buClr>
                          <a:schemeClr val="dk1"/>
                        </a:buClr>
                        <a:buSzPts val="2400"/>
                        <a:buFont typeface="Arial"/>
                        <a:buNone/>
                      </a:pPr>
                      <a:endParaRPr sz="2500">
                        <a:solidFill>
                          <a:srgbClr val="15455F"/>
                        </a:solidFill>
                        <a:latin typeface="Trebuchet MS"/>
                        <a:ea typeface="Trebuchet MS"/>
                        <a:cs typeface="Trebuchet MS"/>
                        <a:sym typeface="Trebuchet MS"/>
                      </a:endParaRPr>
                    </a:p>
                  </a:txBody>
                  <a:tcPr marL="91450" marR="91450" marT="45725" marB="45725" anchor="ctr">
                    <a:lnR w="12700" cap="flat" cmpd="sng">
                      <a:solidFill>
                        <a:schemeClr val="dk1"/>
                      </a:solidFill>
                      <a:prstDash val="dash"/>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15455F"/>
                        </a:buClr>
                        <a:buSzPts val="1800"/>
                        <a:buFont typeface="Arial"/>
                        <a:buNone/>
                      </a:pPr>
                      <a:r>
                        <a:rPr lang="en-US" sz="2200">
                          <a:solidFill>
                            <a:srgbClr val="15455F"/>
                          </a:solidFill>
                          <a:latin typeface="Trebuchet MS"/>
                          <a:ea typeface="Trebuchet MS"/>
                          <a:cs typeface="Trebuchet MS"/>
                          <a:sym typeface="Trebuchet MS"/>
                        </a:rPr>
                        <a:t>After parental consent is obtained</a:t>
                      </a:r>
                      <a:endParaRPr sz="2200">
                        <a:solidFill>
                          <a:srgbClr val="15455F"/>
                        </a:solidFill>
                        <a:latin typeface="Trebuchet MS"/>
                        <a:ea typeface="Trebuchet MS"/>
                        <a:cs typeface="Trebuchet MS"/>
                        <a:sym typeface="Trebuchet MS"/>
                      </a:endParaRPr>
                    </a:p>
                    <a:p>
                      <a:pPr marL="0" marR="0" lvl="0" indent="0" algn="l" rtl="0">
                        <a:spcBef>
                          <a:spcPts val="0"/>
                        </a:spcBef>
                        <a:spcAft>
                          <a:spcPts val="0"/>
                        </a:spcAft>
                        <a:buClr>
                          <a:schemeClr val="dk1"/>
                        </a:buClr>
                        <a:buSzPts val="1800"/>
                        <a:buFont typeface="Arial"/>
                        <a:buNone/>
                      </a:pPr>
                      <a:endParaRPr sz="22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solidFill>
                      <a:schemeClr val="lt1"/>
                    </a:solidFill>
                  </a:tcPr>
                </a:tc>
                <a:tc>
                  <a:txBody>
                    <a:bodyPr/>
                    <a:lstStyle/>
                    <a:p>
                      <a:pPr marL="0" marR="0" lvl="0" indent="0" algn="l" rtl="0">
                        <a:lnSpc>
                          <a:spcPct val="100000"/>
                        </a:lnSpc>
                        <a:spcBef>
                          <a:spcPts val="0"/>
                        </a:spcBef>
                        <a:spcAft>
                          <a:spcPts val="0"/>
                        </a:spcAft>
                        <a:buClr>
                          <a:srgbClr val="15455F"/>
                        </a:buClr>
                        <a:buSzPts val="1800"/>
                        <a:buFont typeface="Arial"/>
                        <a:buNone/>
                      </a:pPr>
                      <a:r>
                        <a:rPr lang="en-US" sz="2200">
                          <a:solidFill>
                            <a:srgbClr val="15455F"/>
                          </a:solidFill>
                          <a:latin typeface="Trebuchet MS"/>
                          <a:ea typeface="Trebuchet MS"/>
                          <a:cs typeface="Trebuchet MS"/>
                          <a:sym typeface="Trebuchet MS"/>
                        </a:rPr>
                        <a:t>Usually at the time of parental consent</a:t>
                      </a:r>
                      <a:endParaRPr sz="2200">
                        <a:solidFill>
                          <a:srgbClr val="15455F"/>
                        </a:solidFill>
                        <a:latin typeface="Trebuchet MS"/>
                        <a:ea typeface="Trebuchet MS"/>
                        <a:cs typeface="Trebuchet MS"/>
                        <a:sym typeface="Trebuchet MS"/>
                      </a:endParaRPr>
                    </a:p>
                    <a:p>
                      <a:pPr marL="0" marR="0" lvl="0" indent="0" algn="l" rtl="0">
                        <a:spcBef>
                          <a:spcPts val="0"/>
                        </a:spcBef>
                        <a:spcAft>
                          <a:spcPts val="0"/>
                        </a:spcAft>
                        <a:buClr>
                          <a:schemeClr val="dk1"/>
                        </a:buClr>
                        <a:buSzPts val="1800"/>
                        <a:buFont typeface="Arial"/>
                        <a:buNone/>
                      </a:pPr>
                      <a:endParaRPr sz="22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solidFill>
                      <a:schemeClr val="lt1"/>
                    </a:solidFill>
                  </a:tcPr>
                </a:tc>
                <a:extLst>
                  <a:ext uri="{0D108BD9-81ED-4DB2-BD59-A6C34878D82A}">
                    <a16:rowId xmlns:a16="http://schemas.microsoft.com/office/drawing/2014/main" val="10003"/>
                  </a:ext>
                </a:extLst>
              </a:tr>
              <a:tr h="646475">
                <a:tc>
                  <a:txBody>
                    <a:bodyPr/>
                    <a:lstStyle/>
                    <a:p>
                      <a:pPr marL="0" marR="0" lvl="0" indent="0" algn="ctr" rtl="0">
                        <a:spcBef>
                          <a:spcPts val="0"/>
                        </a:spcBef>
                        <a:spcAft>
                          <a:spcPts val="0"/>
                        </a:spcAft>
                        <a:buClr>
                          <a:srgbClr val="15455F"/>
                        </a:buClr>
                        <a:buSzPts val="2400"/>
                        <a:buFont typeface="Arial"/>
                        <a:buNone/>
                      </a:pPr>
                      <a:r>
                        <a:rPr lang="en-US" sz="2500">
                          <a:solidFill>
                            <a:srgbClr val="15455F"/>
                          </a:solidFill>
                          <a:latin typeface="Trebuchet MS"/>
                          <a:ea typeface="Trebuchet MS"/>
                          <a:cs typeface="Trebuchet MS"/>
                          <a:sym typeface="Trebuchet MS"/>
                        </a:rPr>
                        <a:t>Where?</a:t>
                      </a:r>
                      <a:endParaRPr sz="2500">
                        <a:solidFill>
                          <a:srgbClr val="15455F"/>
                        </a:solidFill>
                        <a:latin typeface="Trebuchet MS"/>
                        <a:ea typeface="Trebuchet MS"/>
                        <a:cs typeface="Trebuchet MS"/>
                        <a:sym typeface="Trebuchet MS"/>
                      </a:endParaRPr>
                    </a:p>
                  </a:txBody>
                  <a:tcPr marL="91450" marR="91450" marT="45725" marB="45725" anchor="ctr">
                    <a:lnR w="12700" cap="flat" cmpd="sng">
                      <a:solidFill>
                        <a:schemeClr val="dk1"/>
                      </a:solidFill>
                      <a:prstDash val="dash"/>
                      <a:round/>
                      <a:headEnd type="none" w="sm" len="sm"/>
                      <a:tailEnd type="none" w="sm" len="sm"/>
                    </a:lnR>
                    <a:solidFill>
                      <a:schemeClr val="lt1"/>
                    </a:solidFill>
                  </a:tcPr>
                </a:tc>
                <a:tc>
                  <a:txBody>
                    <a:bodyPr/>
                    <a:lstStyle/>
                    <a:p>
                      <a:pPr marL="0" marR="0" lvl="0" indent="0" algn="l" rtl="0">
                        <a:spcBef>
                          <a:spcPts val="0"/>
                        </a:spcBef>
                        <a:spcAft>
                          <a:spcPts val="0"/>
                        </a:spcAft>
                        <a:buClr>
                          <a:srgbClr val="15455F"/>
                        </a:buClr>
                        <a:buSzPts val="1800"/>
                        <a:buFont typeface="Arial"/>
                        <a:buNone/>
                      </a:pPr>
                      <a:r>
                        <a:rPr lang="en-US" sz="2200">
                          <a:solidFill>
                            <a:srgbClr val="15455F"/>
                          </a:solidFill>
                          <a:latin typeface="Trebuchet MS"/>
                          <a:ea typeface="Trebuchet MS"/>
                          <a:cs typeface="Trebuchet MS"/>
                          <a:sym typeface="Trebuchet MS"/>
                        </a:rPr>
                        <a:t>School or extracurricular settings</a:t>
                      </a:r>
                      <a:endParaRPr sz="22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solidFill>
                      <a:schemeClr val="lt1"/>
                    </a:solidFill>
                  </a:tcPr>
                </a:tc>
                <a:tc>
                  <a:txBody>
                    <a:bodyPr/>
                    <a:lstStyle/>
                    <a:p>
                      <a:pPr marL="0" marR="0" lvl="0" indent="0" algn="l" rtl="0">
                        <a:spcBef>
                          <a:spcPts val="0"/>
                        </a:spcBef>
                        <a:spcAft>
                          <a:spcPts val="0"/>
                        </a:spcAft>
                        <a:buClr>
                          <a:srgbClr val="15455F"/>
                        </a:buClr>
                        <a:buSzPts val="1800"/>
                        <a:buFont typeface="Arial"/>
                        <a:buNone/>
                      </a:pPr>
                      <a:r>
                        <a:rPr lang="en-US" sz="2200">
                          <a:solidFill>
                            <a:srgbClr val="15455F"/>
                          </a:solidFill>
                          <a:latin typeface="Trebuchet MS"/>
                          <a:ea typeface="Trebuchet MS"/>
                          <a:cs typeface="Trebuchet MS"/>
                          <a:sym typeface="Trebuchet MS"/>
                        </a:rPr>
                        <a:t>At school, over the phone, at home </a:t>
                      </a:r>
                      <a:endParaRPr sz="2200">
                        <a:solidFill>
                          <a:srgbClr val="15455F"/>
                        </a:solidFill>
                        <a:latin typeface="Trebuchet MS"/>
                        <a:ea typeface="Trebuchet MS"/>
                        <a:cs typeface="Trebuchet MS"/>
                        <a:sym typeface="Trebuchet MS"/>
                      </a:endParaRPr>
                    </a:p>
                  </a:txBody>
                  <a:tcPr marL="91450" marR="91450" marT="45725" marB="45725">
                    <a:lnL w="12700" cap="flat" cmpd="sng">
                      <a:solidFill>
                        <a:schemeClr val="dk1"/>
                      </a:solidFill>
                      <a:prstDash val="dash"/>
                      <a:round/>
                      <a:headEnd type="none" w="sm" len="sm"/>
                      <a:tailEnd type="none" w="sm" len="sm"/>
                    </a:lnL>
                    <a:solidFill>
                      <a:schemeClr val="lt1"/>
                    </a:solidFill>
                  </a:tcPr>
                </a:tc>
                <a:extLst>
                  <a:ext uri="{0D108BD9-81ED-4DB2-BD59-A6C34878D82A}">
                    <a16:rowId xmlns:a16="http://schemas.microsoft.com/office/drawing/2014/main" val="10004"/>
                  </a:ext>
                </a:extLst>
              </a:tr>
            </a:tbl>
          </a:graphicData>
        </a:graphic>
      </p:graphicFrame>
      <p:sp>
        <p:nvSpPr>
          <p:cNvPr id="1392" name="Google Shape;1392;p68"/>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393" name="Google Shape;1393;p68"/>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41</a:t>
            </a:fld>
            <a:endParaRPr sz="900" b="1">
              <a:solidFill>
                <a:srgbClr val="D9E021"/>
              </a:solidFill>
              <a:latin typeface="Open Sans ExtraBold"/>
              <a:ea typeface="Open Sans ExtraBold"/>
              <a:cs typeface="Open Sans ExtraBold"/>
              <a:sym typeface="Open Sans ExtraBold"/>
            </a:endParaRPr>
          </a:p>
        </p:txBody>
      </p:sp>
      <p:sp>
        <p:nvSpPr>
          <p:cNvPr id="1394" name="Google Shape;1394;p68"/>
          <p:cNvSpPr txBox="1">
            <a:spLocks noGrp="1"/>
          </p:cNvSpPr>
          <p:nvPr>
            <p:ph type="title"/>
          </p:nvPr>
        </p:nvSpPr>
        <p:spPr>
          <a:xfrm>
            <a:off x="362075" y="14425"/>
            <a:ext cx="8781900" cy="1143000"/>
          </a:xfrm>
          <a:prstGeom prst="rect">
            <a:avLst/>
          </a:prstGeom>
          <a:noFill/>
          <a:ln>
            <a:noFill/>
          </a:ln>
        </p:spPr>
        <p:txBody>
          <a:bodyPr spcFirstLastPara="1" wrap="square" lIns="91425" tIns="45700" rIns="91425" bIns="45700" anchor="ctr" anchorCtr="0">
            <a:noAutofit/>
          </a:bodyPr>
          <a:lstStyle/>
          <a:p>
            <a:pPr marL="0" lvl="1" indent="0" algn="l" rtl="0">
              <a:spcBef>
                <a:spcPts val="0"/>
              </a:spcBef>
              <a:spcAft>
                <a:spcPts val="0"/>
              </a:spcAft>
              <a:buNone/>
            </a:pPr>
            <a:r>
              <a:rPr lang="en-US" sz="4000" b="1">
                <a:solidFill>
                  <a:srgbClr val="35CEE2"/>
                </a:solidFill>
                <a:latin typeface="Trebuchet MS"/>
                <a:ea typeface="Trebuchet MS"/>
                <a:cs typeface="Trebuchet MS"/>
                <a:sym typeface="Trebuchet MS"/>
              </a:rPr>
              <a:t>Longitudinal Research</a:t>
            </a:r>
            <a:endParaRPr sz="4000" b="1">
              <a:solidFill>
                <a:srgbClr val="35CEE2"/>
              </a:solidFill>
              <a:latin typeface="Trebuchet MS"/>
              <a:ea typeface="Trebuchet MS"/>
              <a:cs typeface="Trebuchet MS"/>
              <a:sym typeface="Trebuchet MS"/>
            </a:endParaRPr>
          </a:p>
          <a:p>
            <a:pPr marL="0" lvl="1" indent="0" algn="l" rtl="0">
              <a:spcBef>
                <a:spcPts val="0"/>
              </a:spcBef>
              <a:spcAft>
                <a:spcPts val="0"/>
              </a:spcAft>
              <a:buNone/>
            </a:pPr>
            <a:r>
              <a:rPr lang="en-US" sz="3000" b="1">
                <a:solidFill>
                  <a:srgbClr val="15455F"/>
                </a:solidFill>
                <a:latin typeface="Trebuchet MS"/>
                <a:ea typeface="Trebuchet MS"/>
                <a:cs typeface="Trebuchet MS"/>
                <a:sym typeface="Trebuchet MS"/>
              </a:rPr>
              <a:t>How is Data Collected?</a:t>
            </a:r>
            <a:endParaRPr sz="3000" b="1">
              <a:solidFill>
                <a:srgbClr val="15455F"/>
              </a:solidFill>
              <a:latin typeface="Trebuchet MS"/>
              <a:ea typeface="Trebuchet MS"/>
              <a:cs typeface="Trebuchet MS"/>
              <a:sym typeface="Trebuchet MS"/>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pic>
        <p:nvPicPr>
          <p:cNvPr id="1399" name="Google Shape;1399;p69"/>
          <p:cNvPicPr preferRelativeResize="0"/>
          <p:nvPr/>
        </p:nvPicPr>
        <p:blipFill rotWithShape="1">
          <a:blip r:embed="rId3">
            <a:alphaModFix/>
          </a:blip>
          <a:srcRect/>
          <a:stretch/>
        </p:blipFill>
        <p:spPr>
          <a:xfrm>
            <a:off x="723900" y="1682087"/>
            <a:ext cx="2286000" cy="1524000"/>
          </a:xfrm>
          <a:prstGeom prst="rect">
            <a:avLst/>
          </a:prstGeom>
          <a:noFill/>
          <a:ln>
            <a:noFill/>
          </a:ln>
        </p:spPr>
      </p:pic>
      <p:pic>
        <p:nvPicPr>
          <p:cNvPr id="1400" name="Google Shape;1400;p69"/>
          <p:cNvPicPr preferRelativeResize="0"/>
          <p:nvPr/>
        </p:nvPicPr>
        <p:blipFill rotWithShape="1">
          <a:blip r:embed="rId4">
            <a:alphaModFix/>
          </a:blip>
          <a:srcRect/>
          <a:stretch/>
        </p:blipFill>
        <p:spPr>
          <a:xfrm>
            <a:off x="857250" y="3657600"/>
            <a:ext cx="2019300" cy="2019300"/>
          </a:xfrm>
          <a:prstGeom prst="rect">
            <a:avLst/>
          </a:prstGeom>
          <a:noFill/>
          <a:ln>
            <a:noFill/>
          </a:ln>
        </p:spPr>
      </p:pic>
      <p:sp>
        <p:nvSpPr>
          <p:cNvPr id="1401" name="Google Shape;1401;p69"/>
          <p:cNvSpPr txBox="1"/>
          <p:nvPr/>
        </p:nvSpPr>
        <p:spPr>
          <a:xfrm>
            <a:off x="3009900" y="1676400"/>
            <a:ext cx="5829300"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venir"/>
                <a:ea typeface="Avenir"/>
                <a:cs typeface="Avenir"/>
                <a:sym typeface="Avenir"/>
              </a:rPr>
              <a:t>Johns Hopkins Bloomberg School of Public Health</a:t>
            </a:r>
            <a:endParaRPr sz="1800" b="1">
              <a:latin typeface="Avenir"/>
              <a:ea typeface="Avenir"/>
              <a:cs typeface="Avenir"/>
              <a:sym typeface="Avenir"/>
            </a:endParaRPr>
          </a:p>
          <a:p>
            <a:pPr marL="0" marR="0" lvl="0" indent="0" algn="l" rtl="0">
              <a:spcBef>
                <a:spcPts val="0"/>
              </a:spcBef>
              <a:spcAft>
                <a:spcPts val="0"/>
              </a:spcAft>
              <a:buNone/>
            </a:pPr>
            <a:r>
              <a:rPr lang="en-US" sz="1800" b="1">
                <a:solidFill>
                  <a:schemeClr val="dk1"/>
                </a:solidFill>
                <a:latin typeface="Avenir"/>
                <a:ea typeface="Avenir"/>
                <a:cs typeface="Avenir"/>
                <a:sym typeface="Avenir"/>
              </a:rPr>
              <a:t>Institutional Review Board</a:t>
            </a:r>
            <a:r>
              <a:rPr lang="en-US" sz="1800" b="1">
                <a:latin typeface="Avenir"/>
                <a:ea typeface="Avenir"/>
                <a:cs typeface="Avenir"/>
                <a:sym typeface="Avenir"/>
              </a:rPr>
              <a:t> </a:t>
            </a:r>
            <a:endParaRPr sz="1800" b="1">
              <a:latin typeface="Avenir"/>
              <a:ea typeface="Avenir"/>
              <a:cs typeface="Avenir"/>
              <a:sym typeface="Avenir"/>
            </a:endParaRPr>
          </a:p>
          <a:p>
            <a:pPr marL="0" marR="0" lvl="0" indent="0" algn="l" rtl="0">
              <a:spcBef>
                <a:spcPts val="0"/>
              </a:spcBef>
              <a:spcAft>
                <a:spcPts val="0"/>
              </a:spcAft>
              <a:buNone/>
            </a:pPr>
            <a:endParaRPr sz="1800">
              <a:latin typeface="Avenir"/>
              <a:ea typeface="Avenir"/>
              <a:cs typeface="Avenir"/>
              <a:sym typeface="Avenir"/>
            </a:endParaRPr>
          </a:p>
          <a:p>
            <a:pPr marL="0" marR="0" lvl="0" indent="0" algn="l" rtl="0">
              <a:spcBef>
                <a:spcPts val="0"/>
              </a:spcBef>
              <a:spcAft>
                <a:spcPts val="0"/>
              </a:spcAft>
              <a:buNone/>
            </a:pPr>
            <a:r>
              <a:rPr lang="en-US" sz="1800">
                <a:latin typeface="Avenir"/>
                <a:ea typeface="Avenir"/>
                <a:cs typeface="Avenir"/>
                <a:sym typeface="Avenir"/>
              </a:rPr>
              <a:t>Secondary Data Analysis Exemption</a:t>
            </a:r>
            <a:endParaRPr sz="1800">
              <a:solidFill>
                <a:schemeClr val="dk1"/>
              </a:solidFill>
              <a:latin typeface="Avenir"/>
              <a:ea typeface="Avenir"/>
              <a:cs typeface="Avenir"/>
              <a:sym typeface="Avenir"/>
            </a:endParaRPr>
          </a:p>
        </p:txBody>
      </p:sp>
      <p:sp>
        <p:nvSpPr>
          <p:cNvPr id="1402" name="Google Shape;1402;p69"/>
          <p:cNvSpPr txBox="1"/>
          <p:nvPr/>
        </p:nvSpPr>
        <p:spPr>
          <a:xfrm>
            <a:off x="3009900" y="4482584"/>
            <a:ext cx="58293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venir"/>
                <a:ea typeface="Avenir"/>
                <a:cs typeface="Avenir"/>
                <a:sym typeface="Avenir"/>
              </a:rPr>
              <a:t>Local IRB Approval for Each Site</a:t>
            </a:r>
            <a:endParaRPr sz="1800" b="1">
              <a:solidFill>
                <a:schemeClr val="dk1"/>
              </a:solidFill>
              <a:latin typeface="Avenir"/>
              <a:ea typeface="Avenir"/>
              <a:cs typeface="Avenir"/>
              <a:sym typeface="Avenir"/>
            </a:endParaRPr>
          </a:p>
        </p:txBody>
      </p:sp>
      <p:sp>
        <p:nvSpPr>
          <p:cNvPr id="1403" name="Google Shape;1403;p69"/>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404" name="Google Shape;1404;p69"/>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42</a:t>
            </a:fld>
            <a:endParaRPr sz="900" b="1">
              <a:solidFill>
                <a:srgbClr val="D9E021"/>
              </a:solidFill>
              <a:latin typeface="Open Sans ExtraBold"/>
              <a:ea typeface="Open Sans ExtraBold"/>
              <a:cs typeface="Open Sans ExtraBold"/>
              <a:sym typeface="Open Sans ExtraBold"/>
            </a:endParaRPr>
          </a:p>
        </p:txBody>
      </p:sp>
      <p:sp>
        <p:nvSpPr>
          <p:cNvPr id="1405" name="Google Shape;1405;p69"/>
          <p:cNvSpPr txBox="1">
            <a:spLocks noGrp="1"/>
          </p:cNvSpPr>
          <p:nvPr>
            <p:ph type="title"/>
          </p:nvPr>
        </p:nvSpPr>
        <p:spPr>
          <a:xfrm>
            <a:off x="362075" y="14425"/>
            <a:ext cx="8781900" cy="1143000"/>
          </a:xfrm>
          <a:prstGeom prst="rect">
            <a:avLst/>
          </a:prstGeom>
          <a:noFill/>
          <a:ln>
            <a:noFill/>
          </a:ln>
        </p:spPr>
        <p:txBody>
          <a:bodyPr spcFirstLastPara="1" wrap="square" lIns="91425" tIns="45700" rIns="91425" bIns="45700" anchor="ctr" anchorCtr="0">
            <a:noAutofit/>
          </a:bodyPr>
          <a:lstStyle/>
          <a:p>
            <a:pPr marL="0" lvl="1" indent="0" algn="l" rtl="0">
              <a:spcBef>
                <a:spcPts val="0"/>
              </a:spcBef>
              <a:spcAft>
                <a:spcPts val="0"/>
              </a:spcAft>
              <a:buNone/>
            </a:pPr>
            <a:r>
              <a:rPr lang="en-US" sz="4000" b="1">
                <a:solidFill>
                  <a:srgbClr val="35CEE2"/>
                </a:solidFill>
                <a:latin typeface="Trebuchet MS"/>
                <a:ea typeface="Trebuchet MS"/>
                <a:cs typeface="Trebuchet MS"/>
                <a:sym typeface="Trebuchet MS"/>
              </a:rPr>
              <a:t>Longitudinal Research</a:t>
            </a:r>
            <a:endParaRPr sz="4000" b="1">
              <a:solidFill>
                <a:srgbClr val="35CEE2"/>
              </a:solidFill>
              <a:latin typeface="Trebuchet MS"/>
              <a:ea typeface="Trebuchet MS"/>
              <a:cs typeface="Trebuchet MS"/>
              <a:sym typeface="Trebuchet MS"/>
            </a:endParaRPr>
          </a:p>
          <a:p>
            <a:pPr marL="0" lvl="1" indent="0" algn="l" rtl="0">
              <a:spcBef>
                <a:spcPts val="0"/>
              </a:spcBef>
              <a:spcAft>
                <a:spcPts val="0"/>
              </a:spcAft>
              <a:buNone/>
            </a:pPr>
            <a:r>
              <a:rPr lang="en-US" sz="3000" b="1">
                <a:solidFill>
                  <a:srgbClr val="15455F"/>
                </a:solidFill>
                <a:latin typeface="Trebuchet MS"/>
                <a:ea typeface="Trebuchet MS"/>
                <a:cs typeface="Trebuchet MS"/>
                <a:sym typeface="Trebuchet MS"/>
              </a:rPr>
              <a:t>Ethical Approval</a:t>
            </a:r>
            <a:endParaRPr sz="3000" b="1">
              <a:solidFill>
                <a:srgbClr val="15455F"/>
              </a:solidFill>
              <a:latin typeface="Trebuchet MS"/>
              <a:ea typeface="Trebuchet MS"/>
              <a:cs typeface="Trebuchet MS"/>
              <a:sym typeface="Trebuchet MS"/>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pic>
        <p:nvPicPr>
          <p:cNvPr id="1410" name="Google Shape;1410;p70" descr="Mobile Data Collection.png"/>
          <p:cNvPicPr preferRelativeResize="0"/>
          <p:nvPr/>
        </p:nvPicPr>
        <p:blipFill rotWithShape="1">
          <a:blip r:embed="rId3">
            <a:alphaModFix/>
          </a:blip>
          <a:srcRect/>
          <a:stretch/>
        </p:blipFill>
        <p:spPr>
          <a:xfrm>
            <a:off x="7812088" y="4406223"/>
            <a:ext cx="677862" cy="1030287"/>
          </a:xfrm>
          <a:prstGeom prst="rect">
            <a:avLst/>
          </a:prstGeom>
          <a:noFill/>
          <a:ln>
            <a:noFill/>
          </a:ln>
        </p:spPr>
      </p:pic>
      <p:pic>
        <p:nvPicPr>
          <p:cNvPr id="1411" name="Google Shape;1411;p70" descr="Mobile Data Collection.png"/>
          <p:cNvPicPr preferRelativeResize="0"/>
          <p:nvPr/>
        </p:nvPicPr>
        <p:blipFill rotWithShape="1">
          <a:blip r:embed="rId4">
            <a:alphaModFix/>
          </a:blip>
          <a:srcRect l="5244" t="5982" r="5173" b="10756"/>
          <a:stretch/>
        </p:blipFill>
        <p:spPr>
          <a:xfrm>
            <a:off x="7550149" y="2353468"/>
            <a:ext cx="1023938" cy="681038"/>
          </a:xfrm>
          <a:prstGeom prst="rect">
            <a:avLst/>
          </a:prstGeom>
          <a:noFill/>
          <a:ln w="9525" cap="flat" cmpd="sng">
            <a:solidFill>
              <a:srgbClr val="000000"/>
            </a:solidFill>
            <a:prstDash val="solid"/>
            <a:miter lim="800000"/>
            <a:headEnd type="none" w="sm" len="sm"/>
            <a:tailEnd type="none" w="sm" len="sm"/>
          </a:ln>
        </p:spPr>
      </p:pic>
      <p:pic>
        <p:nvPicPr>
          <p:cNvPr id="1412" name="Google Shape;1412;p70" descr="Mobile Data Collection.png"/>
          <p:cNvPicPr preferRelativeResize="0"/>
          <p:nvPr/>
        </p:nvPicPr>
        <p:blipFill rotWithShape="1">
          <a:blip r:embed="rId5">
            <a:alphaModFix/>
          </a:blip>
          <a:srcRect/>
          <a:stretch/>
        </p:blipFill>
        <p:spPr>
          <a:xfrm>
            <a:off x="5496493" y="1639589"/>
            <a:ext cx="1147763" cy="954087"/>
          </a:xfrm>
          <a:prstGeom prst="rect">
            <a:avLst/>
          </a:prstGeom>
          <a:noFill/>
          <a:ln>
            <a:noFill/>
          </a:ln>
        </p:spPr>
      </p:pic>
      <p:sp>
        <p:nvSpPr>
          <p:cNvPr id="1413" name="Google Shape;1413;p70"/>
          <p:cNvSpPr/>
          <p:nvPr/>
        </p:nvSpPr>
        <p:spPr>
          <a:xfrm>
            <a:off x="1273728" y="1395715"/>
            <a:ext cx="3193128" cy="1427436"/>
          </a:xfrm>
          <a:prstGeom prst="cloud">
            <a:avLst/>
          </a:prstGeom>
          <a:solidFill>
            <a:srgbClr val="336699"/>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1">
                <a:solidFill>
                  <a:schemeClr val="lt1"/>
                </a:solidFill>
                <a:latin typeface="Avenir"/>
                <a:ea typeface="Avenir"/>
                <a:cs typeface="Avenir"/>
                <a:sym typeface="Avenir"/>
              </a:rPr>
              <a:t>Central Server: Data Aggregation &amp; Database</a:t>
            </a:r>
            <a:endParaRPr/>
          </a:p>
        </p:txBody>
      </p:sp>
      <p:pic>
        <p:nvPicPr>
          <p:cNvPr id="1414" name="Google Shape;1414;p70" descr="Mobile Data Collection.png"/>
          <p:cNvPicPr preferRelativeResize="0"/>
          <p:nvPr/>
        </p:nvPicPr>
        <p:blipFill rotWithShape="1">
          <a:blip r:embed="rId6">
            <a:alphaModFix/>
          </a:blip>
          <a:srcRect/>
          <a:stretch/>
        </p:blipFill>
        <p:spPr>
          <a:xfrm>
            <a:off x="6592888" y="1598521"/>
            <a:ext cx="635000" cy="965141"/>
          </a:xfrm>
          <a:prstGeom prst="rect">
            <a:avLst/>
          </a:prstGeom>
          <a:noFill/>
          <a:ln>
            <a:noFill/>
          </a:ln>
        </p:spPr>
      </p:pic>
      <p:sp>
        <p:nvSpPr>
          <p:cNvPr id="1415" name="Google Shape;1415;p70"/>
          <p:cNvSpPr txBox="1"/>
          <p:nvPr/>
        </p:nvSpPr>
        <p:spPr>
          <a:xfrm>
            <a:off x="2377017" y="5541408"/>
            <a:ext cx="1449300" cy="30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Avenir"/>
                <a:ea typeface="Avenir"/>
                <a:cs typeface="Avenir"/>
                <a:sym typeface="Avenir"/>
              </a:rPr>
              <a:t>Interviewer</a:t>
            </a:r>
            <a:endParaRPr sz="1800" b="1">
              <a:solidFill>
                <a:schemeClr val="dk1"/>
              </a:solidFill>
              <a:latin typeface="Avenir"/>
              <a:ea typeface="Avenir"/>
              <a:cs typeface="Avenir"/>
              <a:sym typeface="Avenir"/>
            </a:endParaRPr>
          </a:p>
        </p:txBody>
      </p:sp>
      <p:pic>
        <p:nvPicPr>
          <p:cNvPr id="1416" name="Google Shape;1416;p70" descr="Mobile Data Collection.png"/>
          <p:cNvPicPr preferRelativeResize="0"/>
          <p:nvPr/>
        </p:nvPicPr>
        <p:blipFill rotWithShape="1">
          <a:blip r:embed="rId3">
            <a:alphaModFix/>
          </a:blip>
          <a:srcRect/>
          <a:stretch/>
        </p:blipFill>
        <p:spPr>
          <a:xfrm>
            <a:off x="7689850" y="4776110"/>
            <a:ext cx="677863" cy="1028700"/>
          </a:xfrm>
          <a:prstGeom prst="rect">
            <a:avLst/>
          </a:prstGeom>
          <a:noFill/>
          <a:ln>
            <a:noFill/>
          </a:ln>
        </p:spPr>
      </p:pic>
      <p:pic>
        <p:nvPicPr>
          <p:cNvPr id="1417" name="Google Shape;1417;p70" descr="Mobile Data Collection.png"/>
          <p:cNvPicPr preferRelativeResize="0"/>
          <p:nvPr/>
        </p:nvPicPr>
        <p:blipFill rotWithShape="1">
          <a:blip r:embed="rId3">
            <a:alphaModFix/>
          </a:blip>
          <a:srcRect/>
          <a:stretch/>
        </p:blipFill>
        <p:spPr>
          <a:xfrm>
            <a:off x="8235950" y="4584023"/>
            <a:ext cx="676275" cy="1030287"/>
          </a:xfrm>
          <a:prstGeom prst="rect">
            <a:avLst/>
          </a:prstGeom>
          <a:noFill/>
          <a:ln>
            <a:noFill/>
          </a:ln>
        </p:spPr>
      </p:pic>
      <p:pic>
        <p:nvPicPr>
          <p:cNvPr id="1418" name="Google Shape;1418;p70" descr="Mobile Data Collection.png"/>
          <p:cNvPicPr preferRelativeResize="0"/>
          <p:nvPr/>
        </p:nvPicPr>
        <p:blipFill rotWithShape="1">
          <a:blip r:embed="rId3">
            <a:alphaModFix/>
          </a:blip>
          <a:srcRect/>
          <a:stretch/>
        </p:blipFill>
        <p:spPr>
          <a:xfrm>
            <a:off x="7231063" y="4533223"/>
            <a:ext cx="676275" cy="1030287"/>
          </a:xfrm>
          <a:prstGeom prst="rect">
            <a:avLst/>
          </a:prstGeom>
          <a:noFill/>
          <a:ln>
            <a:noFill/>
          </a:ln>
        </p:spPr>
      </p:pic>
      <p:pic>
        <p:nvPicPr>
          <p:cNvPr id="1419" name="Google Shape;1419;p70" descr="Mobile Data Collection.png"/>
          <p:cNvPicPr preferRelativeResize="0"/>
          <p:nvPr/>
        </p:nvPicPr>
        <p:blipFill rotWithShape="1">
          <a:blip r:embed="rId3">
            <a:alphaModFix/>
          </a:blip>
          <a:srcRect/>
          <a:stretch/>
        </p:blipFill>
        <p:spPr>
          <a:xfrm>
            <a:off x="7270750" y="5055510"/>
            <a:ext cx="676275" cy="1028700"/>
          </a:xfrm>
          <a:prstGeom prst="rect">
            <a:avLst/>
          </a:prstGeom>
          <a:noFill/>
          <a:ln>
            <a:noFill/>
          </a:ln>
        </p:spPr>
      </p:pic>
      <p:pic>
        <p:nvPicPr>
          <p:cNvPr id="1420" name="Google Shape;1420;p70" descr="Mobile Data Collection.png"/>
          <p:cNvPicPr preferRelativeResize="0"/>
          <p:nvPr/>
        </p:nvPicPr>
        <p:blipFill rotWithShape="1">
          <a:blip r:embed="rId3">
            <a:alphaModFix/>
          </a:blip>
          <a:srcRect/>
          <a:stretch/>
        </p:blipFill>
        <p:spPr>
          <a:xfrm>
            <a:off x="7916863" y="5207910"/>
            <a:ext cx="676275" cy="1028700"/>
          </a:xfrm>
          <a:prstGeom prst="rect">
            <a:avLst/>
          </a:prstGeom>
          <a:noFill/>
          <a:ln>
            <a:noFill/>
          </a:ln>
        </p:spPr>
      </p:pic>
      <p:sp>
        <p:nvSpPr>
          <p:cNvPr id="1421" name="Google Shape;1421;p70"/>
          <p:cNvSpPr txBox="1"/>
          <p:nvPr/>
        </p:nvSpPr>
        <p:spPr>
          <a:xfrm>
            <a:off x="5628622" y="2540000"/>
            <a:ext cx="1730400" cy="5847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latin typeface="Avenir"/>
                <a:ea typeface="Avenir"/>
                <a:cs typeface="Avenir"/>
                <a:sym typeface="Avenir"/>
              </a:rPr>
              <a:t>Data management</a:t>
            </a:r>
            <a:endParaRPr sz="1800"/>
          </a:p>
        </p:txBody>
      </p:sp>
      <p:sp>
        <p:nvSpPr>
          <p:cNvPr id="1422" name="Google Shape;1422;p70"/>
          <p:cNvSpPr/>
          <p:nvPr/>
        </p:nvSpPr>
        <p:spPr>
          <a:xfrm>
            <a:off x="3253374" y="2741017"/>
            <a:ext cx="571994" cy="1165013"/>
          </a:xfrm>
          <a:custGeom>
            <a:avLst/>
            <a:gdLst/>
            <a:ahLst/>
            <a:cxnLst/>
            <a:rect l="l" t="t" r="r" b="b"/>
            <a:pathLst>
              <a:path w="1707445" h="1806222" extrusionOk="0">
                <a:moveTo>
                  <a:pt x="1707445" y="0"/>
                </a:moveTo>
                <a:cubicBezTo>
                  <a:pt x="1616898" y="526814"/>
                  <a:pt x="1526352" y="1053629"/>
                  <a:pt x="1241778" y="1354666"/>
                </a:cubicBezTo>
                <a:cubicBezTo>
                  <a:pt x="957204" y="1655703"/>
                  <a:pt x="0" y="1806222"/>
                  <a:pt x="0" y="1806222"/>
                </a:cubicBezTo>
              </a:path>
            </a:pathLst>
          </a:cu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venir"/>
              <a:ea typeface="Avenir"/>
              <a:cs typeface="Avenir"/>
              <a:sym typeface="Avenir"/>
            </a:endParaRPr>
          </a:p>
        </p:txBody>
      </p:sp>
      <p:sp>
        <p:nvSpPr>
          <p:cNvPr id="1423" name="Google Shape;1423;p70"/>
          <p:cNvSpPr txBox="1"/>
          <p:nvPr/>
        </p:nvSpPr>
        <p:spPr>
          <a:xfrm>
            <a:off x="2120779" y="2980648"/>
            <a:ext cx="1231800" cy="6477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i="1">
                <a:solidFill>
                  <a:schemeClr val="dk1"/>
                </a:solidFill>
                <a:latin typeface="Avenir"/>
                <a:ea typeface="Avenir"/>
                <a:cs typeface="Avenir"/>
                <a:sym typeface="Avenir"/>
              </a:rPr>
              <a:t>Data transfer via GPRS networks</a:t>
            </a:r>
            <a:endParaRPr/>
          </a:p>
        </p:txBody>
      </p:sp>
      <p:sp>
        <p:nvSpPr>
          <p:cNvPr id="1424" name="Google Shape;1424;p70"/>
          <p:cNvSpPr txBox="1"/>
          <p:nvPr/>
        </p:nvSpPr>
        <p:spPr>
          <a:xfrm>
            <a:off x="7270750" y="3077485"/>
            <a:ext cx="1568400" cy="8310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i="1">
                <a:solidFill>
                  <a:schemeClr val="dk1"/>
                </a:solidFill>
                <a:latin typeface="Avenir"/>
                <a:ea typeface="Avenir"/>
                <a:cs typeface="Avenir"/>
                <a:sym typeface="Avenir"/>
              </a:rPr>
              <a:t>interface for external data access:, GEAS network</a:t>
            </a:r>
            <a:endParaRPr sz="1200" i="1">
              <a:solidFill>
                <a:schemeClr val="dk1"/>
              </a:solidFill>
              <a:latin typeface="Avenir"/>
              <a:ea typeface="Avenir"/>
              <a:cs typeface="Avenir"/>
              <a:sym typeface="Avenir"/>
            </a:endParaRPr>
          </a:p>
        </p:txBody>
      </p:sp>
      <p:sp>
        <p:nvSpPr>
          <p:cNvPr id="1425" name="Google Shape;1425;p70"/>
          <p:cNvSpPr/>
          <p:nvPr/>
        </p:nvSpPr>
        <p:spPr>
          <a:xfrm>
            <a:off x="4174906" y="2323008"/>
            <a:ext cx="3054774" cy="1083839"/>
          </a:xfrm>
          <a:custGeom>
            <a:avLst/>
            <a:gdLst/>
            <a:ahLst/>
            <a:cxnLst/>
            <a:rect l="l" t="t" r="r" b="b"/>
            <a:pathLst>
              <a:path w="2709334" h="1086555" extrusionOk="0">
                <a:moveTo>
                  <a:pt x="0" y="0"/>
                </a:moveTo>
                <a:cubicBezTo>
                  <a:pt x="338666" y="361009"/>
                  <a:pt x="677333" y="722018"/>
                  <a:pt x="1128889" y="903111"/>
                </a:cubicBezTo>
                <a:cubicBezTo>
                  <a:pt x="1580445" y="1084204"/>
                  <a:pt x="2709334" y="1086555"/>
                  <a:pt x="2709334" y="1086555"/>
                </a:cubicBezTo>
              </a:path>
            </a:pathLst>
          </a:cu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venir"/>
              <a:ea typeface="Avenir"/>
              <a:cs typeface="Avenir"/>
              <a:sym typeface="Avenir"/>
            </a:endParaRPr>
          </a:p>
        </p:txBody>
      </p:sp>
      <p:cxnSp>
        <p:nvCxnSpPr>
          <p:cNvPr id="1426" name="Google Shape;1426;p70"/>
          <p:cNvCxnSpPr/>
          <p:nvPr/>
        </p:nvCxnSpPr>
        <p:spPr>
          <a:xfrm>
            <a:off x="4602163" y="2340571"/>
            <a:ext cx="800100" cy="3300"/>
          </a:xfrm>
          <a:prstGeom prst="straightConnector1">
            <a:avLst/>
          </a:prstGeom>
          <a:noFill/>
          <a:ln w="38100" cap="flat" cmpd="sng">
            <a:solidFill>
              <a:schemeClr val="accent1"/>
            </a:solidFill>
            <a:prstDash val="solid"/>
            <a:miter lim="800000"/>
            <a:headEnd type="none" w="sm" len="sm"/>
            <a:tailEnd type="triangle" w="med" len="med"/>
          </a:ln>
        </p:spPr>
      </p:cxnSp>
      <p:cxnSp>
        <p:nvCxnSpPr>
          <p:cNvPr id="1427" name="Google Shape;1427;p70"/>
          <p:cNvCxnSpPr/>
          <p:nvPr/>
        </p:nvCxnSpPr>
        <p:spPr>
          <a:xfrm>
            <a:off x="4602163" y="2459270"/>
            <a:ext cx="796800" cy="0"/>
          </a:xfrm>
          <a:prstGeom prst="straightConnector1">
            <a:avLst/>
          </a:prstGeom>
          <a:noFill/>
          <a:ln w="38100" cap="flat" cmpd="sng">
            <a:solidFill>
              <a:schemeClr val="accent1"/>
            </a:solidFill>
            <a:prstDash val="solid"/>
            <a:miter lim="800000"/>
            <a:headEnd type="triangle" w="med" len="med"/>
            <a:tailEnd type="none" w="sm" len="sm"/>
          </a:ln>
        </p:spPr>
      </p:cxnSp>
      <p:sp>
        <p:nvSpPr>
          <p:cNvPr id="1428" name="Google Shape;1428;p70"/>
          <p:cNvSpPr/>
          <p:nvPr/>
        </p:nvSpPr>
        <p:spPr>
          <a:xfrm>
            <a:off x="7260545" y="1828087"/>
            <a:ext cx="931079" cy="593726"/>
          </a:xfrm>
          <a:custGeom>
            <a:avLst/>
            <a:gdLst/>
            <a:ahLst/>
            <a:cxnLst/>
            <a:rect l="l" t="t" r="r" b="b"/>
            <a:pathLst>
              <a:path w="962356" h="776112" extrusionOk="0">
                <a:moveTo>
                  <a:pt x="0" y="0"/>
                </a:moveTo>
                <a:cubicBezTo>
                  <a:pt x="336314" y="12935"/>
                  <a:pt x="672629" y="25871"/>
                  <a:pt x="832555" y="155223"/>
                </a:cubicBezTo>
                <a:cubicBezTo>
                  <a:pt x="992481" y="284575"/>
                  <a:pt x="959555" y="776112"/>
                  <a:pt x="959555" y="776112"/>
                </a:cubicBezTo>
              </a:path>
            </a:pathLst>
          </a:custGeom>
          <a:noFill/>
          <a:ln w="3810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venir"/>
              <a:ea typeface="Avenir"/>
              <a:cs typeface="Avenir"/>
              <a:sym typeface="Avenir"/>
            </a:endParaRPr>
          </a:p>
        </p:txBody>
      </p:sp>
      <p:sp>
        <p:nvSpPr>
          <p:cNvPr id="1429" name="Google Shape;1429;p70"/>
          <p:cNvSpPr txBox="1"/>
          <p:nvPr/>
        </p:nvSpPr>
        <p:spPr>
          <a:xfrm>
            <a:off x="4660699" y="3272748"/>
            <a:ext cx="1844700" cy="2769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i="1">
                <a:solidFill>
                  <a:schemeClr val="dk1"/>
                </a:solidFill>
                <a:latin typeface="Avenir"/>
                <a:ea typeface="Avenir"/>
                <a:cs typeface="Avenir"/>
                <a:sym typeface="Avenir"/>
              </a:rPr>
              <a:t>Near real-time update</a:t>
            </a:r>
            <a:endParaRPr sz="1200" i="1">
              <a:solidFill>
                <a:schemeClr val="dk1"/>
              </a:solidFill>
              <a:latin typeface="Avenir"/>
              <a:ea typeface="Avenir"/>
              <a:cs typeface="Avenir"/>
              <a:sym typeface="Avenir"/>
            </a:endParaRPr>
          </a:p>
        </p:txBody>
      </p:sp>
      <p:cxnSp>
        <p:nvCxnSpPr>
          <p:cNvPr id="1430" name="Google Shape;1430;p70"/>
          <p:cNvCxnSpPr/>
          <p:nvPr/>
        </p:nvCxnSpPr>
        <p:spPr>
          <a:xfrm>
            <a:off x="1988375" y="5328480"/>
            <a:ext cx="628500" cy="0"/>
          </a:xfrm>
          <a:prstGeom prst="straightConnector1">
            <a:avLst/>
          </a:prstGeom>
          <a:noFill/>
          <a:ln w="38100" cap="flat" cmpd="sng">
            <a:solidFill>
              <a:schemeClr val="accent1"/>
            </a:solidFill>
            <a:prstDash val="solid"/>
            <a:miter lim="800000"/>
            <a:headEnd type="none" w="sm" len="sm"/>
            <a:tailEnd type="triangle" w="med" len="med"/>
          </a:ln>
        </p:spPr>
      </p:cxnSp>
      <p:cxnSp>
        <p:nvCxnSpPr>
          <p:cNvPr id="1431" name="Google Shape;1431;p70"/>
          <p:cNvCxnSpPr/>
          <p:nvPr/>
        </p:nvCxnSpPr>
        <p:spPr>
          <a:xfrm>
            <a:off x="1959513" y="5510168"/>
            <a:ext cx="627000" cy="0"/>
          </a:xfrm>
          <a:prstGeom prst="straightConnector1">
            <a:avLst/>
          </a:prstGeom>
          <a:noFill/>
          <a:ln w="38100" cap="flat" cmpd="sng">
            <a:solidFill>
              <a:schemeClr val="accent1"/>
            </a:solidFill>
            <a:prstDash val="solid"/>
            <a:miter lim="800000"/>
            <a:headEnd type="triangle" w="med" len="med"/>
            <a:tailEnd type="none" w="sm" len="sm"/>
          </a:ln>
        </p:spPr>
      </p:cxnSp>
      <p:cxnSp>
        <p:nvCxnSpPr>
          <p:cNvPr id="1432" name="Google Shape;1432;p70"/>
          <p:cNvCxnSpPr/>
          <p:nvPr/>
        </p:nvCxnSpPr>
        <p:spPr>
          <a:xfrm>
            <a:off x="8432800" y="3985535"/>
            <a:ext cx="0" cy="398400"/>
          </a:xfrm>
          <a:prstGeom prst="straightConnector1">
            <a:avLst/>
          </a:prstGeom>
          <a:noFill/>
          <a:ln w="38100" cap="flat" cmpd="sng">
            <a:solidFill>
              <a:srgbClr val="000000"/>
            </a:solidFill>
            <a:prstDash val="solid"/>
            <a:miter lim="800000"/>
            <a:headEnd type="none" w="sm" len="sm"/>
            <a:tailEnd type="triangle" w="med" len="med"/>
          </a:ln>
        </p:spPr>
      </p:cxnSp>
      <p:cxnSp>
        <p:nvCxnSpPr>
          <p:cNvPr id="1433" name="Google Shape;1433;p70"/>
          <p:cNvCxnSpPr/>
          <p:nvPr/>
        </p:nvCxnSpPr>
        <p:spPr>
          <a:xfrm>
            <a:off x="7907338" y="3985535"/>
            <a:ext cx="0" cy="398400"/>
          </a:xfrm>
          <a:prstGeom prst="straightConnector1">
            <a:avLst/>
          </a:prstGeom>
          <a:noFill/>
          <a:ln w="38100" cap="flat" cmpd="sng">
            <a:solidFill>
              <a:srgbClr val="000000"/>
            </a:solidFill>
            <a:prstDash val="solid"/>
            <a:miter lim="800000"/>
            <a:headEnd type="none" w="sm" len="sm"/>
            <a:tailEnd type="triangle" w="med" len="med"/>
          </a:ln>
        </p:spPr>
      </p:cxnSp>
      <p:cxnSp>
        <p:nvCxnSpPr>
          <p:cNvPr id="1434" name="Google Shape;1434;p70"/>
          <p:cNvCxnSpPr/>
          <p:nvPr/>
        </p:nvCxnSpPr>
        <p:spPr>
          <a:xfrm>
            <a:off x="8161338" y="3985535"/>
            <a:ext cx="0" cy="398400"/>
          </a:xfrm>
          <a:prstGeom prst="straightConnector1">
            <a:avLst/>
          </a:prstGeom>
          <a:noFill/>
          <a:ln w="38100" cap="flat" cmpd="sng">
            <a:solidFill>
              <a:srgbClr val="000000"/>
            </a:solidFill>
            <a:prstDash val="solid"/>
            <a:miter lim="800000"/>
            <a:headEnd type="none" w="sm" len="sm"/>
            <a:tailEnd type="triangle" w="med" len="med"/>
          </a:ln>
        </p:spPr>
      </p:cxnSp>
      <p:cxnSp>
        <p:nvCxnSpPr>
          <p:cNvPr id="1435" name="Google Shape;1435;p70"/>
          <p:cNvCxnSpPr/>
          <p:nvPr/>
        </p:nvCxnSpPr>
        <p:spPr>
          <a:xfrm>
            <a:off x="7664450" y="3985535"/>
            <a:ext cx="0" cy="398400"/>
          </a:xfrm>
          <a:prstGeom prst="straightConnector1">
            <a:avLst/>
          </a:prstGeom>
          <a:noFill/>
          <a:ln w="38100" cap="flat" cmpd="sng">
            <a:solidFill>
              <a:srgbClr val="000000"/>
            </a:solidFill>
            <a:prstDash val="solid"/>
            <a:miter lim="800000"/>
            <a:headEnd type="none" w="sm" len="sm"/>
            <a:tailEnd type="triangle" w="med" len="med"/>
          </a:ln>
        </p:spPr>
      </p:cxnSp>
      <p:sp>
        <p:nvSpPr>
          <p:cNvPr id="1436" name="Google Shape;1436;p70"/>
          <p:cNvSpPr txBox="1"/>
          <p:nvPr/>
        </p:nvSpPr>
        <p:spPr>
          <a:xfrm>
            <a:off x="4499555" y="1591022"/>
            <a:ext cx="1079400" cy="6477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i="1">
                <a:solidFill>
                  <a:schemeClr val="dk1"/>
                </a:solidFill>
                <a:latin typeface="Avenir"/>
                <a:ea typeface="Avenir"/>
                <a:cs typeface="Avenir"/>
                <a:sym typeface="Avenir"/>
              </a:rPr>
              <a:t>Data validation &amp; analyses</a:t>
            </a:r>
            <a:endParaRPr/>
          </a:p>
        </p:txBody>
      </p:sp>
      <p:sp>
        <p:nvSpPr>
          <p:cNvPr id="1437" name="Google Shape;1437;p70"/>
          <p:cNvSpPr txBox="1"/>
          <p:nvPr/>
        </p:nvSpPr>
        <p:spPr>
          <a:xfrm>
            <a:off x="2588154" y="5100083"/>
            <a:ext cx="1025400" cy="4620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i="1">
                <a:solidFill>
                  <a:schemeClr val="dk1"/>
                </a:solidFill>
                <a:latin typeface="Avenir"/>
                <a:ea typeface="Avenir"/>
                <a:cs typeface="Avenir"/>
                <a:sym typeface="Avenir"/>
              </a:rPr>
              <a:t>Mobile Data collection</a:t>
            </a:r>
            <a:endParaRPr/>
          </a:p>
        </p:txBody>
      </p:sp>
      <p:pic>
        <p:nvPicPr>
          <p:cNvPr id="1438" name="Google Shape;1438;p70"/>
          <p:cNvPicPr preferRelativeResize="0"/>
          <p:nvPr/>
        </p:nvPicPr>
        <p:blipFill rotWithShape="1">
          <a:blip r:embed="rId7">
            <a:alphaModFix/>
          </a:blip>
          <a:srcRect r="80038"/>
          <a:stretch/>
        </p:blipFill>
        <p:spPr>
          <a:xfrm rot="-1823870">
            <a:off x="2119497" y="4095331"/>
            <a:ext cx="709847" cy="838200"/>
          </a:xfrm>
          <a:prstGeom prst="rect">
            <a:avLst/>
          </a:prstGeom>
          <a:noFill/>
          <a:ln>
            <a:noFill/>
          </a:ln>
        </p:spPr>
      </p:pic>
      <p:pic>
        <p:nvPicPr>
          <p:cNvPr id="1439" name="Google Shape;1439;p70" descr="Mobile Data Collection.png"/>
          <p:cNvPicPr preferRelativeResize="0"/>
          <p:nvPr/>
        </p:nvPicPr>
        <p:blipFill rotWithShape="1">
          <a:blip r:embed="rId8">
            <a:alphaModFix/>
          </a:blip>
          <a:srcRect/>
          <a:stretch/>
        </p:blipFill>
        <p:spPr>
          <a:xfrm>
            <a:off x="675482" y="4576580"/>
            <a:ext cx="655470" cy="1036141"/>
          </a:xfrm>
          <a:prstGeom prst="rect">
            <a:avLst/>
          </a:prstGeom>
          <a:noFill/>
          <a:ln>
            <a:noFill/>
          </a:ln>
        </p:spPr>
      </p:pic>
      <p:pic>
        <p:nvPicPr>
          <p:cNvPr id="1440" name="Google Shape;1440;p70" descr="Mobile Data Collection.png"/>
          <p:cNvPicPr preferRelativeResize="0"/>
          <p:nvPr/>
        </p:nvPicPr>
        <p:blipFill rotWithShape="1">
          <a:blip r:embed="rId8">
            <a:alphaModFix/>
          </a:blip>
          <a:srcRect/>
          <a:stretch/>
        </p:blipFill>
        <p:spPr>
          <a:xfrm>
            <a:off x="1020930" y="4383998"/>
            <a:ext cx="655470" cy="1036141"/>
          </a:xfrm>
          <a:prstGeom prst="rect">
            <a:avLst/>
          </a:prstGeom>
          <a:noFill/>
          <a:ln>
            <a:noFill/>
          </a:ln>
        </p:spPr>
      </p:pic>
      <p:pic>
        <p:nvPicPr>
          <p:cNvPr id="1441" name="Google Shape;1441;p70" descr="Mobile Data Collection.png"/>
          <p:cNvPicPr preferRelativeResize="0"/>
          <p:nvPr/>
        </p:nvPicPr>
        <p:blipFill rotWithShape="1">
          <a:blip r:embed="rId8">
            <a:alphaModFix/>
          </a:blip>
          <a:srcRect/>
          <a:stretch/>
        </p:blipFill>
        <p:spPr>
          <a:xfrm>
            <a:off x="924050" y="5072426"/>
            <a:ext cx="655470" cy="1036141"/>
          </a:xfrm>
          <a:prstGeom prst="rect">
            <a:avLst/>
          </a:prstGeom>
          <a:noFill/>
          <a:ln>
            <a:noFill/>
          </a:ln>
        </p:spPr>
      </p:pic>
      <p:pic>
        <p:nvPicPr>
          <p:cNvPr id="1442" name="Google Shape;1442;p70" descr="Mobile Data Collection.png"/>
          <p:cNvPicPr preferRelativeResize="0"/>
          <p:nvPr/>
        </p:nvPicPr>
        <p:blipFill rotWithShape="1">
          <a:blip r:embed="rId8">
            <a:alphaModFix/>
          </a:blip>
          <a:srcRect/>
          <a:stretch/>
        </p:blipFill>
        <p:spPr>
          <a:xfrm>
            <a:off x="1401930" y="4712247"/>
            <a:ext cx="655470" cy="1036141"/>
          </a:xfrm>
          <a:prstGeom prst="rect">
            <a:avLst/>
          </a:prstGeom>
          <a:noFill/>
          <a:ln>
            <a:noFill/>
          </a:ln>
        </p:spPr>
      </p:pic>
      <p:sp>
        <p:nvSpPr>
          <p:cNvPr id="1443" name="Google Shape;1443;p70"/>
          <p:cNvSpPr txBox="1"/>
          <p:nvPr/>
        </p:nvSpPr>
        <p:spPr>
          <a:xfrm>
            <a:off x="781217" y="5935550"/>
            <a:ext cx="1241400" cy="5232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Avenir"/>
                <a:ea typeface="Avenir"/>
                <a:cs typeface="Avenir"/>
                <a:sym typeface="Avenir"/>
              </a:rPr>
              <a:t>Adolescent Respondents</a:t>
            </a:r>
            <a:endParaRPr sz="1400" b="1">
              <a:solidFill>
                <a:schemeClr val="dk1"/>
              </a:solidFill>
              <a:latin typeface="Avenir"/>
              <a:ea typeface="Avenir"/>
              <a:cs typeface="Avenir"/>
              <a:sym typeface="Avenir"/>
            </a:endParaRPr>
          </a:p>
        </p:txBody>
      </p:sp>
      <p:sp>
        <p:nvSpPr>
          <p:cNvPr id="1444" name="Google Shape;1444;p70"/>
          <p:cNvSpPr txBox="1"/>
          <p:nvPr/>
        </p:nvSpPr>
        <p:spPr>
          <a:xfrm>
            <a:off x="780077" y="4012750"/>
            <a:ext cx="1449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Avenir"/>
                <a:ea typeface="Avenir"/>
                <a:cs typeface="Avenir"/>
                <a:sym typeface="Avenir"/>
              </a:rPr>
              <a:t>CASI &amp; ACASI testing</a:t>
            </a:r>
            <a:endParaRPr sz="1400" b="1">
              <a:solidFill>
                <a:schemeClr val="dk1"/>
              </a:solidFill>
              <a:latin typeface="Avenir"/>
              <a:ea typeface="Avenir"/>
              <a:cs typeface="Avenir"/>
              <a:sym typeface="Avenir"/>
            </a:endParaRPr>
          </a:p>
        </p:txBody>
      </p:sp>
      <p:pic>
        <p:nvPicPr>
          <p:cNvPr id="1445" name="Google Shape;1445;p70" descr="Mobile Data Collection.png"/>
          <p:cNvPicPr preferRelativeResize="0"/>
          <p:nvPr/>
        </p:nvPicPr>
        <p:blipFill rotWithShape="1">
          <a:blip r:embed="rId8">
            <a:alphaModFix/>
          </a:blip>
          <a:srcRect/>
          <a:stretch/>
        </p:blipFill>
        <p:spPr>
          <a:xfrm>
            <a:off x="3766080" y="3870338"/>
            <a:ext cx="874713" cy="1382712"/>
          </a:xfrm>
          <a:prstGeom prst="rect">
            <a:avLst/>
          </a:prstGeom>
          <a:noFill/>
          <a:ln>
            <a:noFill/>
          </a:ln>
        </p:spPr>
      </p:pic>
      <p:sp>
        <p:nvSpPr>
          <p:cNvPr id="1446" name="Google Shape;1446;p70"/>
          <p:cNvSpPr txBox="1"/>
          <p:nvPr/>
        </p:nvSpPr>
        <p:spPr>
          <a:xfrm>
            <a:off x="3603544" y="5303435"/>
            <a:ext cx="1449300" cy="40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latin typeface="Avenir"/>
                <a:ea typeface="Avenir"/>
                <a:cs typeface="Avenir"/>
                <a:sym typeface="Avenir"/>
              </a:rPr>
              <a:t>Supervisor</a:t>
            </a:r>
            <a:endParaRPr sz="1800" b="1">
              <a:latin typeface="Avenir"/>
              <a:ea typeface="Avenir"/>
              <a:cs typeface="Avenir"/>
              <a:sym typeface="Avenir"/>
            </a:endParaRPr>
          </a:p>
        </p:txBody>
      </p:sp>
      <p:sp>
        <p:nvSpPr>
          <p:cNvPr id="1447" name="Google Shape;1447;p70"/>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1448" name="Google Shape;1448;p70"/>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43</a:t>
            </a:fld>
            <a:endParaRPr sz="900" b="1">
              <a:solidFill>
                <a:srgbClr val="D9E021"/>
              </a:solidFill>
              <a:latin typeface="Open Sans ExtraBold"/>
              <a:ea typeface="Open Sans ExtraBold"/>
              <a:cs typeface="Open Sans ExtraBold"/>
              <a:sym typeface="Open Sans ExtraBold"/>
            </a:endParaRPr>
          </a:p>
        </p:txBody>
      </p:sp>
      <p:pic>
        <p:nvPicPr>
          <p:cNvPr id="1449" name="Google Shape;1449;p70" descr="Mobile Data Collection.png"/>
          <p:cNvPicPr preferRelativeResize="0"/>
          <p:nvPr/>
        </p:nvPicPr>
        <p:blipFill rotWithShape="1">
          <a:blip r:embed="rId8">
            <a:alphaModFix/>
          </a:blip>
          <a:srcRect/>
          <a:stretch/>
        </p:blipFill>
        <p:spPr>
          <a:xfrm>
            <a:off x="2891355" y="3774525"/>
            <a:ext cx="874713" cy="1382712"/>
          </a:xfrm>
          <a:prstGeom prst="rect">
            <a:avLst/>
          </a:prstGeom>
          <a:noFill/>
          <a:ln>
            <a:noFill/>
          </a:ln>
        </p:spPr>
      </p:pic>
      <p:sp>
        <p:nvSpPr>
          <p:cNvPr id="1450" name="Google Shape;1450;p70"/>
          <p:cNvSpPr txBox="1">
            <a:spLocks noGrp="1"/>
          </p:cNvSpPr>
          <p:nvPr>
            <p:ph type="title"/>
          </p:nvPr>
        </p:nvSpPr>
        <p:spPr>
          <a:xfrm>
            <a:off x="247775" y="14425"/>
            <a:ext cx="8896200" cy="1143000"/>
          </a:xfrm>
          <a:prstGeom prst="rect">
            <a:avLst/>
          </a:prstGeom>
          <a:noFill/>
          <a:ln>
            <a:noFill/>
          </a:ln>
        </p:spPr>
        <p:txBody>
          <a:bodyPr spcFirstLastPara="1" wrap="square" lIns="91425" tIns="45700" rIns="91425" bIns="45700" anchor="ctr" anchorCtr="0">
            <a:noAutofit/>
          </a:bodyPr>
          <a:lstStyle/>
          <a:p>
            <a:pPr marL="0" lvl="1" indent="0" algn="l" rtl="0">
              <a:spcBef>
                <a:spcPts val="0"/>
              </a:spcBef>
              <a:spcAft>
                <a:spcPts val="0"/>
              </a:spcAft>
              <a:buNone/>
            </a:pPr>
            <a:r>
              <a:rPr lang="en-US" sz="4000" b="1">
                <a:solidFill>
                  <a:srgbClr val="35CEE2"/>
                </a:solidFill>
                <a:latin typeface="Trebuchet MS"/>
                <a:ea typeface="Trebuchet MS"/>
                <a:cs typeface="Trebuchet MS"/>
                <a:sym typeface="Trebuchet MS"/>
              </a:rPr>
              <a:t>Longitudinal Research</a:t>
            </a:r>
            <a:endParaRPr sz="4000" b="1">
              <a:solidFill>
                <a:srgbClr val="35CEE2"/>
              </a:solidFill>
              <a:latin typeface="Trebuchet MS"/>
              <a:ea typeface="Trebuchet MS"/>
              <a:cs typeface="Trebuchet MS"/>
              <a:sym typeface="Trebuchet MS"/>
            </a:endParaRPr>
          </a:p>
          <a:p>
            <a:pPr marL="0" lvl="1" indent="0" algn="l" rtl="0">
              <a:spcBef>
                <a:spcPts val="0"/>
              </a:spcBef>
              <a:spcAft>
                <a:spcPts val="0"/>
              </a:spcAft>
              <a:buNone/>
            </a:pPr>
            <a:r>
              <a:rPr lang="en-US" sz="3000" b="1">
                <a:solidFill>
                  <a:srgbClr val="15455F"/>
                </a:solidFill>
                <a:latin typeface="Trebuchet MS"/>
                <a:ea typeface="Trebuchet MS"/>
                <a:cs typeface="Trebuchet MS"/>
                <a:sym typeface="Trebuchet MS"/>
              </a:rPr>
              <a:t>Tablet-Based Data Collection </a:t>
            </a:r>
            <a:endParaRPr sz="3000" b="1">
              <a:solidFill>
                <a:srgbClr val="15455F"/>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4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43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4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4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29000"/>
          </a:blip>
          <a:stretch>
            <a:fillRect/>
          </a:stretch>
        </a:blipFill>
        <a:effectLst/>
      </p:bgPr>
    </p:bg>
    <p:spTree>
      <p:nvGrpSpPr>
        <p:cNvPr id="1" name="Shape 363"/>
        <p:cNvGrpSpPr/>
        <p:nvPr/>
      </p:nvGrpSpPr>
      <p:grpSpPr>
        <a:xfrm>
          <a:off x="0" y="0"/>
          <a:ext cx="0" cy="0"/>
          <a:chOff x="0" y="0"/>
          <a:chExt cx="0" cy="0"/>
        </a:xfrm>
      </p:grpSpPr>
      <p:sp>
        <p:nvSpPr>
          <p:cNvPr id="364" name="Google Shape;364;p32"/>
          <p:cNvSpPr/>
          <p:nvPr/>
        </p:nvSpPr>
        <p:spPr>
          <a:xfrm>
            <a:off x="-1" y="1756669"/>
            <a:ext cx="9144000" cy="1234800"/>
          </a:xfrm>
          <a:prstGeom prst="rect">
            <a:avLst/>
          </a:prstGeom>
          <a:solidFill>
            <a:srgbClr val="35CE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65" name="Google Shape;365;p32"/>
          <p:cNvSpPr txBox="1">
            <a:spLocks noGrp="1"/>
          </p:cNvSpPr>
          <p:nvPr>
            <p:ph type="title"/>
          </p:nvPr>
        </p:nvSpPr>
        <p:spPr>
          <a:xfrm>
            <a:off x="166700" y="1692833"/>
            <a:ext cx="8739900" cy="1392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000"/>
              <a:buFont typeface="Trebuchet MS"/>
              <a:buNone/>
            </a:pPr>
            <a:r>
              <a:rPr lang="en-US" sz="4400" b="1">
                <a:solidFill>
                  <a:schemeClr val="lt1"/>
                </a:solidFill>
                <a:latin typeface="Trebuchet MS"/>
                <a:ea typeface="Trebuchet MS"/>
                <a:cs typeface="Trebuchet MS"/>
                <a:sym typeface="Trebuchet MS"/>
              </a:rPr>
              <a:t>GEAS Formative Research</a:t>
            </a:r>
            <a:endParaRPr sz="4400" b="1">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lt1"/>
              </a:buClr>
              <a:buSzPts val="4000"/>
              <a:buFont typeface="Trebuchet MS"/>
              <a:buNone/>
            </a:pPr>
            <a:r>
              <a:rPr lang="en-US" sz="3000" b="1">
                <a:solidFill>
                  <a:schemeClr val="lt1"/>
                </a:solidFill>
                <a:latin typeface="Trebuchet MS"/>
                <a:ea typeface="Trebuchet MS"/>
                <a:cs typeface="Trebuchet MS"/>
                <a:sym typeface="Trebuchet MS"/>
              </a:rPr>
              <a:t>2015 - 2017</a:t>
            </a:r>
            <a:endParaRPr sz="3000" b="1">
              <a:solidFill>
                <a:schemeClr val="lt1"/>
              </a:solidFill>
              <a:latin typeface="Trebuchet MS"/>
              <a:ea typeface="Trebuchet MS"/>
              <a:cs typeface="Trebuchet MS"/>
              <a:sym typeface="Trebuchet MS"/>
            </a:endParaRPr>
          </a:p>
        </p:txBody>
      </p:sp>
      <p:sp>
        <p:nvSpPr>
          <p:cNvPr id="366" name="Google Shape;366;p32"/>
          <p:cNvSpPr/>
          <p:nvPr/>
        </p:nvSpPr>
        <p:spPr>
          <a:xfrm>
            <a:off x="0" y="64861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367" name="Google Shape;367;p32"/>
          <p:cNvSpPr txBox="1"/>
          <p:nvPr/>
        </p:nvSpPr>
        <p:spPr>
          <a:xfrm>
            <a:off x="8375903" y="65252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5</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3"/>
          <p:cNvSpPr txBox="1"/>
          <p:nvPr/>
        </p:nvSpPr>
        <p:spPr>
          <a:xfrm>
            <a:off x="358775" y="152400"/>
            <a:ext cx="86106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5455F"/>
              </a:buClr>
              <a:buSzPts val="4000"/>
              <a:buFont typeface="Avenir"/>
              <a:buNone/>
            </a:pPr>
            <a:r>
              <a:rPr lang="en-US" sz="4000" b="1" i="0" u="none" strike="noStrike" cap="none">
                <a:solidFill>
                  <a:srgbClr val="35CEE2"/>
                </a:solidFill>
                <a:latin typeface="Trebuchet MS"/>
                <a:ea typeface="Trebuchet MS"/>
                <a:cs typeface="Trebuchet MS"/>
                <a:sym typeface="Trebuchet MS"/>
              </a:rPr>
              <a:t>GEAS </a:t>
            </a:r>
            <a:r>
              <a:rPr lang="en-US" sz="4000" b="1">
                <a:solidFill>
                  <a:srgbClr val="35CEE2"/>
                </a:solidFill>
                <a:latin typeface="Trebuchet MS"/>
                <a:ea typeface="Trebuchet MS"/>
                <a:cs typeface="Trebuchet MS"/>
                <a:sym typeface="Trebuchet MS"/>
              </a:rPr>
              <a:t>Formative Research</a:t>
            </a:r>
            <a:r>
              <a:rPr lang="en-US" sz="4000" b="1" i="0" u="none" strike="noStrike" cap="none">
                <a:solidFill>
                  <a:srgbClr val="35CEE2"/>
                </a:solidFill>
                <a:latin typeface="Trebuchet MS"/>
                <a:ea typeface="Trebuchet MS"/>
                <a:cs typeface="Trebuchet MS"/>
                <a:sym typeface="Trebuchet MS"/>
              </a:rPr>
              <a:t> </a:t>
            </a:r>
            <a:r>
              <a:rPr lang="en-US" sz="4000" b="1">
                <a:solidFill>
                  <a:srgbClr val="35CEE2"/>
                </a:solidFill>
                <a:latin typeface="Trebuchet MS"/>
                <a:ea typeface="Trebuchet MS"/>
                <a:cs typeface="Trebuchet MS"/>
                <a:sym typeface="Trebuchet MS"/>
              </a:rPr>
              <a:t>Sites</a:t>
            </a:r>
            <a:endParaRPr sz="4000" b="1" i="0" u="none" strike="noStrike" cap="none">
              <a:solidFill>
                <a:srgbClr val="35CEE2"/>
              </a:solidFill>
              <a:latin typeface="Trebuchet MS"/>
              <a:ea typeface="Trebuchet MS"/>
              <a:cs typeface="Trebuchet MS"/>
              <a:sym typeface="Trebuchet MS"/>
            </a:endParaRPr>
          </a:p>
        </p:txBody>
      </p:sp>
      <p:grpSp>
        <p:nvGrpSpPr>
          <p:cNvPr id="374" name="Google Shape;374;p33"/>
          <p:cNvGrpSpPr/>
          <p:nvPr/>
        </p:nvGrpSpPr>
        <p:grpSpPr>
          <a:xfrm>
            <a:off x="587285" y="1360438"/>
            <a:ext cx="7841166" cy="4300476"/>
            <a:chOff x="677863" y="1196975"/>
            <a:chExt cx="7500638" cy="4260850"/>
          </a:xfrm>
        </p:grpSpPr>
        <p:sp>
          <p:nvSpPr>
            <p:cNvPr id="375" name="Google Shape;375;p33"/>
            <p:cNvSpPr/>
            <p:nvPr/>
          </p:nvSpPr>
          <p:spPr>
            <a:xfrm>
              <a:off x="2519363" y="5394325"/>
              <a:ext cx="33337" cy="57150"/>
            </a:xfrm>
            <a:custGeom>
              <a:avLst/>
              <a:gdLst/>
              <a:ahLst/>
              <a:cxnLst/>
              <a:rect l="l" t="t" r="r" b="b"/>
              <a:pathLst>
                <a:path w="73" h="20" extrusionOk="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33"/>
            <p:cNvSpPr/>
            <p:nvPr/>
          </p:nvSpPr>
          <p:spPr>
            <a:xfrm>
              <a:off x="677863" y="1495425"/>
              <a:ext cx="784225" cy="446089"/>
            </a:xfrm>
            <a:custGeom>
              <a:avLst/>
              <a:gdLst/>
              <a:ahLst/>
              <a:cxnLst/>
              <a:rect l="l" t="t" r="r" b="b"/>
              <a:pathLst>
                <a:path w="1808" h="850" extrusionOk="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33"/>
            <p:cNvSpPr/>
            <p:nvPr/>
          </p:nvSpPr>
          <p:spPr>
            <a:xfrm>
              <a:off x="1138238" y="2111375"/>
              <a:ext cx="1381125" cy="769937"/>
            </a:xfrm>
            <a:custGeom>
              <a:avLst/>
              <a:gdLst/>
              <a:ahLst/>
              <a:cxnLst/>
              <a:rect l="l" t="t" r="r" b="b"/>
              <a:pathLst>
                <a:path w="3175" h="1472" extrusionOk="0">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33"/>
            <p:cNvSpPr/>
            <p:nvPr/>
          </p:nvSpPr>
          <p:spPr>
            <a:xfrm>
              <a:off x="1971675" y="3662363"/>
              <a:ext cx="339725" cy="590550"/>
            </a:xfrm>
            <a:custGeom>
              <a:avLst/>
              <a:gdLst/>
              <a:ahLst/>
              <a:cxnLst/>
              <a:rect l="l" t="t" r="r" b="b"/>
              <a:pathLst>
                <a:path w="784" h="1128" extrusionOk="0">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33"/>
            <p:cNvSpPr/>
            <p:nvPr/>
          </p:nvSpPr>
          <p:spPr>
            <a:xfrm>
              <a:off x="2271713" y="4225925"/>
              <a:ext cx="261937" cy="1130301"/>
            </a:xfrm>
            <a:custGeom>
              <a:avLst/>
              <a:gdLst/>
              <a:ahLst/>
              <a:cxnLst/>
              <a:rect l="l" t="t" r="r" b="b"/>
              <a:pathLst>
                <a:path w="598" h="2158" extrusionOk="0">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33"/>
            <p:cNvSpPr/>
            <p:nvPr/>
          </p:nvSpPr>
          <p:spPr>
            <a:xfrm>
              <a:off x="2176463" y="3508375"/>
              <a:ext cx="966785" cy="1203323"/>
            </a:xfrm>
            <a:custGeom>
              <a:avLst/>
              <a:gdLst/>
              <a:ahLst/>
              <a:cxnLst/>
              <a:rect l="l" t="t" r="r" b="b"/>
              <a:pathLst>
                <a:path w="2226" h="2292" extrusionOk="0">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33"/>
            <p:cNvSpPr/>
            <p:nvPr/>
          </p:nvSpPr>
          <p:spPr>
            <a:xfrm>
              <a:off x="4289425" y="2454275"/>
              <a:ext cx="69850" cy="49213"/>
            </a:xfrm>
            <a:custGeom>
              <a:avLst/>
              <a:gdLst/>
              <a:ahLst/>
              <a:cxnLst/>
              <a:rect l="l" t="t" r="r" b="b"/>
              <a:pathLst>
                <a:path w="161" h="93" extrusionOk="0">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33"/>
            <p:cNvSpPr/>
            <p:nvPr/>
          </p:nvSpPr>
          <p:spPr>
            <a:xfrm>
              <a:off x="3787775" y="2328863"/>
              <a:ext cx="82550" cy="160337"/>
            </a:xfrm>
            <a:custGeom>
              <a:avLst/>
              <a:gdLst/>
              <a:ahLst/>
              <a:cxnLst/>
              <a:rect l="l" t="t" r="r" b="b"/>
              <a:pathLst>
                <a:path w="192" h="307" extrusionOk="0">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33"/>
            <p:cNvSpPr/>
            <p:nvPr/>
          </p:nvSpPr>
          <p:spPr>
            <a:xfrm>
              <a:off x="3868738" y="1814513"/>
              <a:ext cx="171450" cy="269875"/>
            </a:xfrm>
            <a:custGeom>
              <a:avLst/>
              <a:gdLst/>
              <a:ahLst/>
              <a:cxnLst/>
              <a:rect l="l" t="t" r="r" b="b"/>
              <a:pathLst>
                <a:path w="398" h="518" extrusionOk="0">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33"/>
            <p:cNvSpPr/>
            <p:nvPr/>
          </p:nvSpPr>
          <p:spPr>
            <a:xfrm>
              <a:off x="4227513" y="2117725"/>
              <a:ext cx="169862" cy="76200"/>
            </a:xfrm>
            <a:custGeom>
              <a:avLst/>
              <a:gdLst/>
              <a:ahLst/>
              <a:cxnLst/>
              <a:rect l="l" t="t" r="r" b="b"/>
              <a:pathLst>
                <a:path w="382" h="148" extrusionOk="0">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33"/>
            <p:cNvSpPr/>
            <p:nvPr/>
          </p:nvSpPr>
          <p:spPr>
            <a:xfrm>
              <a:off x="5719763" y="1966913"/>
              <a:ext cx="1281109" cy="1038224"/>
            </a:xfrm>
            <a:custGeom>
              <a:avLst/>
              <a:gdLst/>
              <a:ahLst/>
              <a:cxnLst/>
              <a:rect l="l" t="t" r="r" b="b"/>
              <a:pathLst>
                <a:path w="2936" h="1983" extrusionOk="0">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33"/>
            <p:cNvSpPr/>
            <p:nvPr/>
          </p:nvSpPr>
          <p:spPr>
            <a:xfrm>
              <a:off x="4411663" y="1508125"/>
              <a:ext cx="220663" cy="273050"/>
            </a:xfrm>
            <a:custGeom>
              <a:avLst/>
              <a:gdLst/>
              <a:ahLst/>
              <a:cxnLst/>
              <a:rect l="l" t="t" r="r" b="b"/>
              <a:pathLst>
                <a:path w="504" h="524" extrusionOk="0">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33"/>
            <p:cNvSpPr/>
            <p:nvPr/>
          </p:nvSpPr>
          <p:spPr>
            <a:xfrm>
              <a:off x="4148138" y="1925638"/>
              <a:ext cx="182562" cy="238125"/>
            </a:xfrm>
            <a:custGeom>
              <a:avLst/>
              <a:gdLst/>
              <a:ahLst/>
              <a:cxnLst/>
              <a:rect l="l" t="t" r="r" b="b"/>
              <a:pathLst>
                <a:path w="438" h="451" extrusionOk="0">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33"/>
            <p:cNvSpPr/>
            <p:nvPr/>
          </p:nvSpPr>
          <p:spPr>
            <a:xfrm>
              <a:off x="4173538" y="2182813"/>
              <a:ext cx="250825" cy="274638"/>
            </a:xfrm>
            <a:custGeom>
              <a:avLst/>
              <a:gdLst/>
              <a:ahLst/>
              <a:cxnLst/>
              <a:rect l="l" t="t" r="r" b="b"/>
              <a:pathLst>
                <a:path w="578" h="524" extrusionOk="0">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33"/>
            <p:cNvSpPr/>
            <p:nvPr/>
          </p:nvSpPr>
          <p:spPr>
            <a:xfrm>
              <a:off x="4191000" y="2351088"/>
              <a:ext cx="33338" cy="82550"/>
            </a:xfrm>
            <a:custGeom>
              <a:avLst/>
              <a:gdLst/>
              <a:ahLst/>
              <a:cxnLst/>
              <a:rect l="l" t="t" r="r" b="b"/>
              <a:pathLst>
                <a:path w="79" h="160" extrusionOk="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0" name="Google Shape;390;p33"/>
            <p:cNvGrpSpPr/>
            <p:nvPr/>
          </p:nvGrpSpPr>
          <p:grpSpPr>
            <a:xfrm>
              <a:off x="6510338" y="3411538"/>
              <a:ext cx="473762" cy="213480"/>
              <a:chOff x="4488" y="2394"/>
              <a:chExt cx="359" cy="124"/>
            </a:xfrm>
          </p:grpSpPr>
          <p:sp>
            <p:nvSpPr>
              <p:cNvPr id="391" name="Google Shape;391;p33"/>
              <p:cNvSpPr/>
              <p:nvPr/>
            </p:nvSpPr>
            <p:spPr>
              <a:xfrm>
                <a:off x="4675" y="2394"/>
                <a:ext cx="172" cy="124"/>
              </a:xfrm>
              <a:custGeom>
                <a:avLst/>
                <a:gdLst/>
                <a:ahLst/>
                <a:cxnLst/>
                <a:rect l="l" t="t" r="r" b="b"/>
                <a:pathLst>
                  <a:path w="512" h="408" extrusionOk="0">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33"/>
              <p:cNvSpPr/>
              <p:nvPr/>
            </p:nvSpPr>
            <p:spPr>
              <a:xfrm>
                <a:off x="4488" y="2420"/>
                <a:ext cx="77" cy="89"/>
              </a:xfrm>
              <a:custGeom>
                <a:avLst/>
                <a:gdLst/>
                <a:ahLst/>
                <a:cxnLst/>
                <a:rect l="l" t="t" r="r" b="b"/>
                <a:pathLst>
                  <a:path w="232" h="289" extrusionOk="0">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3" name="Google Shape;393;p33"/>
            <p:cNvSpPr/>
            <p:nvPr/>
          </p:nvSpPr>
          <p:spPr>
            <a:xfrm>
              <a:off x="4532313" y="1287463"/>
              <a:ext cx="3065469" cy="1074739"/>
            </a:xfrm>
            <a:custGeom>
              <a:avLst/>
              <a:gdLst/>
              <a:ahLst/>
              <a:cxnLst/>
              <a:rect l="l" t="t" r="r" b="b"/>
              <a:pathLst>
                <a:path w="7049" h="2048" extrusionOk="0">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33"/>
            <p:cNvSpPr/>
            <p:nvPr/>
          </p:nvSpPr>
          <p:spPr>
            <a:xfrm>
              <a:off x="3795713" y="2274888"/>
              <a:ext cx="280987" cy="247650"/>
            </a:xfrm>
            <a:custGeom>
              <a:avLst/>
              <a:gdLst/>
              <a:ahLst/>
              <a:cxnLst/>
              <a:rect l="l" t="t" r="r" b="b"/>
              <a:pathLst>
                <a:path w="647" h="470" extrusionOk="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33"/>
            <p:cNvSpPr/>
            <p:nvPr/>
          </p:nvSpPr>
          <p:spPr>
            <a:xfrm>
              <a:off x="6427788" y="3013075"/>
              <a:ext cx="207961" cy="455613"/>
            </a:xfrm>
            <a:custGeom>
              <a:avLst/>
              <a:gdLst/>
              <a:ahLst/>
              <a:cxnLst/>
              <a:rect l="l" t="t" r="r" b="b"/>
              <a:pathLst>
                <a:path w="479" h="868" extrusionOk="0">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33"/>
            <p:cNvSpPr/>
            <p:nvPr/>
          </p:nvSpPr>
          <p:spPr>
            <a:xfrm>
              <a:off x="2536825" y="5400675"/>
              <a:ext cx="23813" cy="57150"/>
            </a:xfrm>
            <a:custGeom>
              <a:avLst/>
              <a:gdLst/>
              <a:ahLst/>
              <a:cxnLst/>
              <a:rect l="l" t="t" r="r" b="b"/>
              <a:pathLst>
                <a:path w="53" h="19" extrusionOk="0">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397" name="Google Shape;397;p33" descr="Horizontal dunkel"/>
            <p:cNvCxnSpPr/>
            <p:nvPr/>
          </p:nvCxnSpPr>
          <p:spPr>
            <a:xfrm>
              <a:off x="998538" y="2322513"/>
              <a:ext cx="3300" cy="9600"/>
            </a:xfrm>
            <a:prstGeom prst="straightConnector1">
              <a:avLst/>
            </a:prstGeom>
            <a:noFill/>
            <a:ln w="9525" cap="flat" cmpd="sng">
              <a:solidFill>
                <a:srgbClr val="FFFFFF"/>
              </a:solidFill>
              <a:prstDash val="solid"/>
              <a:round/>
              <a:headEnd type="none" w="med" len="med"/>
              <a:tailEnd type="none" w="med" len="med"/>
            </a:ln>
          </p:spPr>
        </p:cxnSp>
        <p:sp>
          <p:nvSpPr>
            <p:cNvPr id="398" name="Google Shape;398;p33"/>
            <p:cNvSpPr/>
            <p:nvPr/>
          </p:nvSpPr>
          <p:spPr>
            <a:xfrm>
              <a:off x="1001713" y="2319338"/>
              <a:ext cx="3175" cy="55562"/>
            </a:xfrm>
            <a:custGeom>
              <a:avLst/>
              <a:gdLst/>
              <a:ahLst/>
              <a:cxnLst/>
              <a:rect l="l" t="t" r="r" b="b"/>
              <a:pathLst>
                <a:path w="6" h="24" extrusionOk="0">
                  <a:moveTo>
                    <a:pt x="0" y="24"/>
                  </a:moveTo>
                  <a:lnTo>
                    <a:pt x="0" y="19"/>
                  </a:lnTo>
                  <a:lnTo>
                    <a:pt x="1" y="14"/>
                  </a:lnTo>
                  <a:lnTo>
                    <a:pt x="3" y="8"/>
                  </a:lnTo>
                  <a:lnTo>
                    <a:pt x="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33"/>
            <p:cNvSpPr/>
            <p:nvPr/>
          </p:nvSpPr>
          <p:spPr>
            <a:xfrm>
              <a:off x="977900" y="2373313"/>
              <a:ext cx="23813" cy="57150"/>
            </a:xfrm>
            <a:custGeom>
              <a:avLst/>
              <a:gdLst/>
              <a:ahLst/>
              <a:cxnLst/>
              <a:rect l="l" t="t" r="r" b="b"/>
              <a:pathLst>
                <a:path w="47" h="67" extrusionOk="0">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33"/>
            <p:cNvSpPr/>
            <p:nvPr/>
          </p:nvSpPr>
          <p:spPr>
            <a:xfrm>
              <a:off x="2303463" y="2368550"/>
              <a:ext cx="49212" cy="57150"/>
            </a:xfrm>
            <a:custGeom>
              <a:avLst/>
              <a:gdLst/>
              <a:ahLst/>
              <a:cxnLst/>
              <a:rect l="l" t="t" r="r" b="b"/>
              <a:pathLst>
                <a:path w="112" h="36" extrusionOk="0">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33"/>
            <p:cNvSpPr/>
            <p:nvPr/>
          </p:nvSpPr>
          <p:spPr>
            <a:xfrm>
              <a:off x="5041900" y="1925638"/>
              <a:ext cx="874711" cy="452436"/>
            </a:xfrm>
            <a:custGeom>
              <a:avLst/>
              <a:gdLst/>
              <a:ahLst/>
              <a:cxnLst/>
              <a:rect l="l" t="t" r="r" b="b"/>
              <a:pathLst>
                <a:path w="2006" h="863" extrusionOk="0">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33"/>
            <p:cNvSpPr/>
            <p:nvPr/>
          </p:nvSpPr>
          <p:spPr>
            <a:xfrm>
              <a:off x="5272088" y="2228850"/>
              <a:ext cx="409576" cy="249238"/>
            </a:xfrm>
            <a:custGeom>
              <a:avLst/>
              <a:gdLst/>
              <a:ahLst/>
              <a:cxnLst/>
              <a:rect l="l" t="t" r="r" b="b"/>
              <a:pathLst>
                <a:path w="950" h="468" extrusionOk="0">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33"/>
            <p:cNvSpPr/>
            <p:nvPr/>
          </p:nvSpPr>
          <p:spPr>
            <a:xfrm>
              <a:off x="4079875" y="3232150"/>
              <a:ext cx="296864" cy="288925"/>
            </a:xfrm>
            <a:custGeom>
              <a:avLst/>
              <a:gdLst/>
              <a:ahLst/>
              <a:cxnLst/>
              <a:rect l="l" t="t" r="r" b="b"/>
              <a:pathLst>
                <a:path w="671" h="549" extrusionOk="0">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33"/>
            <p:cNvSpPr/>
            <p:nvPr/>
          </p:nvSpPr>
          <p:spPr>
            <a:xfrm>
              <a:off x="4922838" y="3097213"/>
              <a:ext cx="152400" cy="169862"/>
            </a:xfrm>
            <a:custGeom>
              <a:avLst/>
              <a:gdLst/>
              <a:ahLst/>
              <a:cxnLst/>
              <a:rect l="l" t="t" r="r" b="b"/>
              <a:pathLst>
                <a:path w="358" h="327" extrusionOk="0">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33"/>
            <p:cNvSpPr/>
            <p:nvPr/>
          </p:nvSpPr>
          <p:spPr>
            <a:xfrm>
              <a:off x="4384675" y="2101850"/>
              <a:ext cx="125413" cy="57150"/>
            </a:xfrm>
            <a:custGeom>
              <a:avLst/>
              <a:gdLst/>
              <a:ahLst/>
              <a:cxnLst/>
              <a:rect l="l" t="t" r="r" b="b"/>
              <a:pathLst>
                <a:path w="292" h="99" extrusionOk="0">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33"/>
            <p:cNvSpPr/>
            <p:nvPr/>
          </p:nvSpPr>
          <p:spPr>
            <a:xfrm>
              <a:off x="5248275" y="2822575"/>
              <a:ext cx="19050" cy="57150"/>
            </a:xfrm>
            <a:custGeom>
              <a:avLst/>
              <a:gdLst/>
              <a:ahLst/>
              <a:cxnLst/>
              <a:rect l="l" t="t" r="r" b="b"/>
              <a:pathLst>
                <a:path w="43" h="93" extrusionOk="0">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33"/>
            <p:cNvSpPr/>
            <p:nvPr/>
          </p:nvSpPr>
          <p:spPr>
            <a:xfrm>
              <a:off x="5367338" y="2827338"/>
              <a:ext cx="14287" cy="57150"/>
            </a:xfrm>
            <a:custGeom>
              <a:avLst/>
              <a:gdLst/>
              <a:ahLst/>
              <a:cxnLst/>
              <a:rect l="l" t="t" r="r" b="b"/>
              <a:pathLst>
                <a:path w="40" h="56" extrusionOk="0">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33"/>
            <p:cNvSpPr/>
            <p:nvPr/>
          </p:nvSpPr>
          <p:spPr>
            <a:xfrm>
              <a:off x="6854825" y="3487738"/>
              <a:ext cx="44450" cy="57150"/>
            </a:xfrm>
            <a:custGeom>
              <a:avLst/>
              <a:gdLst/>
              <a:ahLst/>
              <a:cxnLst/>
              <a:rect l="l" t="t" r="r" b="b"/>
              <a:pathLst>
                <a:path w="106" h="71" extrusionOk="0">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9" name="Google Shape;409;p33"/>
            <p:cNvGrpSpPr/>
            <p:nvPr/>
          </p:nvGrpSpPr>
          <p:grpSpPr>
            <a:xfrm>
              <a:off x="2706688" y="5295900"/>
              <a:ext cx="65011" cy="55424"/>
              <a:chOff x="1654" y="3671"/>
              <a:chExt cx="49" cy="17"/>
            </a:xfrm>
          </p:grpSpPr>
          <p:sp>
            <p:nvSpPr>
              <p:cNvPr id="410" name="Google Shape;410;p33"/>
              <p:cNvSpPr/>
              <p:nvPr/>
            </p:nvSpPr>
            <p:spPr>
              <a:xfrm>
                <a:off x="1654" y="3672"/>
                <a:ext cx="20" cy="14"/>
              </a:xfrm>
              <a:custGeom>
                <a:avLst/>
                <a:gdLst/>
                <a:ahLst/>
                <a:cxnLst/>
                <a:rect l="l" t="t" r="r" b="b"/>
                <a:pathLst>
                  <a:path w="59" h="43" extrusionOk="0">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33"/>
              <p:cNvSpPr/>
              <p:nvPr/>
            </p:nvSpPr>
            <p:spPr>
              <a:xfrm>
                <a:off x="1681" y="3671"/>
                <a:ext cx="22" cy="17"/>
              </a:xfrm>
              <a:custGeom>
                <a:avLst/>
                <a:gdLst/>
                <a:ahLst/>
                <a:cxnLst/>
                <a:rect l="l" t="t" r="r" b="b"/>
                <a:pathLst>
                  <a:path w="67" h="51" extrusionOk="0">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2" name="Google Shape;412;p33"/>
            <p:cNvSpPr/>
            <p:nvPr/>
          </p:nvSpPr>
          <p:spPr>
            <a:xfrm>
              <a:off x="2354263" y="3090863"/>
              <a:ext cx="31750" cy="58737"/>
            </a:xfrm>
            <a:custGeom>
              <a:avLst/>
              <a:gdLst/>
              <a:ahLst/>
              <a:cxnLst/>
              <a:rect l="l" t="t" r="r" b="b"/>
              <a:pathLst>
                <a:path w="80" h="34" extrusionOk="0">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33"/>
            <p:cNvSpPr/>
            <p:nvPr/>
          </p:nvSpPr>
          <p:spPr>
            <a:xfrm>
              <a:off x="2409825" y="3097213"/>
              <a:ext cx="1588" cy="58737"/>
            </a:xfrm>
            <a:custGeom>
              <a:avLst/>
              <a:gdLst/>
              <a:ahLst/>
              <a:cxnLst/>
              <a:rect l="l" t="t" r="r" b="b"/>
              <a:pathLst>
                <a:path w="7" h="13" extrusionOk="0">
                  <a:moveTo>
                    <a:pt x="0" y="0"/>
                  </a:moveTo>
                  <a:lnTo>
                    <a:pt x="7" y="13"/>
                  </a:lnTo>
                  <a:lnTo>
                    <a:pt x="7"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33"/>
            <p:cNvSpPr/>
            <p:nvPr/>
          </p:nvSpPr>
          <p:spPr>
            <a:xfrm>
              <a:off x="2422525" y="3098800"/>
              <a:ext cx="6350" cy="58738"/>
            </a:xfrm>
            <a:custGeom>
              <a:avLst/>
              <a:gdLst/>
              <a:ahLst/>
              <a:cxnLst/>
              <a:rect l="l" t="t" r="r" b="b"/>
              <a:pathLst>
                <a:path w="20" h="6" extrusionOk="0">
                  <a:moveTo>
                    <a:pt x="0" y="0"/>
                  </a:moveTo>
                  <a:lnTo>
                    <a:pt x="7" y="3"/>
                  </a:lnTo>
                  <a:lnTo>
                    <a:pt x="20" y="6"/>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33"/>
            <p:cNvSpPr/>
            <p:nvPr/>
          </p:nvSpPr>
          <p:spPr>
            <a:xfrm>
              <a:off x="2436813" y="3089275"/>
              <a:ext cx="7937" cy="57150"/>
            </a:xfrm>
            <a:custGeom>
              <a:avLst/>
              <a:gdLst/>
              <a:ahLst/>
              <a:cxnLst/>
              <a:rect l="l" t="t" r="r" b="b"/>
              <a:pathLst>
                <a:path w="14" h="12" extrusionOk="0">
                  <a:moveTo>
                    <a:pt x="0" y="12"/>
                  </a:moveTo>
                  <a:lnTo>
                    <a:pt x="14" y="0"/>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33"/>
            <p:cNvSpPr/>
            <p:nvPr/>
          </p:nvSpPr>
          <p:spPr>
            <a:xfrm>
              <a:off x="2416175" y="3081338"/>
              <a:ext cx="11113" cy="58737"/>
            </a:xfrm>
            <a:custGeom>
              <a:avLst/>
              <a:gdLst/>
              <a:ahLst/>
              <a:cxnLst/>
              <a:rect l="l" t="t" r="r" b="b"/>
              <a:pathLst>
                <a:path w="27" h="7" extrusionOk="0">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33"/>
            <p:cNvSpPr/>
            <p:nvPr/>
          </p:nvSpPr>
          <p:spPr>
            <a:xfrm>
              <a:off x="2465388" y="3109913"/>
              <a:ext cx="14287" cy="60325"/>
            </a:xfrm>
            <a:custGeom>
              <a:avLst/>
              <a:gdLst/>
              <a:ahLst/>
              <a:cxnLst/>
              <a:rect l="l" t="t" r="r" b="b"/>
              <a:pathLst>
                <a:path w="27" h="6" extrusionOk="0">
                  <a:moveTo>
                    <a:pt x="0" y="0"/>
                  </a:moveTo>
                  <a:lnTo>
                    <a:pt x="11" y="3"/>
                  </a:lnTo>
                  <a:lnTo>
                    <a:pt x="27"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418" name="Google Shape;418;p33"/>
            <p:cNvCxnSpPr/>
            <p:nvPr/>
          </p:nvCxnSpPr>
          <p:spPr>
            <a:xfrm rot="10800000">
              <a:off x="2473375" y="3106663"/>
              <a:ext cx="6300" cy="9600"/>
            </a:xfrm>
            <a:prstGeom prst="straightConnector1">
              <a:avLst/>
            </a:prstGeom>
            <a:noFill/>
            <a:ln w="9525" cap="flat" cmpd="sng">
              <a:solidFill>
                <a:srgbClr val="FFFFFF"/>
              </a:solidFill>
              <a:prstDash val="solid"/>
              <a:round/>
              <a:headEnd type="none" w="med" len="med"/>
              <a:tailEnd type="none" w="med" len="med"/>
            </a:ln>
          </p:spPr>
        </p:cxnSp>
        <p:cxnSp>
          <p:nvCxnSpPr>
            <p:cNvPr id="419" name="Google Shape;419;p33"/>
            <p:cNvCxnSpPr/>
            <p:nvPr/>
          </p:nvCxnSpPr>
          <p:spPr>
            <a:xfrm flipH="1">
              <a:off x="2473375" y="3132138"/>
              <a:ext cx="6300" cy="11100"/>
            </a:xfrm>
            <a:prstGeom prst="straightConnector1">
              <a:avLst/>
            </a:prstGeom>
            <a:noFill/>
            <a:ln w="9525" cap="flat" cmpd="sng">
              <a:solidFill>
                <a:srgbClr val="FFFFFF"/>
              </a:solidFill>
              <a:prstDash val="solid"/>
              <a:round/>
              <a:headEnd type="none" w="med" len="med"/>
              <a:tailEnd type="none" w="med" len="med"/>
            </a:ln>
          </p:spPr>
        </p:cxnSp>
        <p:sp>
          <p:nvSpPr>
            <p:cNvPr id="420" name="Google Shape;420;p33"/>
            <p:cNvSpPr/>
            <p:nvPr/>
          </p:nvSpPr>
          <p:spPr>
            <a:xfrm>
              <a:off x="2473325" y="3127375"/>
              <a:ext cx="11113" cy="58738"/>
            </a:xfrm>
            <a:custGeom>
              <a:avLst/>
              <a:gdLst/>
              <a:ahLst/>
              <a:cxnLst/>
              <a:rect l="l" t="t" r="r" b="b"/>
              <a:pathLst>
                <a:path w="20" h="24" extrusionOk="0">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33"/>
            <p:cNvSpPr/>
            <p:nvPr/>
          </p:nvSpPr>
          <p:spPr>
            <a:xfrm>
              <a:off x="2479675" y="3155950"/>
              <a:ext cx="17463" cy="55563"/>
            </a:xfrm>
            <a:custGeom>
              <a:avLst/>
              <a:gdLst/>
              <a:ahLst/>
              <a:cxnLst/>
              <a:rect l="l" t="t" r="r" b="b"/>
              <a:pathLst>
                <a:path w="33" h="25" extrusionOk="0">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33"/>
            <p:cNvSpPr/>
            <p:nvPr/>
          </p:nvSpPr>
          <p:spPr>
            <a:xfrm>
              <a:off x="2486025" y="3203575"/>
              <a:ext cx="15875" cy="57150"/>
            </a:xfrm>
            <a:custGeom>
              <a:avLst/>
              <a:gdLst/>
              <a:ahLst/>
              <a:cxnLst/>
              <a:rect l="l" t="t" r="r" b="b"/>
              <a:pathLst>
                <a:path w="40" h="18" extrusionOk="0">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33"/>
            <p:cNvSpPr/>
            <p:nvPr/>
          </p:nvSpPr>
          <p:spPr>
            <a:xfrm>
              <a:off x="2495550" y="3228975"/>
              <a:ext cx="3175" cy="57150"/>
            </a:xfrm>
            <a:custGeom>
              <a:avLst/>
              <a:gdLst/>
              <a:ahLst/>
              <a:cxnLst/>
              <a:rect l="l" t="t" r="r" b="b"/>
              <a:pathLst>
                <a:path w="11" h="32" extrusionOk="0">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33"/>
            <p:cNvSpPr/>
            <p:nvPr/>
          </p:nvSpPr>
          <p:spPr>
            <a:xfrm>
              <a:off x="2517775" y="3259138"/>
              <a:ext cx="1588" cy="55562"/>
            </a:xfrm>
            <a:custGeom>
              <a:avLst/>
              <a:gdLst/>
              <a:ahLst/>
              <a:cxnLst/>
              <a:rect l="l" t="t" r="r" b="b"/>
              <a:pathLst>
                <a:path w="14" h="24" extrusionOk="0">
                  <a:moveTo>
                    <a:pt x="0" y="0"/>
                  </a:moveTo>
                  <a:lnTo>
                    <a:pt x="0" y="24"/>
                  </a:lnTo>
                  <a:lnTo>
                    <a:pt x="14" y="12"/>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33"/>
            <p:cNvSpPr/>
            <p:nvPr/>
          </p:nvSpPr>
          <p:spPr>
            <a:xfrm>
              <a:off x="2479675" y="3271838"/>
              <a:ext cx="15875" cy="58737"/>
            </a:xfrm>
            <a:custGeom>
              <a:avLst/>
              <a:gdLst/>
              <a:ahLst/>
              <a:cxnLst/>
              <a:rect l="l" t="t" r="r" b="b"/>
              <a:pathLst>
                <a:path w="27" h="18" extrusionOk="0">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33"/>
            <p:cNvSpPr/>
            <p:nvPr/>
          </p:nvSpPr>
          <p:spPr>
            <a:xfrm>
              <a:off x="2465388" y="3336925"/>
              <a:ext cx="23812" cy="57150"/>
            </a:xfrm>
            <a:custGeom>
              <a:avLst/>
              <a:gdLst/>
              <a:ahLst/>
              <a:cxnLst/>
              <a:rect l="l" t="t" r="r" b="b"/>
              <a:pathLst>
                <a:path w="47" h="49" extrusionOk="0">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33"/>
            <p:cNvSpPr/>
            <p:nvPr/>
          </p:nvSpPr>
          <p:spPr>
            <a:xfrm>
              <a:off x="2484438" y="3313113"/>
              <a:ext cx="12700" cy="57150"/>
            </a:xfrm>
            <a:custGeom>
              <a:avLst/>
              <a:gdLst/>
              <a:ahLst/>
              <a:cxnLst/>
              <a:rect l="l" t="t" r="r" b="b"/>
              <a:pathLst>
                <a:path w="26" h="9" extrusionOk="0">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33"/>
            <p:cNvSpPr/>
            <p:nvPr/>
          </p:nvSpPr>
          <p:spPr>
            <a:xfrm>
              <a:off x="1966913" y="2984500"/>
              <a:ext cx="15875" cy="57150"/>
            </a:xfrm>
            <a:custGeom>
              <a:avLst/>
              <a:gdLst/>
              <a:ahLst/>
              <a:cxnLst/>
              <a:rect l="l" t="t" r="r" b="b"/>
              <a:pathLst>
                <a:path w="39" h="18" extrusionOk="0">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9" name="Google Shape;429;p33"/>
            <p:cNvGrpSpPr/>
            <p:nvPr/>
          </p:nvGrpSpPr>
          <p:grpSpPr>
            <a:xfrm>
              <a:off x="2092325" y="2817813"/>
              <a:ext cx="131726" cy="195262"/>
              <a:chOff x="1199" y="2121"/>
              <a:chExt cx="97" cy="123"/>
            </a:xfrm>
          </p:grpSpPr>
          <p:sp>
            <p:nvSpPr>
              <p:cNvPr id="430" name="Google Shape;430;p33"/>
              <p:cNvSpPr/>
              <p:nvPr/>
            </p:nvSpPr>
            <p:spPr>
              <a:xfrm>
                <a:off x="1274" y="2236"/>
                <a:ext cx="16" cy="8"/>
              </a:xfrm>
              <a:custGeom>
                <a:avLst/>
                <a:gdLst/>
                <a:ahLst/>
                <a:cxnLst/>
                <a:rect l="l" t="t" r="r" b="b"/>
                <a:pathLst>
                  <a:path w="52" h="25" extrusionOk="0">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3"/>
              <p:cNvSpPr/>
              <p:nvPr/>
            </p:nvSpPr>
            <p:spPr>
              <a:xfrm>
                <a:off x="1199" y="2131"/>
                <a:ext cx="11" cy="4"/>
              </a:xfrm>
              <a:custGeom>
                <a:avLst/>
                <a:gdLst/>
                <a:ahLst/>
                <a:cxnLst/>
                <a:rect l="l" t="t" r="r" b="b"/>
                <a:pathLst>
                  <a:path w="33" h="13" extrusionOk="0">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33"/>
              <p:cNvSpPr/>
              <p:nvPr/>
            </p:nvSpPr>
            <p:spPr>
              <a:xfrm>
                <a:off x="1210" y="2121"/>
                <a:ext cx="20" cy="28"/>
              </a:xfrm>
              <a:custGeom>
                <a:avLst/>
                <a:gdLst/>
                <a:ahLst/>
                <a:cxnLst/>
                <a:rect l="l" t="t" r="r" b="b"/>
                <a:pathLst>
                  <a:path w="67" h="86" extrusionOk="0">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33"/>
              <p:cNvSpPr/>
              <p:nvPr/>
            </p:nvSpPr>
            <p:spPr>
              <a:xfrm>
                <a:off x="1201" y="2159"/>
                <a:ext cx="16" cy="28"/>
              </a:xfrm>
              <a:custGeom>
                <a:avLst/>
                <a:gdLst/>
                <a:ahLst/>
                <a:cxnLst/>
                <a:rect l="l" t="t" r="r" b="b"/>
                <a:pathLst>
                  <a:path w="49" h="86" extrusionOk="0">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33"/>
              <p:cNvSpPr/>
              <p:nvPr/>
            </p:nvSpPr>
            <p:spPr>
              <a:xfrm>
                <a:off x="1226" y="2161"/>
                <a:ext cx="2" cy="4"/>
              </a:xfrm>
              <a:custGeom>
                <a:avLst/>
                <a:gdLst/>
                <a:ahLst/>
                <a:cxnLst/>
                <a:rect l="l" t="t" r="r" b="b"/>
                <a:pathLst>
                  <a:path w="6" h="12" extrusionOk="0">
                    <a:moveTo>
                      <a:pt x="0" y="12"/>
                    </a:moveTo>
                    <a:lnTo>
                      <a:pt x="6" y="0"/>
                    </a:lnTo>
                    <a:lnTo>
                      <a:pt x="4" y="0"/>
                    </a:lnTo>
                    <a:lnTo>
                      <a:pt x="2" y="2"/>
                    </a:lnTo>
                    <a:lnTo>
                      <a:pt x="1" y="4"/>
                    </a:lnTo>
                    <a:lnTo>
                      <a:pt x="0" y="6"/>
                    </a:lnTo>
                    <a:lnTo>
                      <a:pt x="0" y="10"/>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33"/>
              <p:cNvSpPr/>
              <p:nvPr/>
            </p:nvSpPr>
            <p:spPr>
              <a:xfrm>
                <a:off x="1230" y="2154"/>
                <a:ext cx="13" cy="15"/>
              </a:xfrm>
              <a:custGeom>
                <a:avLst/>
                <a:gdLst/>
                <a:ahLst/>
                <a:cxnLst/>
                <a:rect l="l" t="t" r="r" b="b"/>
                <a:pathLst>
                  <a:path w="39" h="48" extrusionOk="0">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33"/>
              <p:cNvSpPr/>
              <p:nvPr/>
            </p:nvSpPr>
            <p:spPr>
              <a:xfrm>
                <a:off x="1247" y="2167"/>
                <a:ext cx="6" cy="14"/>
              </a:xfrm>
              <a:custGeom>
                <a:avLst/>
                <a:gdLst/>
                <a:ahLst/>
                <a:cxnLst/>
                <a:rect l="l" t="t" r="r" b="b"/>
                <a:pathLst>
                  <a:path w="16" h="43" extrusionOk="0">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33"/>
              <p:cNvSpPr/>
              <p:nvPr/>
            </p:nvSpPr>
            <p:spPr>
              <a:xfrm>
                <a:off x="1248" y="2190"/>
                <a:ext cx="8" cy="12"/>
              </a:xfrm>
              <a:custGeom>
                <a:avLst/>
                <a:gdLst/>
                <a:ahLst/>
                <a:cxnLst/>
                <a:rect l="l" t="t" r="r" b="b"/>
                <a:pathLst>
                  <a:path w="24" h="37" extrusionOk="0">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33"/>
              <p:cNvSpPr/>
              <p:nvPr/>
            </p:nvSpPr>
            <p:spPr>
              <a:xfrm>
                <a:off x="1265" y="2204"/>
                <a:ext cx="11" cy="17"/>
              </a:xfrm>
              <a:custGeom>
                <a:avLst/>
                <a:gdLst/>
                <a:ahLst/>
                <a:cxnLst/>
                <a:rect l="l" t="t" r="r" b="b"/>
                <a:pathLst>
                  <a:path w="34" h="55" extrusionOk="0">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33"/>
              <p:cNvSpPr/>
              <p:nvPr/>
            </p:nvSpPr>
            <p:spPr>
              <a:xfrm>
                <a:off x="1285" y="2215"/>
                <a:ext cx="11" cy="4"/>
              </a:xfrm>
              <a:custGeom>
                <a:avLst/>
                <a:gdLst/>
                <a:ahLst/>
                <a:cxnLst/>
                <a:rect l="l" t="t" r="r" b="b"/>
                <a:pathLst>
                  <a:path w="33" h="12" extrusionOk="0">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0" name="Google Shape;440;p33"/>
            <p:cNvSpPr/>
            <p:nvPr/>
          </p:nvSpPr>
          <p:spPr>
            <a:xfrm>
              <a:off x="7905750" y="4244975"/>
              <a:ext cx="12700" cy="57150"/>
            </a:xfrm>
            <a:custGeom>
              <a:avLst/>
              <a:gdLst/>
              <a:ahLst/>
              <a:cxnLst/>
              <a:rect l="l" t="t" r="r" b="b"/>
              <a:pathLst>
                <a:path w="33" h="62" extrusionOk="0">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33"/>
            <p:cNvSpPr/>
            <p:nvPr/>
          </p:nvSpPr>
          <p:spPr>
            <a:xfrm>
              <a:off x="7915275" y="4335463"/>
              <a:ext cx="9525" cy="58737"/>
            </a:xfrm>
            <a:custGeom>
              <a:avLst/>
              <a:gdLst/>
              <a:ahLst/>
              <a:cxnLst/>
              <a:rect l="l" t="t" r="r" b="b"/>
              <a:pathLst>
                <a:path w="26" h="18" extrusionOk="0">
                  <a:moveTo>
                    <a:pt x="0" y="18"/>
                  </a:moveTo>
                  <a:lnTo>
                    <a:pt x="0" y="0"/>
                  </a:lnTo>
                  <a:lnTo>
                    <a:pt x="26" y="0"/>
                  </a:lnTo>
                  <a:lnTo>
                    <a:pt x="6" y="12"/>
                  </a:lnTo>
                  <a:lnTo>
                    <a:pt x="6"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33"/>
            <p:cNvSpPr/>
            <p:nvPr/>
          </p:nvSpPr>
          <p:spPr>
            <a:xfrm>
              <a:off x="8029575" y="4244975"/>
              <a:ext cx="77788" cy="130175"/>
            </a:xfrm>
            <a:custGeom>
              <a:avLst/>
              <a:gdLst/>
              <a:ahLst/>
              <a:cxnLst/>
              <a:rect l="l" t="t" r="r" b="b"/>
              <a:pathLst>
                <a:path w="180" h="240" extrusionOk="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33"/>
            <p:cNvSpPr/>
            <p:nvPr/>
          </p:nvSpPr>
          <p:spPr>
            <a:xfrm>
              <a:off x="8029575" y="4217988"/>
              <a:ext cx="14288" cy="57150"/>
            </a:xfrm>
            <a:custGeom>
              <a:avLst/>
              <a:gdLst/>
              <a:ahLst/>
              <a:cxnLst/>
              <a:rect l="l" t="t" r="r" b="b"/>
              <a:pathLst>
                <a:path w="27" h="30" extrusionOk="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44" name="Google Shape;444;p33"/>
            <p:cNvGrpSpPr/>
            <p:nvPr/>
          </p:nvGrpSpPr>
          <p:grpSpPr>
            <a:xfrm>
              <a:off x="7720013" y="4738688"/>
              <a:ext cx="458488" cy="404768"/>
              <a:chOff x="5372" y="3323"/>
              <a:chExt cx="341" cy="253"/>
            </a:xfrm>
          </p:grpSpPr>
          <p:sp>
            <p:nvSpPr>
              <p:cNvPr id="445" name="Google Shape;445;p33"/>
              <p:cNvSpPr/>
              <p:nvPr/>
            </p:nvSpPr>
            <p:spPr>
              <a:xfrm>
                <a:off x="5372" y="3565"/>
                <a:ext cx="16" cy="11"/>
              </a:xfrm>
              <a:custGeom>
                <a:avLst/>
                <a:gdLst/>
                <a:ahLst/>
                <a:cxnLst/>
                <a:rect l="l" t="t" r="r" b="b"/>
                <a:pathLst>
                  <a:path w="53" h="33" extrusionOk="0">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33"/>
              <p:cNvSpPr/>
              <p:nvPr/>
            </p:nvSpPr>
            <p:spPr>
              <a:xfrm>
                <a:off x="5379" y="3446"/>
                <a:ext cx="202" cy="117"/>
              </a:xfrm>
              <a:custGeom>
                <a:avLst/>
                <a:gdLst/>
                <a:ahLst/>
                <a:cxnLst/>
                <a:rect l="l" t="t" r="r" b="b"/>
                <a:pathLst>
                  <a:path w="631" h="358" extrusionOk="0">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33"/>
              <p:cNvSpPr/>
              <p:nvPr/>
            </p:nvSpPr>
            <p:spPr>
              <a:xfrm>
                <a:off x="5597" y="3323"/>
                <a:ext cx="116" cy="141"/>
              </a:xfrm>
              <a:custGeom>
                <a:avLst/>
                <a:gdLst/>
                <a:ahLst/>
                <a:cxnLst/>
                <a:rect l="l" t="t" r="r" b="b"/>
                <a:pathLst>
                  <a:path w="359" h="431" extrusionOk="0">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8" name="Google Shape;448;p33"/>
            <p:cNvSpPr/>
            <p:nvPr/>
          </p:nvSpPr>
          <p:spPr>
            <a:xfrm>
              <a:off x="7362825" y="3395663"/>
              <a:ext cx="9525" cy="57150"/>
            </a:xfrm>
            <a:custGeom>
              <a:avLst/>
              <a:gdLst/>
              <a:ahLst/>
              <a:cxnLst/>
              <a:rect l="l" t="t" r="r" b="b"/>
              <a:pathLst>
                <a:path w="21" h="62" extrusionOk="0">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33"/>
            <p:cNvSpPr/>
            <p:nvPr/>
          </p:nvSpPr>
          <p:spPr>
            <a:xfrm>
              <a:off x="8089900" y="4297363"/>
              <a:ext cx="14288" cy="57150"/>
            </a:xfrm>
            <a:custGeom>
              <a:avLst/>
              <a:gdLst/>
              <a:ahLst/>
              <a:cxnLst/>
              <a:rect l="l" t="t" r="r" b="b"/>
              <a:pathLst>
                <a:path w="33" h="24" extrusionOk="0">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33"/>
            <p:cNvSpPr/>
            <p:nvPr/>
          </p:nvSpPr>
          <p:spPr>
            <a:xfrm>
              <a:off x="8112125" y="4306888"/>
              <a:ext cx="17463" cy="58737"/>
            </a:xfrm>
            <a:custGeom>
              <a:avLst/>
              <a:gdLst/>
              <a:ahLst/>
              <a:cxnLst/>
              <a:rect l="l" t="t" r="r" b="b"/>
              <a:pathLst>
                <a:path w="33" h="25" extrusionOk="0">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33"/>
            <p:cNvSpPr/>
            <p:nvPr/>
          </p:nvSpPr>
          <p:spPr>
            <a:xfrm>
              <a:off x="7426325" y="3384550"/>
              <a:ext cx="1588" cy="55563"/>
            </a:xfrm>
            <a:custGeom>
              <a:avLst/>
              <a:gdLst/>
              <a:ahLst/>
              <a:cxnLst/>
              <a:rect l="l" t="t" r="r" b="b"/>
              <a:pathLst>
                <a:path w="7" h="55563" extrusionOk="0">
                  <a:moveTo>
                    <a:pt x="0" y="0"/>
                  </a:moveTo>
                  <a:lnTo>
                    <a:pt x="7"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33"/>
            <p:cNvSpPr/>
            <p:nvPr/>
          </p:nvSpPr>
          <p:spPr>
            <a:xfrm>
              <a:off x="7485063" y="3328988"/>
              <a:ext cx="6350" cy="57150"/>
            </a:xfrm>
            <a:custGeom>
              <a:avLst/>
              <a:gdLst/>
              <a:ahLst/>
              <a:cxnLst/>
              <a:rect l="l" t="t" r="r" b="b"/>
              <a:pathLst>
                <a:path w="16" h="25" extrusionOk="0">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33"/>
            <p:cNvSpPr/>
            <p:nvPr/>
          </p:nvSpPr>
          <p:spPr>
            <a:xfrm>
              <a:off x="7597775" y="3217863"/>
              <a:ext cx="4763" cy="57150"/>
            </a:xfrm>
            <a:custGeom>
              <a:avLst/>
              <a:gdLst/>
              <a:ahLst/>
              <a:cxnLst/>
              <a:rect l="l" t="t" r="r" b="b"/>
              <a:pathLst>
                <a:path w="14" h="18" extrusionOk="0">
                  <a:moveTo>
                    <a:pt x="0" y="0"/>
                  </a:moveTo>
                  <a:lnTo>
                    <a:pt x="3" y="1"/>
                  </a:lnTo>
                  <a:lnTo>
                    <a:pt x="5" y="2"/>
                  </a:lnTo>
                  <a:lnTo>
                    <a:pt x="7" y="4"/>
                  </a:lnTo>
                  <a:lnTo>
                    <a:pt x="9" y="7"/>
                  </a:lnTo>
                  <a:lnTo>
                    <a:pt x="13" y="13"/>
                  </a:lnTo>
                  <a:lnTo>
                    <a:pt x="14" y="18"/>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33"/>
            <p:cNvSpPr/>
            <p:nvPr/>
          </p:nvSpPr>
          <p:spPr>
            <a:xfrm>
              <a:off x="7750175" y="3916363"/>
              <a:ext cx="26988" cy="58737"/>
            </a:xfrm>
            <a:custGeom>
              <a:avLst/>
              <a:gdLst/>
              <a:ahLst/>
              <a:cxnLst/>
              <a:rect l="l" t="t" r="r" b="b"/>
              <a:pathLst>
                <a:path w="67" h="74" extrusionOk="0">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33"/>
            <p:cNvSpPr/>
            <p:nvPr/>
          </p:nvSpPr>
          <p:spPr>
            <a:xfrm>
              <a:off x="7813675" y="3930650"/>
              <a:ext cx="12700" cy="57150"/>
            </a:xfrm>
            <a:custGeom>
              <a:avLst/>
              <a:gdLst/>
              <a:ahLst/>
              <a:cxnLst/>
              <a:rect l="l" t="t" r="r" b="b"/>
              <a:pathLst>
                <a:path w="34" h="38" extrusionOk="0">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33"/>
            <p:cNvSpPr/>
            <p:nvPr/>
          </p:nvSpPr>
          <p:spPr>
            <a:xfrm>
              <a:off x="7670800" y="3706813"/>
              <a:ext cx="25400" cy="55562"/>
            </a:xfrm>
            <a:custGeom>
              <a:avLst/>
              <a:gdLst/>
              <a:ahLst/>
              <a:cxnLst/>
              <a:rect l="l" t="t" r="r" b="b"/>
              <a:pathLst>
                <a:path w="53" h="23" extrusionOk="0">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33"/>
            <p:cNvSpPr/>
            <p:nvPr/>
          </p:nvSpPr>
          <p:spPr>
            <a:xfrm>
              <a:off x="7613650" y="3681413"/>
              <a:ext cx="11113" cy="57150"/>
            </a:xfrm>
            <a:custGeom>
              <a:avLst/>
              <a:gdLst/>
              <a:ahLst/>
              <a:cxnLst/>
              <a:rect l="l" t="t" r="r" b="b"/>
              <a:pathLst>
                <a:path w="26" h="12" extrusionOk="0">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33"/>
            <p:cNvSpPr/>
            <p:nvPr/>
          </p:nvSpPr>
          <p:spPr>
            <a:xfrm>
              <a:off x="7813675" y="4013200"/>
              <a:ext cx="31750" cy="57150"/>
            </a:xfrm>
            <a:custGeom>
              <a:avLst/>
              <a:gdLst/>
              <a:ahLst/>
              <a:cxnLst/>
              <a:rect l="l" t="t" r="r" b="b"/>
              <a:pathLst>
                <a:path w="73" h="57150" extrusionOk="0">
                  <a:moveTo>
                    <a:pt x="0" y="0"/>
                  </a:moveTo>
                  <a:lnTo>
                    <a:pt x="20" y="0"/>
                  </a:lnTo>
                  <a:lnTo>
                    <a:pt x="37" y="0"/>
                  </a:lnTo>
                  <a:lnTo>
                    <a:pt x="55" y="0"/>
                  </a:lnTo>
                  <a:lnTo>
                    <a:pt x="7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33"/>
            <p:cNvSpPr/>
            <p:nvPr/>
          </p:nvSpPr>
          <p:spPr>
            <a:xfrm>
              <a:off x="7769225" y="4002088"/>
              <a:ext cx="22225" cy="57150"/>
            </a:xfrm>
            <a:custGeom>
              <a:avLst/>
              <a:gdLst/>
              <a:ahLst/>
              <a:cxnLst/>
              <a:rect l="l" t="t" r="r" b="b"/>
              <a:pathLst>
                <a:path w="53" h="3" extrusionOk="0">
                  <a:moveTo>
                    <a:pt x="0" y="0"/>
                  </a:moveTo>
                  <a:lnTo>
                    <a:pt x="14" y="0"/>
                  </a:lnTo>
                  <a:lnTo>
                    <a:pt x="27" y="3"/>
                  </a:lnTo>
                  <a:lnTo>
                    <a:pt x="32" y="3"/>
                  </a:lnTo>
                  <a:lnTo>
                    <a:pt x="39" y="3"/>
                  </a:lnTo>
                  <a:lnTo>
                    <a:pt x="45" y="1"/>
                  </a:lnTo>
                  <a:lnTo>
                    <a:pt x="5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460" name="Google Shape;460;p33"/>
            <p:cNvCxnSpPr/>
            <p:nvPr/>
          </p:nvCxnSpPr>
          <p:spPr>
            <a:xfrm>
              <a:off x="7802563" y="3987800"/>
              <a:ext cx="20700" cy="6300"/>
            </a:xfrm>
            <a:prstGeom prst="straightConnector1">
              <a:avLst/>
            </a:prstGeom>
            <a:noFill/>
            <a:ln w="9525" cap="flat" cmpd="sng">
              <a:solidFill>
                <a:srgbClr val="FFFFFF"/>
              </a:solidFill>
              <a:prstDash val="solid"/>
              <a:round/>
              <a:headEnd type="none" w="med" len="med"/>
              <a:tailEnd type="none" w="med" len="med"/>
            </a:ln>
          </p:spPr>
        </p:cxnSp>
        <p:sp>
          <p:nvSpPr>
            <p:cNvPr id="461" name="Google Shape;461;p33"/>
            <p:cNvSpPr/>
            <p:nvPr/>
          </p:nvSpPr>
          <p:spPr>
            <a:xfrm>
              <a:off x="7823200" y="3994150"/>
              <a:ext cx="1588" cy="57150"/>
            </a:xfrm>
            <a:custGeom>
              <a:avLst/>
              <a:gdLst/>
              <a:ahLst/>
              <a:cxnLst/>
              <a:rect l="l" t="t" r="r" b="b"/>
              <a:pathLst>
                <a:path w="1588" h="13" extrusionOk="0">
                  <a:moveTo>
                    <a:pt x="0" y="0"/>
                  </a:moveTo>
                  <a:lnTo>
                    <a:pt x="0" y="6"/>
                  </a:lnTo>
                  <a:lnTo>
                    <a:pt x="0"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33"/>
            <p:cNvSpPr/>
            <p:nvPr/>
          </p:nvSpPr>
          <p:spPr>
            <a:xfrm>
              <a:off x="7777163" y="3987800"/>
              <a:ext cx="14287" cy="58738"/>
            </a:xfrm>
            <a:custGeom>
              <a:avLst/>
              <a:gdLst/>
              <a:ahLst/>
              <a:cxnLst/>
              <a:rect l="l" t="t" r="r" b="b"/>
              <a:pathLst>
                <a:path w="26" h="58738" extrusionOk="0">
                  <a:moveTo>
                    <a:pt x="0" y="0"/>
                  </a:moveTo>
                  <a:lnTo>
                    <a:pt x="15" y="0"/>
                  </a:lnTo>
                  <a:lnTo>
                    <a:pt x="2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33"/>
            <p:cNvSpPr/>
            <p:nvPr/>
          </p:nvSpPr>
          <p:spPr>
            <a:xfrm>
              <a:off x="7770813" y="3968750"/>
              <a:ext cx="6350" cy="60325"/>
            </a:xfrm>
            <a:custGeom>
              <a:avLst/>
              <a:gdLst/>
              <a:ahLst/>
              <a:cxnLst/>
              <a:rect l="l" t="t" r="r" b="b"/>
              <a:pathLst>
                <a:path w="20" h="25" extrusionOk="0">
                  <a:moveTo>
                    <a:pt x="20" y="0"/>
                  </a:moveTo>
                  <a:lnTo>
                    <a:pt x="0" y="13"/>
                  </a:lnTo>
                  <a:lnTo>
                    <a:pt x="4" y="18"/>
                  </a:lnTo>
                  <a:lnTo>
                    <a:pt x="10" y="21"/>
                  </a:lnTo>
                  <a:lnTo>
                    <a:pt x="14" y="24"/>
                  </a:lnTo>
                  <a:lnTo>
                    <a:pt x="20" y="25"/>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33"/>
            <p:cNvSpPr/>
            <p:nvPr/>
          </p:nvSpPr>
          <p:spPr>
            <a:xfrm>
              <a:off x="7851775" y="3695700"/>
              <a:ext cx="1588" cy="57150"/>
            </a:xfrm>
            <a:custGeom>
              <a:avLst/>
              <a:gdLst/>
              <a:ahLst/>
              <a:cxnLst/>
              <a:rect l="l" t="t" r="r" b="b"/>
              <a:pathLst>
                <a:path w="6" h="24" extrusionOk="0">
                  <a:moveTo>
                    <a:pt x="0" y="24"/>
                  </a:moveTo>
                  <a:lnTo>
                    <a:pt x="0" y="0"/>
                  </a:lnTo>
                  <a:lnTo>
                    <a:pt x="6" y="12"/>
                  </a:lnTo>
                  <a:lnTo>
                    <a:pt x="0" y="2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5" name="Google Shape;465;p33"/>
            <p:cNvGrpSpPr/>
            <p:nvPr/>
          </p:nvGrpSpPr>
          <p:grpSpPr>
            <a:xfrm>
              <a:off x="7726363" y="3367088"/>
              <a:ext cx="163512" cy="114272"/>
              <a:chOff x="5379" y="2466"/>
              <a:chExt cx="122" cy="71"/>
            </a:xfrm>
          </p:grpSpPr>
          <p:sp>
            <p:nvSpPr>
              <p:cNvPr id="466" name="Google Shape;466;p33"/>
              <p:cNvSpPr/>
              <p:nvPr/>
            </p:nvSpPr>
            <p:spPr>
              <a:xfrm>
                <a:off x="5428" y="2492"/>
                <a:ext cx="6" cy="9"/>
              </a:xfrm>
              <a:custGeom>
                <a:avLst/>
                <a:gdLst/>
                <a:ahLst/>
                <a:cxnLst/>
                <a:rect l="l" t="t" r="r" b="b"/>
                <a:pathLst>
                  <a:path w="19" h="25" extrusionOk="0">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33"/>
              <p:cNvSpPr/>
              <p:nvPr/>
            </p:nvSpPr>
            <p:spPr>
              <a:xfrm>
                <a:off x="5379" y="2505"/>
                <a:ext cx="7" cy="6"/>
              </a:xfrm>
              <a:custGeom>
                <a:avLst/>
                <a:gdLst/>
                <a:ahLst/>
                <a:cxnLst/>
                <a:rect l="l" t="t" r="r" b="b"/>
                <a:pathLst>
                  <a:path w="26" h="18" extrusionOk="0">
                    <a:moveTo>
                      <a:pt x="26" y="18"/>
                    </a:moveTo>
                    <a:lnTo>
                      <a:pt x="7" y="18"/>
                    </a:lnTo>
                    <a:lnTo>
                      <a:pt x="3" y="9"/>
                    </a:lnTo>
                    <a:lnTo>
                      <a:pt x="0" y="0"/>
                    </a:lnTo>
                    <a:lnTo>
                      <a:pt x="6" y="2"/>
                    </a:lnTo>
                    <a:lnTo>
                      <a:pt x="13" y="6"/>
                    </a:lnTo>
                    <a:lnTo>
                      <a:pt x="20" y="12"/>
                    </a:lnTo>
                    <a:lnTo>
                      <a:pt x="26"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33"/>
              <p:cNvSpPr/>
              <p:nvPr/>
            </p:nvSpPr>
            <p:spPr>
              <a:xfrm>
                <a:off x="5392" y="2466"/>
                <a:ext cx="5" cy="6"/>
              </a:xfrm>
              <a:custGeom>
                <a:avLst/>
                <a:gdLst/>
                <a:ahLst/>
                <a:cxnLst/>
                <a:rect l="l" t="t" r="r" b="b"/>
                <a:pathLst>
                  <a:path w="13" h="18" extrusionOk="0">
                    <a:moveTo>
                      <a:pt x="0" y="18"/>
                    </a:moveTo>
                    <a:lnTo>
                      <a:pt x="13" y="0"/>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33"/>
              <p:cNvSpPr/>
              <p:nvPr/>
            </p:nvSpPr>
            <p:spPr>
              <a:xfrm>
                <a:off x="5426" y="2468"/>
                <a:ext cx="8" cy="8"/>
              </a:xfrm>
              <a:custGeom>
                <a:avLst/>
                <a:gdLst/>
                <a:ahLst/>
                <a:cxnLst/>
                <a:rect l="l" t="t" r="r" b="b"/>
                <a:pathLst>
                  <a:path w="26" h="24" extrusionOk="0">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33"/>
              <p:cNvSpPr/>
              <p:nvPr/>
            </p:nvSpPr>
            <p:spPr>
              <a:xfrm>
                <a:off x="5490" y="2490"/>
                <a:ext cx="11" cy="2"/>
              </a:xfrm>
              <a:custGeom>
                <a:avLst/>
                <a:gdLst/>
                <a:ahLst/>
                <a:cxnLst/>
                <a:rect l="l" t="t" r="r" b="b"/>
                <a:pathLst>
                  <a:path w="34" h="6" extrusionOk="0">
                    <a:moveTo>
                      <a:pt x="0" y="6"/>
                    </a:moveTo>
                    <a:lnTo>
                      <a:pt x="10" y="6"/>
                    </a:lnTo>
                    <a:lnTo>
                      <a:pt x="17" y="5"/>
                    </a:lnTo>
                    <a:lnTo>
                      <a:pt x="25" y="4"/>
                    </a:lnTo>
                    <a:lnTo>
                      <a:pt x="3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471" name="Google Shape;471;p33"/>
              <p:cNvCxnSpPr/>
              <p:nvPr/>
            </p:nvCxnSpPr>
            <p:spPr>
              <a:xfrm>
                <a:off x="5501" y="2490"/>
                <a:ext cx="0" cy="0"/>
              </a:xfrm>
              <a:prstGeom prst="straightConnector1">
                <a:avLst/>
              </a:prstGeom>
              <a:noFill/>
              <a:ln w="9525" cap="flat" cmpd="sng">
                <a:solidFill>
                  <a:srgbClr val="FFFFFF"/>
                </a:solidFill>
                <a:prstDash val="solid"/>
                <a:round/>
                <a:headEnd type="none" w="med" len="med"/>
                <a:tailEnd type="none" w="med" len="med"/>
              </a:ln>
            </p:spPr>
          </p:cxnSp>
          <p:sp>
            <p:nvSpPr>
              <p:cNvPr id="472" name="Google Shape;472;p33"/>
              <p:cNvSpPr/>
              <p:nvPr/>
            </p:nvSpPr>
            <p:spPr>
              <a:xfrm>
                <a:off x="5464" y="2530"/>
                <a:ext cx="1" cy="7"/>
              </a:xfrm>
              <a:custGeom>
                <a:avLst/>
                <a:gdLst/>
                <a:ahLst/>
                <a:cxnLst/>
                <a:rect l="l" t="t" r="r" b="b"/>
                <a:pathLst>
                  <a:path w="1" h="19" extrusionOk="0">
                    <a:moveTo>
                      <a:pt x="0" y="19"/>
                    </a:moveTo>
                    <a:lnTo>
                      <a:pt x="0" y="9"/>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473" name="Google Shape;473;p33"/>
              <p:cNvCxnSpPr/>
              <p:nvPr/>
            </p:nvCxnSpPr>
            <p:spPr>
              <a:xfrm>
                <a:off x="5464" y="2530"/>
                <a:ext cx="0" cy="0"/>
              </a:xfrm>
              <a:prstGeom prst="straightConnector1">
                <a:avLst/>
              </a:prstGeom>
              <a:noFill/>
              <a:ln w="9525" cap="flat" cmpd="sng">
                <a:solidFill>
                  <a:srgbClr val="FFFFFF"/>
                </a:solidFill>
                <a:prstDash val="solid"/>
                <a:round/>
                <a:headEnd type="none" w="med" len="med"/>
                <a:tailEnd type="none" w="med" len="med"/>
              </a:ln>
            </p:spPr>
          </p:cxnSp>
          <p:sp>
            <p:nvSpPr>
              <p:cNvPr id="474" name="Google Shape;474;p33"/>
              <p:cNvSpPr/>
              <p:nvPr/>
            </p:nvSpPr>
            <p:spPr>
              <a:xfrm>
                <a:off x="5466" y="2530"/>
                <a:ext cx="4" cy="2"/>
              </a:xfrm>
              <a:custGeom>
                <a:avLst/>
                <a:gdLst/>
                <a:ahLst/>
                <a:cxnLst/>
                <a:rect l="l" t="t" r="r" b="b"/>
                <a:pathLst>
                  <a:path w="14" h="6" extrusionOk="0">
                    <a:moveTo>
                      <a:pt x="14" y="0"/>
                    </a:moveTo>
                    <a:lnTo>
                      <a:pt x="7" y="3"/>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5" name="Google Shape;475;p33"/>
            <p:cNvSpPr/>
            <p:nvPr/>
          </p:nvSpPr>
          <p:spPr>
            <a:xfrm>
              <a:off x="6310313" y="3228975"/>
              <a:ext cx="6350" cy="57150"/>
            </a:xfrm>
            <a:custGeom>
              <a:avLst/>
              <a:gdLst/>
              <a:ahLst/>
              <a:cxnLst/>
              <a:rect l="l" t="t" r="r" b="b"/>
              <a:pathLst>
                <a:path w="26" h="111" extrusionOk="0">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33"/>
            <p:cNvSpPr/>
            <p:nvPr/>
          </p:nvSpPr>
          <p:spPr>
            <a:xfrm>
              <a:off x="3209925" y="5368925"/>
              <a:ext cx="53975" cy="58738"/>
            </a:xfrm>
            <a:custGeom>
              <a:avLst/>
              <a:gdLst/>
              <a:ahLst/>
              <a:cxnLst/>
              <a:rect l="l" t="t" r="r" b="b"/>
              <a:pathLst>
                <a:path w="126" h="62" extrusionOk="0">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33"/>
            <p:cNvSpPr/>
            <p:nvPr/>
          </p:nvSpPr>
          <p:spPr>
            <a:xfrm>
              <a:off x="5511800" y="5207000"/>
              <a:ext cx="30163" cy="55563"/>
            </a:xfrm>
            <a:custGeom>
              <a:avLst/>
              <a:gdLst/>
              <a:ahLst/>
              <a:cxnLst/>
              <a:rect l="l" t="t" r="r" b="b"/>
              <a:pathLst>
                <a:path w="66" h="44" extrusionOk="0">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33"/>
            <p:cNvSpPr/>
            <p:nvPr/>
          </p:nvSpPr>
          <p:spPr>
            <a:xfrm>
              <a:off x="7666038" y="1978025"/>
              <a:ext cx="20637" cy="57150"/>
            </a:xfrm>
            <a:custGeom>
              <a:avLst/>
              <a:gdLst/>
              <a:ahLst/>
              <a:cxnLst/>
              <a:rect l="l" t="t" r="r" b="b"/>
              <a:pathLst>
                <a:path w="46" h="16" extrusionOk="0">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33"/>
            <p:cNvSpPr/>
            <p:nvPr/>
          </p:nvSpPr>
          <p:spPr>
            <a:xfrm>
              <a:off x="7842250" y="2011363"/>
              <a:ext cx="15875" cy="57150"/>
            </a:xfrm>
            <a:custGeom>
              <a:avLst/>
              <a:gdLst/>
              <a:ahLst/>
              <a:cxnLst/>
              <a:rect l="l" t="t" r="r" b="b"/>
              <a:pathLst>
                <a:path w="39" h="26" extrusionOk="0">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33"/>
            <p:cNvSpPr/>
            <p:nvPr/>
          </p:nvSpPr>
          <p:spPr>
            <a:xfrm>
              <a:off x="7291388" y="2241550"/>
              <a:ext cx="4762" cy="58738"/>
            </a:xfrm>
            <a:custGeom>
              <a:avLst/>
              <a:gdLst/>
              <a:ahLst/>
              <a:cxnLst/>
              <a:rect l="l" t="t" r="r" b="b"/>
              <a:pathLst>
                <a:path w="11" h="25" extrusionOk="0">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33"/>
            <p:cNvSpPr/>
            <p:nvPr/>
          </p:nvSpPr>
          <p:spPr>
            <a:xfrm>
              <a:off x="7105650" y="2803525"/>
              <a:ext cx="14288" cy="58738"/>
            </a:xfrm>
            <a:custGeom>
              <a:avLst/>
              <a:gdLst/>
              <a:ahLst/>
              <a:cxnLst/>
              <a:rect l="l" t="t" r="r" b="b"/>
              <a:pathLst>
                <a:path w="20" h="31" extrusionOk="0">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33"/>
            <p:cNvSpPr/>
            <p:nvPr/>
          </p:nvSpPr>
          <p:spPr>
            <a:xfrm>
              <a:off x="7123113" y="2738438"/>
              <a:ext cx="15875" cy="57150"/>
            </a:xfrm>
            <a:custGeom>
              <a:avLst/>
              <a:gdLst/>
              <a:ahLst/>
              <a:cxnLst/>
              <a:rect l="l" t="t" r="r" b="b"/>
              <a:pathLst>
                <a:path w="26" h="37" extrusionOk="0">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33"/>
            <p:cNvSpPr/>
            <p:nvPr/>
          </p:nvSpPr>
          <p:spPr>
            <a:xfrm>
              <a:off x="7011988" y="2587625"/>
              <a:ext cx="1587" cy="60325"/>
            </a:xfrm>
            <a:custGeom>
              <a:avLst/>
              <a:gdLst/>
              <a:ahLst/>
              <a:cxnLst/>
              <a:rect l="l" t="t" r="r" b="b"/>
              <a:pathLst>
                <a:path w="7" h="18" extrusionOk="0">
                  <a:moveTo>
                    <a:pt x="0" y="18"/>
                  </a:moveTo>
                  <a:lnTo>
                    <a:pt x="0" y="0"/>
                  </a:lnTo>
                  <a:lnTo>
                    <a:pt x="7" y="12"/>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33"/>
            <p:cNvSpPr/>
            <p:nvPr/>
          </p:nvSpPr>
          <p:spPr>
            <a:xfrm>
              <a:off x="3863975" y="1714500"/>
              <a:ext cx="9525" cy="57150"/>
            </a:xfrm>
            <a:custGeom>
              <a:avLst/>
              <a:gdLst/>
              <a:ahLst/>
              <a:cxnLst/>
              <a:rect l="l" t="t" r="r" b="b"/>
              <a:pathLst>
                <a:path w="33" h="31" extrusionOk="0">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33"/>
            <p:cNvSpPr/>
            <p:nvPr/>
          </p:nvSpPr>
          <p:spPr>
            <a:xfrm>
              <a:off x="3849688" y="1482725"/>
              <a:ext cx="3175" cy="57150"/>
            </a:xfrm>
            <a:custGeom>
              <a:avLst/>
              <a:gdLst/>
              <a:ahLst/>
              <a:cxnLst/>
              <a:rect l="l" t="t" r="r" b="b"/>
              <a:pathLst>
                <a:path w="14" h="6" extrusionOk="0">
                  <a:moveTo>
                    <a:pt x="14" y="0"/>
                  </a:moveTo>
                  <a:lnTo>
                    <a:pt x="0" y="6"/>
                  </a:lnTo>
                  <a:lnTo>
                    <a:pt x="1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33"/>
            <p:cNvSpPr/>
            <p:nvPr/>
          </p:nvSpPr>
          <p:spPr>
            <a:xfrm>
              <a:off x="5330825" y="3260725"/>
              <a:ext cx="25400" cy="55563"/>
            </a:xfrm>
            <a:custGeom>
              <a:avLst/>
              <a:gdLst/>
              <a:ahLst/>
              <a:cxnLst/>
              <a:rect l="l" t="t" r="r" b="b"/>
              <a:pathLst>
                <a:path w="59" h="31" extrusionOk="0">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33"/>
            <p:cNvSpPr/>
            <p:nvPr/>
          </p:nvSpPr>
          <p:spPr>
            <a:xfrm>
              <a:off x="5033963" y="3122613"/>
              <a:ext cx="19050" cy="58737"/>
            </a:xfrm>
            <a:custGeom>
              <a:avLst/>
              <a:gdLst/>
              <a:ahLst/>
              <a:cxnLst/>
              <a:rect l="l" t="t" r="r" b="b"/>
              <a:pathLst>
                <a:path w="47" h="68" extrusionOk="0">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8" name="Google Shape;488;p33"/>
            <p:cNvGrpSpPr/>
            <p:nvPr/>
          </p:nvGrpSpPr>
          <p:grpSpPr>
            <a:xfrm>
              <a:off x="5805488" y="3309938"/>
              <a:ext cx="46043" cy="374650"/>
              <a:chOff x="3950" y="2430"/>
              <a:chExt cx="36" cy="234"/>
            </a:xfrm>
          </p:grpSpPr>
          <p:sp>
            <p:nvSpPr>
              <p:cNvPr id="489" name="Google Shape;489;p33"/>
              <p:cNvSpPr/>
              <p:nvPr/>
            </p:nvSpPr>
            <p:spPr>
              <a:xfrm>
                <a:off x="3975" y="2658"/>
                <a:ext cx="6" cy="6"/>
              </a:xfrm>
              <a:custGeom>
                <a:avLst/>
                <a:gdLst/>
                <a:ahLst/>
                <a:cxnLst/>
                <a:rect l="l" t="t" r="r" b="b"/>
                <a:pathLst>
                  <a:path w="19" h="20" extrusionOk="0">
                    <a:moveTo>
                      <a:pt x="0" y="0"/>
                    </a:moveTo>
                    <a:lnTo>
                      <a:pt x="0" y="20"/>
                    </a:lnTo>
                    <a:lnTo>
                      <a:pt x="19" y="14"/>
                    </a:lnTo>
                    <a:lnTo>
                      <a:pt x="14" y="8"/>
                    </a:lnTo>
                    <a:lnTo>
                      <a:pt x="10" y="4"/>
                    </a:lnTo>
                    <a:lnTo>
                      <a:pt x="4"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33"/>
              <p:cNvSpPr/>
              <p:nvPr/>
            </p:nvSpPr>
            <p:spPr>
              <a:xfrm>
                <a:off x="3975" y="2644"/>
                <a:ext cx="6" cy="4"/>
              </a:xfrm>
              <a:custGeom>
                <a:avLst/>
                <a:gdLst/>
                <a:ahLst/>
                <a:cxnLst/>
                <a:rect l="l" t="t" r="r" b="b"/>
                <a:pathLst>
                  <a:path w="19" h="12" extrusionOk="0">
                    <a:moveTo>
                      <a:pt x="13" y="12"/>
                    </a:moveTo>
                    <a:lnTo>
                      <a:pt x="19" y="0"/>
                    </a:lnTo>
                    <a:lnTo>
                      <a:pt x="0" y="0"/>
                    </a:lnTo>
                    <a:lnTo>
                      <a:pt x="1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3"/>
              <p:cNvSpPr/>
              <p:nvPr/>
            </p:nvSpPr>
            <p:spPr>
              <a:xfrm>
                <a:off x="3975" y="2637"/>
                <a:ext cx="6" cy="1"/>
              </a:xfrm>
              <a:custGeom>
                <a:avLst/>
                <a:gdLst/>
                <a:ahLst/>
                <a:cxnLst/>
                <a:rect l="l" t="t" r="r" b="b"/>
                <a:pathLst>
                  <a:path w="19" h="1" extrusionOk="0">
                    <a:moveTo>
                      <a:pt x="0" y="0"/>
                    </a:moveTo>
                    <a:lnTo>
                      <a:pt x="10" y="0"/>
                    </a:lnTo>
                    <a:lnTo>
                      <a:pt x="19" y="0"/>
                    </a:ln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3"/>
              <p:cNvSpPr/>
              <p:nvPr/>
            </p:nvSpPr>
            <p:spPr>
              <a:xfrm>
                <a:off x="3975" y="2632"/>
                <a:ext cx="0" cy="0"/>
              </a:xfrm>
              <a:prstGeom prst="rect">
                <a:avLst/>
              </a:prstGeom>
              <a:solidFill>
                <a:srgbClr val="C0C0C0"/>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u="none">
                  <a:solidFill>
                    <a:srgbClr val="000000"/>
                  </a:solidFill>
                  <a:latin typeface="Calibri"/>
                  <a:ea typeface="Calibri"/>
                  <a:cs typeface="Calibri"/>
                  <a:sym typeface="Calibri"/>
                </a:endParaRPr>
              </a:p>
            </p:txBody>
          </p:sp>
          <p:cxnSp>
            <p:nvCxnSpPr>
              <p:cNvPr id="493" name="Google Shape;493;p33"/>
              <p:cNvCxnSpPr/>
              <p:nvPr/>
            </p:nvCxnSpPr>
            <p:spPr>
              <a:xfrm>
                <a:off x="3972" y="2599"/>
                <a:ext cx="0" cy="0"/>
              </a:xfrm>
              <a:prstGeom prst="straightConnector1">
                <a:avLst/>
              </a:prstGeom>
              <a:noFill/>
              <a:ln w="9525" cap="flat" cmpd="sng">
                <a:solidFill>
                  <a:srgbClr val="FFFFFF"/>
                </a:solidFill>
                <a:prstDash val="solid"/>
                <a:round/>
                <a:headEnd type="none" w="med" len="med"/>
                <a:tailEnd type="none" w="med" len="med"/>
              </a:ln>
            </p:spPr>
          </p:cxnSp>
          <p:sp>
            <p:nvSpPr>
              <p:cNvPr id="494" name="Google Shape;494;p33"/>
              <p:cNvSpPr/>
              <p:nvPr/>
            </p:nvSpPr>
            <p:spPr>
              <a:xfrm>
                <a:off x="3975" y="2595"/>
                <a:ext cx="2" cy="1"/>
              </a:xfrm>
              <a:custGeom>
                <a:avLst/>
                <a:gdLst/>
                <a:ahLst/>
                <a:cxnLst/>
                <a:rect l="l" t="t" r="r" b="b"/>
                <a:pathLst>
                  <a:path w="6" h="3" extrusionOk="0">
                    <a:moveTo>
                      <a:pt x="6" y="0"/>
                    </a:moveTo>
                    <a:lnTo>
                      <a:pt x="5" y="1"/>
                    </a:lnTo>
                    <a:lnTo>
                      <a:pt x="3" y="2"/>
                    </a:lnTo>
                    <a:lnTo>
                      <a:pt x="1" y="3"/>
                    </a:lnTo>
                    <a:lnTo>
                      <a:pt x="0" y="2"/>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3"/>
              <p:cNvSpPr/>
              <p:nvPr/>
            </p:nvSpPr>
            <p:spPr>
              <a:xfrm>
                <a:off x="3981" y="2555"/>
                <a:ext cx="5" cy="8"/>
              </a:xfrm>
              <a:custGeom>
                <a:avLst/>
                <a:gdLst/>
                <a:ahLst/>
                <a:cxnLst/>
                <a:rect l="l" t="t" r="r" b="b"/>
                <a:pathLst>
                  <a:path w="14" h="24" extrusionOk="0">
                    <a:moveTo>
                      <a:pt x="14" y="0"/>
                    </a:moveTo>
                    <a:lnTo>
                      <a:pt x="13" y="5"/>
                    </a:lnTo>
                    <a:lnTo>
                      <a:pt x="9" y="12"/>
                    </a:lnTo>
                    <a:lnTo>
                      <a:pt x="5" y="19"/>
                    </a:lnTo>
                    <a:lnTo>
                      <a:pt x="0" y="24"/>
                    </a:lnTo>
                    <a:lnTo>
                      <a:pt x="0" y="16"/>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496" name="Google Shape;496;p33"/>
              <p:cNvCxnSpPr/>
              <p:nvPr/>
            </p:nvCxnSpPr>
            <p:spPr>
              <a:xfrm>
                <a:off x="3981" y="2559"/>
                <a:ext cx="0" cy="0"/>
              </a:xfrm>
              <a:prstGeom prst="straightConnector1">
                <a:avLst/>
              </a:prstGeom>
              <a:noFill/>
              <a:ln w="9525" cap="flat" cmpd="sng">
                <a:solidFill>
                  <a:srgbClr val="FFFFFF"/>
                </a:solidFill>
                <a:prstDash val="solid"/>
                <a:round/>
                <a:headEnd type="none" w="med" len="med"/>
                <a:tailEnd type="none" w="med" len="med"/>
              </a:ln>
            </p:spPr>
          </p:cxnSp>
          <p:sp>
            <p:nvSpPr>
              <p:cNvPr id="497" name="Google Shape;497;p33"/>
              <p:cNvSpPr/>
              <p:nvPr/>
            </p:nvSpPr>
            <p:spPr>
              <a:xfrm>
                <a:off x="3977" y="2572"/>
                <a:ext cx="4" cy="3"/>
              </a:xfrm>
              <a:custGeom>
                <a:avLst/>
                <a:gdLst/>
                <a:ahLst/>
                <a:cxnLst/>
                <a:rect l="l" t="t" r="r" b="b"/>
                <a:pathLst>
                  <a:path w="13" h="12" extrusionOk="0">
                    <a:moveTo>
                      <a:pt x="13" y="12"/>
                    </a:moveTo>
                    <a:lnTo>
                      <a:pt x="0" y="0"/>
                    </a:lnTo>
                    <a:lnTo>
                      <a:pt x="1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33"/>
              <p:cNvSpPr/>
              <p:nvPr/>
            </p:nvSpPr>
            <p:spPr>
              <a:xfrm>
                <a:off x="3981" y="2585"/>
                <a:ext cx="2" cy="6"/>
              </a:xfrm>
              <a:custGeom>
                <a:avLst/>
                <a:gdLst/>
                <a:ahLst/>
                <a:cxnLst/>
                <a:rect l="l" t="t" r="r" b="b"/>
                <a:pathLst>
                  <a:path w="7" h="19" extrusionOk="0">
                    <a:moveTo>
                      <a:pt x="0" y="0"/>
                    </a:moveTo>
                    <a:lnTo>
                      <a:pt x="0" y="19"/>
                    </a:lnTo>
                    <a:lnTo>
                      <a:pt x="0" y="0"/>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499" name="Google Shape;499;p33"/>
              <p:cNvCxnSpPr/>
              <p:nvPr/>
            </p:nvCxnSpPr>
            <p:spPr>
              <a:xfrm>
                <a:off x="3981" y="2603"/>
                <a:ext cx="0" cy="0"/>
              </a:xfrm>
              <a:prstGeom prst="straightConnector1">
                <a:avLst/>
              </a:prstGeom>
              <a:noFill/>
              <a:ln w="9525" cap="flat" cmpd="sng">
                <a:solidFill>
                  <a:srgbClr val="FFFFFF"/>
                </a:solidFill>
                <a:prstDash val="solid"/>
                <a:round/>
                <a:headEnd type="none" w="med" len="med"/>
                <a:tailEnd type="none" w="med" len="med"/>
              </a:ln>
            </p:spPr>
          </p:cxnSp>
          <p:sp>
            <p:nvSpPr>
              <p:cNvPr id="500" name="Google Shape;500;p33"/>
              <p:cNvSpPr/>
              <p:nvPr/>
            </p:nvSpPr>
            <p:spPr>
              <a:xfrm>
                <a:off x="3970" y="2545"/>
                <a:ext cx="2" cy="6"/>
              </a:xfrm>
              <a:custGeom>
                <a:avLst/>
                <a:gdLst/>
                <a:ahLst/>
                <a:cxnLst/>
                <a:rect l="l" t="t" r="r" b="b"/>
                <a:pathLst>
                  <a:path w="8" h="18" extrusionOk="0">
                    <a:moveTo>
                      <a:pt x="0" y="18"/>
                    </a:moveTo>
                    <a:lnTo>
                      <a:pt x="8" y="6"/>
                    </a:lnTo>
                    <a:lnTo>
                      <a:pt x="0" y="0"/>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33"/>
              <p:cNvSpPr/>
              <p:nvPr/>
            </p:nvSpPr>
            <p:spPr>
              <a:xfrm>
                <a:off x="3968" y="2532"/>
                <a:ext cx="2" cy="7"/>
              </a:xfrm>
              <a:custGeom>
                <a:avLst/>
                <a:gdLst/>
                <a:ahLst/>
                <a:cxnLst/>
                <a:rect l="l" t="t" r="r" b="b"/>
                <a:pathLst>
                  <a:path w="6" h="19" extrusionOk="0">
                    <a:moveTo>
                      <a:pt x="0" y="0"/>
                    </a:moveTo>
                    <a:lnTo>
                      <a:pt x="0" y="19"/>
                    </a:lnTo>
                    <a:lnTo>
                      <a:pt x="6"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33"/>
              <p:cNvSpPr/>
              <p:nvPr/>
            </p:nvSpPr>
            <p:spPr>
              <a:xfrm>
                <a:off x="3965" y="2513"/>
                <a:ext cx="10" cy="5"/>
              </a:xfrm>
              <a:custGeom>
                <a:avLst/>
                <a:gdLst/>
                <a:ahLst/>
                <a:cxnLst/>
                <a:rect l="l" t="t" r="r" b="b"/>
                <a:pathLst>
                  <a:path w="28" h="19" extrusionOk="0">
                    <a:moveTo>
                      <a:pt x="0" y="0"/>
                    </a:moveTo>
                    <a:lnTo>
                      <a:pt x="0" y="19"/>
                    </a:lnTo>
                    <a:lnTo>
                      <a:pt x="28"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33"/>
              <p:cNvSpPr/>
              <p:nvPr/>
            </p:nvSpPr>
            <p:spPr>
              <a:xfrm>
                <a:off x="3970" y="2513"/>
                <a:ext cx="5" cy="5"/>
              </a:xfrm>
              <a:custGeom>
                <a:avLst/>
                <a:gdLst/>
                <a:ahLst/>
                <a:cxnLst/>
                <a:rect l="l" t="t" r="r" b="b"/>
                <a:pathLst>
                  <a:path w="15" h="19" extrusionOk="0">
                    <a:moveTo>
                      <a:pt x="15" y="19"/>
                    </a:moveTo>
                    <a:lnTo>
                      <a:pt x="8" y="9"/>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33"/>
              <p:cNvSpPr/>
              <p:nvPr/>
            </p:nvSpPr>
            <p:spPr>
              <a:xfrm>
                <a:off x="3975" y="2658"/>
                <a:ext cx="6" cy="6"/>
              </a:xfrm>
              <a:custGeom>
                <a:avLst/>
                <a:gdLst/>
                <a:ahLst/>
                <a:cxnLst/>
                <a:rect l="l" t="t" r="r" b="b"/>
                <a:pathLst>
                  <a:path w="19" h="20" extrusionOk="0">
                    <a:moveTo>
                      <a:pt x="0" y="0"/>
                    </a:moveTo>
                    <a:lnTo>
                      <a:pt x="0" y="20"/>
                    </a:lnTo>
                    <a:lnTo>
                      <a:pt x="19" y="14"/>
                    </a:lnTo>
                    <a:lnTo>
                      <a:pt x="14" y="8"/>
                    </a:lnTo>
                    <a:lnTo>
                      <a:pt x="10" y="4"/>
                    </a:lnTo>
                    <a:lnTo>
                      <a:pt x="4" y="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33"/>
              <p:cNvSpPr/>
              <p:nvPr/>
            </p:nvSpPr>
            <p:spPr>
              <a:xfrm>
                <a:off x="3975" y="2644"/>
                <a:ext cx="6" cy="4"/>
              </a:xfrm>
              <a:custGeom>
                <a:avLst/>
                <a:gdLst/>
                <a:ahLst/>
                <a:cxnLst/>
                <a:rect l="l" t="t" r="r" b="b"/>
                <a:pathLst>
                  <a:path w="19" h="12" extrusionOk="0">
                    <a:moveTo>
                      <a:pt x="13" y="12"/>
                    </a:moveTo>
                    <a:lnTo>
                      <a:pt x="19" y="0"/>
                    </a:lnTo>
                    <a:lnTo>
                      <a:pt x="0" y="0"/>
                    </a:lnTo>
                    <a:lnTo>
                      <a:pt x="1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33"/>
              <p:cNvSpPr/>
              <p:nvPr/>
            </p:nvSpPr>
            <p:spPr>
              <a:xfrm>
                <a:off x="3975" y="2637"/>
                <a:ext cx="6" cy="1"/>
              </a:xfrm>
              <a:custGeom>
                <a:avLst/>
                <a:gdLst/>
                <a:ahLst/>
                <a:cxnLst/>
                <a:rect l="l" t="t" r="r" b="b"/>
                <a:pathLst>
                  <a:path w="19" h="1" extrusionOk="0">
                    <a:moveTo>
                      <a:pt x="0" y="0"/>
                    </a:moveTo>
                    <a:lnTo>
                      <a:pt x="10" y="0"/>
                    </a:lnTo>
                    <a:lnTo>
                      <a:pt x="19" y="0"/>
                    </a:ln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3"/>
              <p:cNvSpPr/>
              <p:nvPr/>
            </p:nvSpPr>
            <p:spPr>
              <a:xfrm>
                <a:off x="3975" y="2632"/>
                <a:ext cx="0" cy="0"/>
              </a:xfrm>
              <a:prstGeom prst="rect">
                <a:avLst/>
              </a:prstGeom>
              <a:solidFill>
                <a:srgbClr val="C0C0C0"/>
              </a:solidFill>
              <a:ln w="9525" cap="flat"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u="none">
                  <a:solidFill>
                    <a:srgbClr val="000000"/>
                  </a:solidFill>
                  <a:latin typeface="Calibri"/>
                  <a:ea typeface="Calibri"/>
                  <a:cs typeface="Calibri"/>
                  <a:sym typeface="Calibri"/>
                </a:endParaRPr>
              </a:p>
            </p:txBody>
          </p:sp>
          <p:cxnSp>
            <p:nvCxnSpPr>
              <p:cNvPr id="508" name="Google Shape;508;p33"/>
              <p:cNvCxnSpPr/>
              <p:nvPr/>
            </p:nvCxnSpPr>
            <p:spPr>
              <a:xfrm>
                <a:off x="3972" y="2599"/>
                <a:ext cx="0" cy="0"/>
              </a:xfrm>
              <a:prstGeom prst="straightConnector1">
                <a:avLst/>
              </a:prstGeom>
              <a:noFill/>
              <a:ln w="9525" cap="flat" cmpd="sng">
                <a:solidFill>
                  <a:srgbClr val="FFFFFF"/>
                </a:solidFill>
                <a:prstDash val="solid"/>
                <a:round/>
                <a:headEnd type="none" w="med" len="med"/>
                <a:tailEnd type="none" w="med" len="med"/>
              </a:ln>
            </p:spPr>
          </p:cxnSp>
          <p:sp>
            <p:nvSpPr>
              <p:cNvPr id="509" name="Google Shape;509;p33"/>
              <p:cNvSpPr/>
              <p:nvPr/>
            </p:nvSpPr>
            <p:spPr>
              <a:xfrm>
                <a:off x="3975" y="2595"/>
                <a:ext cx="2" cy="1"/>
              </a:xfrm>
              <a:custGeom>
                <a:avLst/>
                <a:gdLst/>
                <a:ahLst/>
                <a:cxnLst/>
                <a:rect l="l" t="t" r="r" b="b"/>
                <a:pathLst>
                  <a:path w="6" h="3" extrusionOk="0">
                    <a:moveTo>
                      <a:pt x="6" y="0"/>
                    </a:moveTo>
                    <a:lnTo>
                      <a:pt x="5" y="1"/>
                    </a:lnTo>
                    <a:lnTo>
                      <a:pt x="3" y="2"/>
                    </a:lnTo>
                    <a:lnTo>
                      <a:pt x="1" y="3"/>
                    </a:lnTo>
                    <a:lnTo>
                      <a:pt x="0" y="2"/>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33"/>
              <p:cNvSpPr/>
              <p:nvPr/>
            </p:nvSpPr>
            <p:spPr>
              <a:xfrm>
                <a:off x="3981" y="2555"/>
                <a:ext cx="5" cy="8"/>
              </a:xfrm>
              <a:custGeom>
                <a:avLst/>
                <a:gdLst/>
                <a:ahLst/>
                <a:cxnLst/>
                <a:rect l="l" t="t" r="r" b="b"/>
                <a:pathLst>
                  <a:path w="14" h="24" extrusionOk="0">
                    <a:moveTo>
                      <a:pt x="14" y="0"/>
                    </a:moveTo>
                    <a:lnTo>
                      <a:pt x="13" y="5"/>
                    </a:lnTo>
                    <a:lnTo>
                      <a:pt x="9" y="12"/>
                    </a:lnTo>
                    <a:lnTo>
                      <a:pt x="5" y="19"/>
                    </a:lnTo>
                    <a:lnTo>
                      <a:pt x="0" y="24"/>
                    </a:lnTo>
                    <a:lnTo>
                      <a:pt x="0" y="16"/>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11" name="Google Shape;511;p33"/>
              <p:cNvCxnSpPr/>
              <p:nvPr/>
            </p:nvCxnSpPr>
            <p:spPr>
              <a:xfrm>
                <a:off x="3981" y="2559"/>
                <a:ext cx="0" cy="0"/>
              </a:xfrm>
              <a:prstGeom prst="straightConnector1">
                <a:avLst/>
              </a:prstGeom>
              <a:noFill/>
              <a:ln w="9525" cap="flat" cmpd="sng">
                <a:solidFill>
                  <a:srgbClr val="FFFFFF"/>
                </a:solidFill>
                <a:prstDash val="solid"/>
                <a:round/>
                <a:headEnd type="none" w="med" len="med"/>
                <a:tailEnd type="none" w="med" len="med"/>
              </a:ln>
            </p:spPr>
          </p:cxnSp>
          <p:sp>
            <p:nvSpPr>
              <p:cNvPr id="512" name="Google Shape;512;p33"/>
              <p:cNvSpPr/>
              <p:nvPr/>
            </p:nvSpPr>
            <p:spPr>
              <a:xfrm>
                <a:off x="3977" y="2572"/>
                <a:ext cx="4" cy="3"/>
              </a:xfrm>
              <a:custGeom>
                <a:avLst/>
                <a:gdLst/>
                <a:ahLst/>
                <a:cxnLst/>
                <a:rect l="l" t="t" r="r" b="b"/>
                <a:pathLst>
                  <a:path w="13" h="12" extrusionOk="0">
                    <a:moveTo>
                      <a:pt x="13" y="12"/>
                    </a:moveTo>
                    <a:lnTo>
                      <a:pt x="0" y="0"/>
                    </a:lnTo>
                    <a:lnTo>
                      <a:pt x="1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33"/>
              <p:cNvSpPr/>
              <p:nvPr/>
            </p:nvSpPr>
            <p:spPr>
              <a:xfrm>
                <a:off x="3981" y="2585"/>
                <a:ext cx="2" cy="6"/>
              </a:xfrm>
              <a:custGeom>
                <a:avLst/>
                <a:gdLst/>
                <a:ahLst/>
                <a:cxnLst/>
                <a:rect l="l" t="t" r="r" b="b"/>
                <a:pathLst>
                  <a:path w="7" h="19" extrusionOk="0">
                    <a:moveTo>
                      <a:pt x="0" y="0"/>
                    </a:moveTo>
                    <a:lnTo>
                      <a:pt x="0" y="19"/>
                    </a:lnTo>
                    <a:lnTo>
                      <a:pt x="0" y="0"/>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14" name="Google Shape;514;p33"/>
              <p:cNvCxnSpPr/>
              <p:nvPr/>
            </p:nvCxnSpPr>
            <p:spPr>
              <a:xfrm>
                <a:off x="3981" y="2603"/>
                <a:ext cx="0" cy="0"/>
              </a:xfrm>
              <a:prstGeom prst="straightConnector1">
                <a:avLst/>
              </a:prstGeom>
              <a:noFill/>
              <a:ln w="9525" cap="flat" cmpd="sng">
                <a:solidFill>
                  <a:srgbClr val="FFFFFF"/>
                </a:solidFill>
                <a:prstDash val="solid"/>
                <a:round/>
                <a:headEnd type="none" w="med" len="med"/>
                <a:tailEnd type="none" w="med" len="med"/>
              </a:ln>
            </p:spPr>
          </p:cxnSp>
          <p:sp>
            <p:nvSpPr>
              <p:cNvPr id="515" name="Google Shape;515;p33"/>
              <p:cNvSpPr/>
              <p:nvPr/>
            </p:nvSpPr>
            <p:spPr>
              <a:xfrm>
                <a:off x="3970" y="2545"/>
                <a:ext cx="2" cy="6"/>
              </a:xfrm>
              <a:custGeom>
                <a:avLst/>
                <a:gdLst/>
                <a:ahLst/>
                <a:cxnLst/>
                <a:rect l="l" t="t" r="r" b="b"/>
                <a:pathLst>
                  <a:path w="8" h="18" extrusionOk="0">
                    <a:moveTo>
                      <a:pt x="0" y="18"/>
                    </a:moveTo>
                    <a:lnTo>
                      <a:pt x="8" y="6"/>
                    </a:lnTo>
                    <a:lnTo>
                      <a:pt x="0" y="0"/>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3"/>
              <p:cNvSpPr/>
              <p:nvPr/>
            </p:nvSpPr>
            <p:spPr>
              <a:xfrm>
                <a:off x="3968" y="2532"/>
                <a:ext cx="2" cy="7"/>
              </a:xfrm>
              <a:custGeom>
                <a:avLst/>
                <a:gdLst/>
                <a:ahLst/>
                <a:cxnLst/>
                <a:rect l="l" t="t" r="r" b="b"/>
                <a:pathLst>
                  <a:path w="6" h="19" extrusionOk="0">
                    <a:moveTo>
                      <a:pt x="0" y="0"/>
                    </a:moveTo>
                    <a:lnTo>
                      <a:pt x="0" y="19"/>
                    </a:lnTo>
                    <a:lnTo>
                      <a:pt x="6"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33"/>
              <p:cNvSpPr/>
              <p:nvPr/>
            </p:nvSpPr>
            <p:spPr>
              <a:xfrm>
                <a:off x="3965" y="2513"/>
                <a:ext cx="10" cy="5"/>
              </a:xfrm>
              <a:custGeom>
                <a:avLst/>
                <a:gdLst/>
                <a:ahLst/>
                <a:cxnLst/>
                <a:rect l="l" t="t" r="r" b="b"/>
                <a:pathLst>
                  <a:path w="28" h="19" extrusionOk="0">
                    <a:moveTo>
                      <a:pt x="0" y="0"/>
                    </a:moveTo>
                    <a:lnTo>
                      <a:pt x="0" y="19"/>
                    </a:lnTo>
                    <a:lnTo>
                      <a:pt x="28"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33"/>
              <p:cNvSpPr/>
              <p:nvPr/>
            </p:nvSpPr>
            <p:spPr>
              <a:xfrm>
                <a:off x="3970" y="2513"/>
                <a:ext cx="5" cy="5"/>
              </a:xfrm>
              <a:custGeom>
                <a:avLst/>
                <a:gdLst/>
                <a:ahLst/>
                <a:cxnLst/>
                <a:rect l="l" t="t" r="r" b="b"/>
                <a:pathLst>
                  <a:path w="15" h="19" extrusionOk="0">
                    <a:moveTo>
                      <a:pt x="15" y="19"/>
                    </a:moveTo>
                    <a:lnTo>
                      <a:pt x="8" y="9"/>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33"/>
              <p:cNvSpPr/>
              <p:nvPr/>
            </p:nvSpPr>
            <p:spPr>
              <a:xfrm>
                <a:off x="3950" y="2430"/>
                <a:ext cx="7" cy="6"/>
              </a:xfrm>
              <a:custGeom>
                <a:avLst/>
                <a:gdLst/>
                <a:ahLst/>
                <a:cxnLst/>
                <a:rect l="l" t="t" r="r" b="b"/>
                <a:pathLst>
                  <a:path w="20" h="18" extrusionOk="0">
                    <a:moveTo>
                      <a:pt x="13" y="18"/>
                    </a:moveTo>
                    <a:lnTo>
                      <a:pt x="20" y="0"/>
                    </a:lnTo>
                    <a:lnTo>
                      <a:pt x="0" y="0"/>
                    </a:lnTo>
                    <a:lnTo>
                      <a:pt x="13"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0" name="Google Shape;520;p33"/>
            <p:cNvGrpSpPr/>
            <p:nvPr/>
          </p:nvGrpSpPr>
          <p:grpSpPr>
            <a:xfrm>
              <a:off x="7870825" y="3810000"/>
              <a:ext cx="185707" cy="214272"/>
              <a:chOff x="5486" y="2743"/>
              <a:chExt cx="137" cy="132"/>
            </a:xfrm>
          </p:grpSpPr>
          <p:sp>
            <p:nvSpPr>
              <p:cNvPr id="521" name="Google Shape;521;p33"/>
              <p:cNvSpPr/>
              <p:nvPr/>
            </p:nvSpPr>
            <p:spPr>
              <a:xfrm>
                <a:off x="5595" y="2806"/>
                <a:ext cx="13" cy="28"/>
              </a:xfrm>
              <a:custGeom>
                <a:avLst/>
                <a:gdLst/>
                <a:ahLst/>
                <a:cxnLst/>
                <a:rect l="l" t="t" r="r" b="b"/>
                <a:pathLst>
                  <a:path w="40" h="87" extrusionOk="0">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33"/>
              <p:cNvSpPr/>
              <p:nvPr/>
            </p:nvSpPr>
            <p:spPr>
              <a:xfrm>
                <a:off x="5603" y="2842"/>
                <a:ext cx="20" cy="12"/>
              </a:xfrm>
              <a:custGeom>
                <a:avLst/>
                <a:gdLst/>
                <a:ahLst/>
                <a:cxnLst/>
                <a:rect l="l" t="t" r="r" b="b"/>
                <a:pathLst>
                  <a:path w="61" h="37" extrusionOk="0">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33"/>
              <p:cNvSpPr/>
              <p:nvPr/>
            </p:nvSpPr>
            <p:spPr>
              <a:xfrm>
                <a:off x="5568" y="2865"/>
                <a:ext cx="13" cy="10"/>
              </a:xfrm>
              <a:custGeom>
                <a:avLst/>
                <a:gdLst/>
                <a:ahLst/>
                <a:cxnLst/>
                <a:rect l="l" t="t" r="r" b="b"/>
                <a:pathLst>
                  <a:path w="40" h="30" extrusionOk="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33"/>
              <p:cNvSpPr/>
              <p:nvPr/>
            </p:nvSpPr>
            <p:spPr>
              <a:xfrm>
                <a:off x="5515" y="2789"/>
                <a:ext cx="24" cy="26"/>
              </a:xfrm>
              <a:custGeom>
                <a:avLst/>
                <a:gdLst/>
                <a:ahLst/>
                <a:cxnLst/>
                <a:rect l="l" t="t" r="r" b="b"/>
                <a:pathLst>
                  <a:path w="74" h="80" extrusionOk="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33"/>
              <p:cNvSpPr/>
              <p:nvPr/>
            </p:nvSpPr>
            <p:spPr>
              <a:xfrm>
                <a:off x="5555" y="2785"/>
                <a:ext cx="26" cy="27"/>
              </a:xfrm>
              <a:custGeom>
                <a:avLst/>
                <a:gdLst/>
                <a:ahLst/>
                <a:cxnLst/>
                <a:rect l="l" t="t" r="r" b="b"/>
                <a:pathLst>
                  <a:path w="86" h="80" extrusionOk="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33"/>
              <p:cNvSpPr/>
              <p:nvPr/>
            </p:nvSpPr>
            <p:spPr>
              <a:xfrm>
                <a:off x="5570" y="2825"/>
                <a:ext cx="25" cy="11"/>
              </a:xfrm>
              <a:custGeom>
                <a:avLst/>
                <a:gdLst/>
                <a:ahLst/>
                <a:cxnLst/>
                <a:rect l="l" t="t" r="r" b="b"/>
                <a:pathLst>
                  <a:path w="74" h="31" extrusionOk="0">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33"/>
              <p:cNvSpPr/>
              <p:nvPr/>
            </p:nvSpPr>
            <p:spPr>
              <a:xfrm>
                <a:off x="5562" y="2819"/>
                <a:ext cx="6" cy="1"/>
              </a:xfrm>
              <a:custGeom>
                <a:avLst/>
                <a:gdLst/>
                <a:ahLst/>
                <a:cxnLst/>
                <a:rect l="l" t="t" r="r" b="b"/>
                <a:pathLst>
                  <a:path w="20" h="1" extrusionOk="0">
                    <a:moveTo>
                      <a:pt x="20" y="0"/>
                    </a:moveTo>
                    <a:lnTo>
                      <a:pt x="0" y="0"/>
                    </a:lnTo>
                    <a:lnTo>
                      <a:pt x="10" y="0"/>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33"/>
              <p:cNvSpPr/>
              <p:nvPr/>
            </p:nvSpPr>
            <p:spPr>
              <a:xfrm>
                <a:off x="5509" y="2769"/>
                <a:ext cx="32" cy="21"/>
              </a:xfrm>
              <a:custGeom>
                <a:avLst/>
                <a:gdLst/>
                <a:ahLst/>
                <a:cxnLst/>
                <a:rect l="l" t="t" r="r" b="b"/>
                <a:pathLst>
                  <a:path w="100" h="65" extrusionOk="0">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33"/>
              <p:cNvSpPr/>
              <p:nvPr/>
            </p:nvSpPr>
            <p:spPr>
              <a:xfrm>
                <a:off x="5486" y="2743"/>
                <a:ext cx="24" cy="34"/>
              </a:xfrm>
              <a:custGeom>
                <a:avLst/>
                <a:gdLst/>
                <a:ahLst/>
                <a:cxnLst/>
                <a:rect l="l" t="t" r="r" b="b"/>
                <a:pathLst>
                  <a:path w="79" h="104" extrusionOk="0">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0" name="Google Shape;530;p33"/>
            <p:cNvSpPr/>
            <p:nvPr/>
          </p:nvSpPr>
          <p:spPr>
            <a:xfrm>
              <a:off x="4216400" y="3548063"/>
              <a:ext cx="11113" cy="55562"/>
            </a:xfrm>
            <a:custGeom>
              <a:avLst/>
              <a:gdLst/>
              <a:ahLst/>
              <a:cxnLst/>
              <a:rect l="l" t="t" r="r" b="b"/>
              <a:pathLst>
                <a:path w="27" h="19" extrusionOk="0">
                  <a:moveTo>
                    <a:pt x="27" y="0"/>
                  </a:moveTo>
                  <a:lnTo>
                    <a:pt x="27" y="12"/>
                  </a:lnTo>
                  <a:lnTo>
                    <a:pt x="27" y="19"/>
                  </a:lnTo>
                  <a:lnTo>
                    <a:pt x="9" y="19"/>
                  </a:lnTo>
                  <a:lnTo>
                    <a:pt x="0" y="19"/>
                  </a:lnTo>
                  <a:lnTo>
                    <a:pt x="9" y="12"/>
                  </a:lnTo>
                  <a:lnTo>
                    <a:pt x="2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33"/>
            <p:cNvSpPr/>
            <p:nvPr/>
          </p:nvSpPr>
          <p:spPr>
            <a:xfrm>
              <a:off x="4140200" y="3687763"/>
              <a:ext cx="14288" cy="57150"/>
            </a:xfrm>
            <a:custGeom>
              <a:avLst/>
              <a:gdLst/>
              <a:ahLst/>
              <a:cxnLst/>
              <a:rect l="l" t="t" r="r" b="b"/>
              <a:pathLst>
                <a:path w="39" h="35" extrusionOk="0">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33"/>
            <p:cNvSpPr/>
            <p:nvPr/>
          </p:nvSpPr>
          <p:spPr>
            <a:xfrm>
              <a:off x="5938838" y="2014538"/>
              <a:ext cx="728663" cy="331786"/>
            </a:xfrm>
            <a:custGeom>
              <a:avLst/>
              <a:gdLst/>
              <a:ahLst/>
              <a:cxnLst/>
              <a:rect l="l" t="t" r="r" b="b"/>
              <a:pathLst>
                <a:path w="1688" h="630" extrusionOk="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33"/>
            <p:cNvSpPr/>
            <p:nvPr/>
          </p:nvSpPr>
          <p:spPr>
            <a:xfrm>
              <a:off x="2265363" y="3981450"/>
              <a:ext cx="328612" cy="415924"/>
            </a:xfrm>
            <a:custGeom>
              <a:avLst/>
              <a:gdLst/>
              <a:ahLst/>
              <a:cxnLst/>
              <a:rect l="l" t="t" r="r" b="b"/>
              <a:pathLst>
                <a:path w="758" h="795" extrusionOk="0">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D8E046"/>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33"/>
            <p:cNvSpPr/>
            <p:nvPr/>
          </p:nvSpPr>
          <p:spPr>
            <a:xfrm>
              <a:off x="2479675" y="3411538"/>
              <a:ext cx="119063" cy="215900"/>
            </a:xfrm>
            <a:custGeom>
              <a:avLst/>
              <a:gdLst/>
              <a:ahLst/>
              <a:cxnLst/>
              <a:rect l="l" t="t" r="r" b="b"/>
              <a:pathLst>
                <a:path w="273" h="414" extrusionOk="0">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35" name="Google Shape;535;p33"/>
            <p:cNvGrpSpPr/>
            <p:nvPr/>
          </p:nvGrpSpPr>
          <p:grpSpPr>
            <a:xfrm>
              <a:off x="2193925" y="3246438"/>
              <a:ext cx="322964" cy="400758"/>
              <a:chOff x="1486" y="2412"/>
              <a:chExt cx="243" cy="255"/>
            </a:xfrm>
          </p:grpSpPr>
          <p:sp>
            <p:nvSpPr>
              <p:cNvPr id="536" name="Google Shape;536;p33"/>
              <p:cNvSpPr/>
              <p:nvPr/>
            </p:nvSpPr>
            <p:spPr>
              <a:xfrm>
                <a:off x="1639" y="2457"/>
                <a:ext cx="18" cy="7"/>
              </a:xfrm>
              <a:custGeom>
                <a:avLst/>
                <a:gdLst/>
                <a:ahLst/>
                <a:cxnLst/>
                <a:rect l="l" t="t" r="r" b="b"/>
                <a:pathLst>
                  <a:path w="54" h="22" extrusionOk="0">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33"/>
              <p:cNvSpPr/>
              <p:nvPr/>
            </p:nvSpPr>
            <p:spPr>
              <a:xfrm>
                <a:off x="1526" y="2412"/>
                <a:ext cx="2" cy="8"/>
              </a:xfrm>
              <a:custGeom>
                <a:avLst/>
                <a:gdLst/>
                <a:ahLst/>
                <a:cxnLst/>
                <a:rect l="l" t="t" r="r" b="b"/>
                <a:pathLst>
                  <a:path w="6" h="24" extrusionOk="0">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33"/>
              <p:cNvSpPr/>
              <p:nvPr/>
            </p:nvSpPr>
            <p:spPr>
              <a:xfrm>
                <a:off x="1557" y="2438"/>
                <a:ext cx="8" cy="4"/>
              </a:xfrm>
              <a:custGeom>
                <a:avLst/>
                <a:gdLst/>
                <a:ahLst/>
                <a:cxnLst/>
                <a:rect l="l" t="t" r="r" b="b"/>
                <a:pathLst>
                  <a:path w="27" h="12" extrusionOk="0">
                    <a:moveTo>
                      <a:pt x="0" y="12"/>
                    </a:moveTo>
                    <a:lnTo>
                      <a:pt x="27" y="12"/>
                    </a:lnTo>
                    <a:lnTo>
                      <a:pt x="14" y="0"/>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33"/>
              <p:cNvSpPr/>
              <p:nvPr/>
            </p:nvSpPr>
            <p:spPr>
              <a:xfrm>
                <a:off x="1486" y="2444"/>
                <a:ext cx="243" cy="223"/>
              </a:xfrm>
              <a:custGeom>
                <a:avLst/>
                <a:gdLst/>
                <a:ahLst/>
                <a:cxnLst/>
                <a:rect l="l" t="t" r="r" b="b"/>
                <a:pathLst>
                  <a:path w="743" h="672" extrusionOk="0">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0" name="Google Shape;540;p33"/>
            <p:cNvSpPr/>
            <p:nvPr/>
          </p:nvSpPr>
          <p:spPr>
            <a:xfrm>
              <a:off x="7215188" y="4786313"/>
              <a:ext cx="31750" cy="11112"/>
            </a:xfrm>
            <a:custGeom>
              <a:avLst/>
              <a:gdLst/>
              <a:ahLst/>
              <a:cxnLst/>
              <a:rect l="l" t="t" r="r" b="b"/>
              <a:pathLst>
                <a:path w="79" h="23" extrusionOk="0">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33"/>
            <p:cNvSpPr/>
            <p:nvPr/>
          </p:nvSpPr>
          <p:spPr>
            <a:xfrm>
              <a:off x="7331075" y="4919663"/>
              <a:ext cx="1588" cy="4762"/>
            </a:xfrm>
            <a:custGeom>
              <a:avLst/>
              <a:gdLst/>
              <a:ahLst/>
              <a:cxnLst/>
              <a:rect l="l" t="t" r="r" b="b"/>
              <a:pathLst>
                <a:path w="1588" h="6" extrusionOk="0">
                  <a:moveTo>
                    <a:pt x="0" y="0"/>
                  </a:moveTo>
                  <a:lnTo>
                    <a:pt x="0" y="6"/>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42" name="Google Shape;542;p33"/>
            <p:cNvCxnSpPr/>
            <p:nvPr/>
          </p:nvCxnSpPr>
          <p:spPr>
            <a:xfrm rot="10800000" flipH="1">
              <a:off x="7421563" y="4918175"/>
              <a:ext cx="1500" cy="12600"/>
            </a:xfrm>
            <a:prstGeom prst="straightConnector1">
              <a:avLst/>
            </a:prstGeom>
            <a:noFill/>
            <a:ln w="9525" cap="flat" cmpd="sng">
              <a:solidFill>
                <a:srgbClr val="FFFFFF"/>
              </a:solidFill>
              <a:prstDash val="solid"/>
              <a:round/>
              <a:headEnd type="none" w="med" len="med"/>
              <a:tailEnd type="none" w="med" len="med"/>
            </a:ln>
          </p:spPr>
        </p:cxnSp>
        <p:sp>
          <p:nvSpPr>
            <p:cNvPr id="543" name="Google Shape;543;p33"/>
            <p:cNvSpPr/>
            <p:nvPr/>
          </p:nvSpPr>
          <p:spPr>
            <a:xfrm>
              <a:off x="7421563" y="4918075"/>
              <a:ext cx="3175" cy="15875"/>
            </a:xfrm>
            <a:custGeom>
              <a:avLst/>
              <a:gdLst/>
              <a:ahLst/>
              <a:cxnLst/>
              <a:rect l="l" t="t" r="r" b="b"/>
              <a:pathLst>
                <a:path w="5" h="30" extrusionOk="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33"/>
            <p:cNvSpPr/>
            <p:nvPr/>
          </p:nvSpPr>
          <p:spPr>
            <a:xfrm>
              <a:off x="7720013" y="4387850"/>
              <a:ext cx="22225" cy="28575"/>
            </a:xfrm>
            <a:custGeom>
              <a:avLst/>
              <a:gdLst/>
              <a:ahLst/>
              <a:cxnLst/>
              <a:rect l="l" t="t" r="r" b="b"/>
              <a:pathLst>
                <a:path w="53" h="55" extrusionOk="0">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33"/>
            <p:cNvSpPr/>
            <p:nvPr/>
          </p:nvSpPr>
          <p:spPr>
            <a:xfrm>
              <a:off x="7726363" y="4314825"/>
              <a:ext cx="26987" cy="39688"/>
            </a:xfrm>
            <a:custGeom>
              <a:avLst/>
              <a:gdLst/>
              <a:ahLst/>
              <a:cxnLst/>
              <a:rect l="l" t="t" r="r" b="b"/>
              <a:pathLst>
                <a:path w="65" h="75" extrusionOk="0">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33"/>
            <p:cNvSpPr/>
            <p:nvPr/>
          </p:nvSpPr>
          <p:spPr>
            <a:xfrm>
              <a:off x="7702550" y="4291013"/>
              <a:ext cx="17463" cy="30162"/>
            </a:xfrm>
            <a:custGeom>
              <a:avLst/>
              <a:gdLst/>
              <a:ahLst/>
              <a:cxnLst/>
              <a:rect l="l" t="t" r="r" b="b"/>
              <a:pathLst>
                <a:path w="40" h="62" extrusionOk="0">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33"/>
            <p:cNvSpPr/>
            <p:nvPr/>
          </p:nvSpPr>
          <p:spPr>
            <a:xfrm>
              <a:off x="7621588" y="4168775"/>
              <a:ext cx="68262" cy="138113"/>
            </a:xfrm>
            <a:custGeom>
              <a:avLst/>
              <a:gdLst/>
              <a:ahLst/>
              <a:cxnLst/>
              <a:rect l="l" t="t" r="r" b="b"/>
              <a:pathLst>
                <a:path w="159" h="259" extrusionOk="0">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48" name="Google Shape;548;p33"/>
            <p:cNvCxnSpPr/>
            <p:nvPr/>
          </p:nvCxnSpPr>
          <p:spPr>
            <a:xfrm rot="10800000">
              <a:off x="7615288" y="4135475"/>
              <a:ext cx="6300" cy="33300"/>
            </a:xfrm>
            <a:prstGeom prst="straightConnector1">
              <a:avLst/>
            </a:prstGeom>
            <a:noFill/>
            <a:ln w="9525" cap="flat" cmpd="sng">
              <a:solidFill>
                <a:srgbClr val="FFFFFF"/>
              </a:solidFill>
              <a:prstDash val="solid"/>
              <a:round/>
              <a:headEnd type="none" w="med" len="med"/>
              <a:tailEnd type="none" w="med" len="med"/>
            </a:ln>
          </p:spPr>
        </p:cxnSp>
        <p:sp>
          <p:nvSpPr>
            <p:cNvPr id="549" name="Google Shape;549;p33"/>
            <p:cNvSpPr/>
            <p:nvPr/>
          </p:nvSpPr>
          <p:spPr>
            <a:xfrm>
              <a:off x="7615238" y="4119563"/>
              <a:ext cx="6350" cy="15875"/>
            </a:xfrm>
            <a:custGeom>
              <a:avLst/>
              <a:gdLst/>
              <a:ahLst/>
              <a:cxnLst/>
              <a:rect l="l" t="t" r="r" b="b"/>
              <a:pathLst>
                <a:path w="13" h="25" extrusionOk="0">
                  <a:moveTo>
                    <a:pt x="0" y="25"/>
                  </a:moveTo>
                  <a:lnTo>
                    <a:pt x="1" y="19"/>
                  </a:lnTo>
                  <a:lnTo>
                    <a:pt x="4" y="13"/>
                  </a:lnTo>
                  <a:lnTo>
                    <a:pt x="8" y="6"/>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50" name="Google Shape;550;p33"/>
            <p:cNvCxnSpPr/>
            <p:nvPr/>
          </p:nvCxnSpPr>
          <p:spPr>
            <a:xfrm rot="10800000">
              <a:off x="7621588" y="4106963"/>
              <a:ext cx="0" cy="12600"/>
            </a:xfrm>
            <a:prstGeom prst="straightConnector1">
              <a:avLst/>
            </a:prstGeom>
            <a:noFill/>
            <a:ln w="9525" cap="flat" cmpd="sng">
              <a:solidFill>
                <a:srgbClr val="FFFFFF"/>
              </a:solidFill>
              <a:prstDash val="solid"/>
              <a:round/>
              <a:headEnd type="none" w="med" len="med"/>
              <a:tailEnd type="none" w="med" len="med"/>
            </a:ln>
          </p:spPr>
        </p:cxnSp>
        <p:sp>
          <p:nvSpPr>
            <p:cNvPr id="551" name="Google Shape;551;p33"/>
            <p:cNvSpPr/>
            <p:nvPr/>
          </p:nvSpPr>
          <p:spPr>
            <a:xfrm>
              <a:off x="7575550" y="4040188"/>
              <a:ext cx="46038" cy="66675"/>
            </a:xfrm>
            <a:custGeom>
              <a:avLst/>
              <a:gdLst/>
              <a:ahLst/>
              <a:cxnLst/>
              <a:rect l="l" t="t" r="r" b="b"/>
              <a:pathLst>
                <a:path w="100" h="123" extrusionOk="0">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33"/>
            <p:cNvSpPr/>
            <p:nvPr/>
          </p:nvSpPr>
          <p:spPr>
            <a:xfrm>
              <a:off x="7589838" y="3983038"/>
              <a:ext cx="1587" cy="50800"/>
            </a:xfrm>
            <a:custGeom>
              <a:avLst/>
              <a:gdLst/>
              <a:ahLst/>
              <a:cxnLst/>
              <a:rect l="l" t="t" r="r" b="b"/>
              <a:pathLst>
                <a:path w="5" h="99" extrusionOk="0">
                  <a:moveTo>
                    <a:pt x="5" y="0"/>
                  </a:moveTo>
                  <a:lnTo>
                    <a:pt x="4" y="34"/>
                  </a:lnTo>
                  <a:lnTo>
                    <a:pt x="1" y="59"/>
                  </a:lnTo>
                  <a:lnTo>
                    <a:pt x="0" y="69"/>
                  </a:lnTo>
                  <a:lnTo>
                    <a:pt x="0" y="78"/>
                  </a:lnTo>
                  <a:lnTo>
                    <a:pt x="2" y="87"/>
                  </a:lnTo>
                  <a:lnTo>
                    <a:pt x="5" y="9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33"/>
            <p:cNvSpPr/>
            <p:nvPr/>
          </p:nvSpPr>
          <p:spPr>
            <a:xfrm>
              <a:off x="7596188" y="3976688"/>
              <a:ext cx="7937" cy="36512"/>
            </a:xfrm>
            <a:custGeom>
              <a:avLst/>
              <a:gdLst/>
              <a:ahLst/>
              <a:cxnLst/>
              <a:rect l="l" t="t" r="r" b="b"/>
              <a:pathLst>
                <a:path w="14" h="68" extrusionOk="0">
                  <a:moveTo>
                    <a:pt x="14" y="0"/>
                  </a:moveTo>
                  <a:lnTo>
                    <a:pt x="8" y="16"/>
                  </a:lnTo>
                  <a:lnTo>
                    <a:pt x="4" y="33"/>
                  </a:lnTo>
                  <a:lnTo>
                    <a:pt x="2" y="52"/>
                  </a:lnTo>
                  <a:lnTo>
                    <a:pt x="0" y="6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33"/>
            <p:cNvSpPr/>
            <p:nvPr/>
          </p:nvSpPr>
          <p:spPr>
            <a:xfrm>
              <a:off x="7612063" y="3957638"/>
              <a:ext cx="1587" cy="22225"/>
            </a:xfrm>
            <a:custGeom>
              <a:avLst/>
              <a:gdLst/>
              <a:ahLst/>
              <a:cxnLst/>
              <a:rect l="l" t="t" r="r" b="b"/>
              <a:pathLst>
                <a:path w="1587" h="43" extrusionOk="0">
                  <a:moveTo>
                    <a:pt x="0" y="0"/>
                  </a:moveTo>
                  <a:lnTo>
                    <a:pt x="0" y="13"/>
                  </a:lnTo>
                  <a:lnTo>
                    <a:pt x="0" y="26"/>
                  </a:lnTo>
                  <a:lnTo>
                    <a:pt x="0" y="37"/>
                  </a:lnTo>
                  <a:lnTo>
                    <a:pt x="0"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555" name="Google Shape;555;p33"/>
            <p:cNvCxnSpPr/>
            <p:nvPr/>
          </p:nvCxnSpPr>
          <p:spPr>
            <a:xfrm rot="10800000" flipH="1">
              <a:off x="7612063" y="3976563"/>
              <a:ext cx="1500" cy="3300"/>
            </a:xfrm>
            <a:prstGeom prst="straightConnector1">
              <a:avLst/>
            </a:prstGeom>
            <a:noFill/>
            <a:ln w="9525" cap="flat" cmpd="sng">
              <a:solidFill>
                <a:srgbClr val="FFFFFF"/>
              </a:solidFill>
              <a:prstDash val="solid"/>
              <a:round/>
              <a:headEnd type="none" w="med" len="med"/>
              <a:tailEnd type="none" w="med" len="med"/>
            </a:ln>
          </p:spPr>
        </p:cxnSp>
        <p:sp>
          <p:nvSpPr>
            <p:cNvPr id="556" name="Google Shape;556;p33"/>
            <p:cNvSpPr/>
            <p:nvPr/>
          </p:nvSpPr>
          <p:spPr>
            <a:xfrm>
              <a:off x="7596188" y="3960813"/>
              <a:ext cx="1587" cy="15875"/>
            </a:xfrm>
            <a:custGeom>
              <a:avLst/>
              <a:gdLst/>
              <a:ahLst/>
              <a:cxnLst/>
              <a:rect l="l" t="t" r="r" b="b"/>
              <a:pathLst>
                <a:path w="1587" h="31" extrusionOk="0">
                  <a:moveTo>
                    <a:pt x="0" y="31"/>
                  </a:moveTo>
                  <a:lnTo>
                    <a:pt x="0" y="22"/>
                  </a:lnTo>
                  <a:lnTo>
                    <a:pt x="0" y="15"/>
                  </a:lnTo>
                  <a:lnTo>
                    <a:pt x="0" y="8"/>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33"/>
            <p:cNvSpPr/>
            <p:nvPr/>
          </p:nvSpPr>
          <p:spPr>
            <a:xfrm>
              <a:off x="7316788" y="4949825"/>
              <a:ext cx="96837" cy="87313"/>
            </a:xfrm>
            <a:custGeom>
              <a:avLst/>
              <a:gdLst/>
              <a:ahLst/>
              <a:cxnLst/>
              <a:rect l="l" t="t" r="r" b="b"/>
              <a:pathLst>
                <a:path w="225" h="167" extrusionOk="0">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33"/>
            <p:cNvSpPr/>
            <p:nvPr/>
          </p:nvSpPr>
          <p:spPr>
            <a:xfrm>
              <a:off x="7454900" y="4168775"/>
              <a:ext cx="3175" cy="17463"/>
            </a:xfrm>
            <a:custGeom>
              <a:avLst/>
              <a:gdLst/>
              <a:ahLst/>
              <a:cxnLst/>
              <a:rect l="l" t="t" r="r" b="b"/>
              <a:pathLst>
                <a:path w="7" h="31" extrusionOk="0">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33"/>
            <p:cNvSpPr/>
            <p:nvPr/>
          </p:nvSpPr>
          <p:spPr>
            <a:xfrm>
              <a:off x="7388225" y="4090988"/>
              <a:ext cx="15875" cy="15875"/>
            </a:xfrm>
            <a:custGeom>
              <a:avLst/>
              <a:gdLst/>
              <a:ahLst/>
              <a:cxnLst/>
              <a:rect l="l" t="t" r="r" b="b"/>
              <a:pathLst>
                <a:path w="33" h="31" extrusionOk="0">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33"/>
            <p:cNvSpPr/>
            <p:nvPr/>
          </p:nvSpPr>
          <p:spPr>
            <a:xfrm>
              <a:off x="7404100" y="4003675"/>
              <a:ext cx="3175" cy="9525"/>
            </a:xfrm>
            <a:custGeom>
              <a:avLst/>
              <a:gdLst/>
              <a:ahLst/>
              <a:cxnLst/>
              <a:rect l="l" t="t" r="r" b="b"/>
              <a:pathLst>
                <a:path w="13" h="19" extrusionOk="0">
                  <a:moveTo>
                    <a:pt x="0" y="19"/>
                  </a:moveTo>
                  <a:lnTo>
                    <a:pt x="2" y="18"/>
                  </a:lnTo>
                  <a:lnTo>
                    <a:pt x="5" y="17"/>
                  </a:lnTo>
                  <a:lnTo>
                    <a:pt x="7" y="15"/>
                  </a:lnTo>
                  <a:lnTo>
                    <a:pt x="8" y="12"/>
                  </a:lnTo>
                  <a:lnTo>
                    <a:pt x="12" y="6"/>
                  </a:lnTo>
                  <a:lnTo>
                    <a:pt x="13" y="0"/>
                  </a:lnTo>
                  <a:lnTo>
                    <a:pt x="0"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33"/>
            <p:cNvSpPr/>
            <p:nvPr/>
          </p:nvSpPr>
          <p:spPr>
            <a:xfrm>
              <a:off x="7243763" y="4006850"/>
              <a:ext cx="36512" cy="22225"/>
            </a:xfrm>
            <a:custGeom>
              <a:avLst/>
              <a:gdLst/>
              <a:ahLst/>
              <a:cxnLst/>
              <a:rect l="l" t="t" r="r" b="b"/>
              <a:pathLst>
                <a:path w="87" h="42" extrusionOk="0">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33"/>
            <p:cNvSpPr/>
            <p:nvPr/>
          </p:nvSpPr>
          <p:spPr>
            <a:xfrm>
              <a:off x="7488238" y="4470400"/>
              <a:ext cx="1587" cy="14288"/>
            </a:xfrm>
            <a:custGeom>
              <a:avLst/>
              <a:gdLst/>
              <a:ahLst/>
              <a:cxnLst/>
              <a:rect l="l" t="t" r="r" b="b"/>
              <a:pathLst>
                <a:path w="7" h="31" extrusionOk="0">
                  <a:moveTo>
                    <a:pt x="0" y="0"/>
                  </a:moveTo>
                  <a:lnTo>
                    <a:pt x="7" y="0"/>
                  </a:lnTo>
                  <a:lnTo>
                    <a:pt x="7" y="18"/>
                  </a:lnTo>
                  <a:lnTo>
                    <a:pt x="0" y="31"/>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3"/>
            <p:cNvSpPr/>
            <p:nvPr/>
          </p:nvSpPr>
          <p:spPr>
            <a:xfrm>
              <a:off x="6724650" y="3976688"/>
              <a:ext cx="1019177" cy="908048"/>
            </a:xfrm>
            <a:custGeom>
              <a:avLst/>
              <a:gdLst/>
              <a:ahLst/>
              <a:cxnLst/>
              <a:rect l="l" t="t" r="r" b="b"/>
              <a:pathLst>
                <a:path w="2332" h="1731" extrusionOk="0">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33"/>
            <p:cNvSpPr/>
            <p:nvPr/>
          </p:nvSpPr>
          <p:spPr>
            <a:xfrm>
              <a:off x="1211263" y="2643188"/>
              <a:ext cx="668335" cy="581025"/>
            </a:xfrm>
            <a:custGeom>
              <a:avLst/>
              <a:gdLst/>
              <a:ahLst/>
              <a:cxnLst/>
              <a:rect l="l" t="t" r="r" b="b"/>
              <a:pathLst>
                <a:path w="1535" h="1109" extrusionOk="0">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33"/>
            <p:cNvSpPr/>
            <p:nvPr/>
          </p:nvSpPr>
          <p:spPr>
            <a:xfrm>
              <a:off x="2486025" y="4283075"/>
              <a:ext cx="211138" cy="265114"/>
            </a:xfrm>
            <a:custGeom>
              <a:avLst/>
              <a:gdLst/>
              <a:ahLst/>
              <a:cxnLst/>
              <a:rect l="l" t="t" r="r" b="b"/>
              <a:pathLst>
                <a:path w="486" h="505" extrusionOk="0">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33"/>
            <p:cNvSpPr/>
            <p:nvPr/>
          </p:nvSpPr>
          <p:spPr>
            <a:xfrm>
              <a:off x="2655888" y="3487738"/>
              <a:ext cx="73025" cy="109537"/>
            </a:xfrm>
            <a:custGeom>
              <a:avLst/>
              <a:gdLst/>
              <a:ahLst/>
              <a:cxnLst/>
              <a:rect l="l" t="t" r="r" b="b"/>
              <a:pathLst>
                <a:path w="166" h="208" extrusionOk="0">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3"/>
            <p:cNvSpPr/>
            <p:nvPr/>
          </p:nvSpPr>
          <p:spPr>
            <a:xfrm>
              <a:off x="2170113" y="3046413"/>
              <a:ext cx="69850" cy="58737"/>
            </a:xfrm>
            <a:custGeom>
              <a:avLst/>
              <a:gdLst/>
              <a:ahLst/>
              <a:cxnLst/>
              <a:rect l="l" t="t" r="r" b="b"/>
              <a:pathLst>
                <a:path w="164" h="104" extrusionOk="0">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3"/>
            <p:cNvSpPr/>
            <p:nvPr/>
          </p:nvSpPr>
          <p:spPr>
            <a:xfrm>
              <a:off x="2536825" y="5400675"/>
              <a:ext cx="23813" cy="57150"/>
            </a:xfrm>
            <a:custGeom>
              <a:avLst/>
              <a:gdLst/>
              <a:ahLst/>
              <a:cxnLst/>
              <a:rect l="l" t="t" r="r" b="b"/>
              <a:pathLst>
                <a:path w="53" h="19" extrusionOk="0">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33"/>
            <p:cNvSpPr/>
            <p:nvPr/>
          </p:nvSpPr>
          <p:spPr>
            <a:xfrm>
              <a:off x="2501900" y="5380038"/>
              <a:ext cx="34925" cy="58737"/>
            </a:xfrm>
            <a:custGeom>
              <a:avLst/>
              <a:gdLst/>
              <a:ahLst/>
              <a:cxnLst/>
              <a:rect l="l" t="t" r="r" b="b"/>
              <a:pathLst>
                <a:path w="80" h="18" extrusionOk="0">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3"/>
            <p:cNvSpPr/>
            <p:nvPr/>
          </p:nvSpPr>
          <p:spPr>
            <a:xfrm>
              <a:off x="2501900" y="5359400"/>
              <a:ext cx="22225" cy="60325"/>
            </a:xfrm>
            <a:custGeom>
              <a:avLst/>
              <a:gdLst/>
              <a:ahLst/>
              <a:cxnLst/>
              <a:rect l="l" t="t" r="r" b="b"/>
              <a:pathLst>
                <a:path w="46" h="27" extrusionOk="0">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3"/>
            <p:cNvSpPr/>
            <p:nvPr/>
          </p:nvSpPr>
          <p:spPr>
            <a:xfrm>
              <a:off x="2471738" y="5353050"/>
              <a:ext cx="25400" cy="60325"/>
            </a:xfrm>
            <a:custGeom>
              <a:avLst/>
              <a:gdLst/>
              <a:ahLst/>
              <a:cxnLst/>
              <a:rect l="l" t="t" r="r" b="b"/>
              <a:pathLst>
                <a:path w="54" h="39" extrusionOk="0">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33"/>
            <p:cNvSpPr/>
            <p:nvPr/>
          </p:nvSpPr>
          <p:spPr>
            <a:xfrm>
              <a:off x="2446338" y="5343525"/>
              <a:ext cx="28575" cy="58738"/>
            </a:xfrm>
            <a:custGeom>
              <a:avLst/>
              <a:gdLst/>
              <a:ahLst/>
              <a:cxnLst/>
              <a:rect l="l" t="t" r="r" b="b"/>
              <a:pathLst>
                <a:path w="60" h="15" extrusionOk="0">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3"/>
            <p:cNvSpPr/>
            <p:nvPr/>
          </p:nvSpPr>
          <p:spPr>
            <a:xfrm>
              <a:off x="2422525" y="5330825"/>
              <a:ext cx="33338" cy="57150"/>
            </a:xfrm>
            <a:custGeom>
              <a:avLst/>
              <a:gdLst/>
              <a:ahLst/>
              <a:cxnLst/>
              <a:rect l="l" t="t" r="r" b="b"/>
              <a:pathLst>
                <a:path w="79" h="32" extrusionOk="0">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3"/>
            <p:cNvSpPr/>
            <p:nvPr/>
          </p:nvSpPr>
          <p:spPr>
            <a:xfrm>
              <a:off x="2416175" y="5311775"/>
              <a:ext cx="30163" cy="57150"/>
            </a:xfrm>
            <a:custGeom>
              <a:avLst/>
              <a:gdLst/>
              <a:ahLst/>
              <a:cxnLst/>
              <a:rect l="l" t="t" r="r" b="b"/>
              <a:pathLst>
                <a:path w="66" h="19" extrusionOk="0">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33"/>
            <p:cNvSpPr/>
            <p:nvPr/>
          </p:nvSpPr>
          <p:spPr>
            <a:xfrm>
              <a:off x="2316163" y="5002213"/>
              <a:ext cx="25400" cy="60325"/>
            </a:xfrm>
            <a:custGeom>
              <a:avLst/>
              <a:gdLst/>
              <a:ahLst/>
              <a:cxnLst/>
              <a:rect l="l" t="t" r="r" b="b"/>
              <a:pathLst>
                <a:path w="53" h="80" extrusionOk="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33"/>
            <p:cNvSpPr/>
            <p:nvPr/>
          </p:nvSpPr>
          <p:spPr>
            <a:xfrm>
              <a:off x="2346325" y="5097463"/>
              <a:ext cx="17463" cy="53975"/>
            </a:xfrm>
            <a:custGeom>
              <a:avLst/>
              <a:gdLst/>
              <a:ahLst/>
              <a:cxnLst/>
              <a:rect l="l" t="t" r="r" b="b"/>
              <a:pathLst>
                <a:path w="41" h="43" extrusionOk="0">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3"/>
            <p:cNvSpPr/>
            <p:nvPr/>
          </p:nvSpPr>
          <p:spPr>
            <a:xfrm>
              <a:off x="2351088" y="5119688"/>
              <a:ext cx="7937" cy="58737"/>
            </a:xfrm>
            <a:custGeom>
              <a:avLst/>
              <a:gdLst/>
              <a:ahLst/>
              <a:cxnLst/>
              <a:rect l="l" t="t" r="r" b="b"/>
              <a:pathLst>
                <a:path w="20" h="24" extrusionOk="0">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33"/>
            <p:cNvSpPr/>
            <p:nvPr/>
          </p:nvSpPr>
          <p:spPr>
            <a:xfrm>
              <a:off x="2365375" y="5181600"/>
              <a:ext cx="17463" cy="60325"/>
            </a:xfrm>
            <a:custGeom>
              <a:avLst/>
              <a:gdLst/>
              <a:ahLst/>
              <a:cxnLst/>
              <a:rect l="l" t="t" r="r" b="b"/>
              <a:pathLst>
                <a:path w="39" h="43" extrusionOk="0">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33"/>
            <p:cNvSpPr/>
            <p:nvPr/>
          </p:nvSpPr>
          <p:spPr>
            <a:xfrm>
              <a:off x="2352675" y="5194300"/>
              <a:ext cx="26988" cy="58738"/>
            </a:xfrm>
            <a:custGeom>
              <a:avLst/>
              <a:gdLst/>
              <a:ahLst/>
              <a:cxnLst/>
              <a:rect l="l" t="t" r="r" b="b"/>
              <a:pathLst>
                <a:path w="55" h="62" extrusionOk="0">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33"/>
            <p:cNvSpPr/>
            <p:nvPr/>
          </p:nvSpPr>
          <p:spPr>
            <a:xfrm>
              <a:off x="2382838" y="5227638"/>
              <a:ext cx="11112" cy="58737"/>
            </a:xfrm>
            <a:custGeom>
              <a:avLst/>
              <a:gdLst/>
              <a:ahLst/>
              <a:cxnLst/>
              <a:rect l="l" t="t" r="r" b="b"/>
              <a:pathLst>
                <a:path w="35" h="43" extrusionOk="0">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33"/>
            <p:cNvSpPr/>
            <p:nvPr/>
          </p:nvSpPr>
          <p:spPr>
            <a:xfrm>
              <a:off x="2379663" y="5260975"/>
              <a:ext cx="20637" cy="55563"/>
            </a:xfrm>
            <a:custGeom>
              <a:avLst/>
              <a:gdLst/>
              <a:ahLst/>
              <a:cxnLst/>
              <a:rect l="l" t="t" r="r" b="b"/>
              <a:pathLst>
                <a:path w="53" h="21" extrusionOk="0">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33"/>
            <p:cNvSpPr/>
            <p:nvPr/>
          </p:nvSpPr>
          <p:spPr>
            <a:xfrm>
              <a:off x="2403475" y="5275263"/>
              <a:ext cx="17463" cy="57150"/>
            </a:xfrm>
            <a:custGeom>
              <a:avLst/>
              <a:gdLst/>
              <a:ahLst/>
              <a:cxnLst/>
              <a:rect l="l" t="t" r="r" b="b"/>
              <a:pathLst>
                <a:path w="43" h="38" extrusionOk="0">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33"/>
            <p:cNvSpPr/>
            <p:nvPr/>
          </p:nvSpPr>
          <p:spPr>
            <a:xfrm>
              <a:off x="2405063" y="5303838"/>
              <a:ext cx="6350" cy="57150"/>
            </a:xfrm>
            <a:custGeom>
              <a:avLst/>
              <a:gdLst/>
              <a:ahLst/>
              <a:cxnLst/>
              <a:rect l="l" t="t" r="r" b="b"/>
              <a:pathLst>
                <a:path w="20" h="5" extrusionOk="0">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33"/>
            <p:cNvSpPr/>
            <p:nvPr/>
          </p:nvSpPr>
          <p:spPr>
            <a:xfrm>
              <a:off x="2479675" y="5373688"/>
              <a:ext cx="34925" cy="57150"/>
            </a:xfrm>
            <a:custGeom>
              <a:avLst/>
              <a:gdLst/>
              <a:ahLst/>
              <a:cxnLst/>
              <a:rect l="l" t="t" r="r" b="b"/>
              <a:pathLst>
                <a:path w="73" h="22" extrusionOk="0">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3"/>
            <p:cNvSpPr/>
            <p:nvPr/>
          </p:nvSpPr>
          <p:spPr>
            <a:xfrm>
              <a:off x="2517775" y="5314950"/>
              <a:ext cx="123825" cy="100013"/>
            </a:xfrm>
            <a:custGeom>
              <a:avLst/>
              <a:gdLst/>
              <a:ahLst/>
              <a:cxnLst/>
              <a:rect l="l" t="t" r="r" b="b"/>
              <a:pathLst>
                <a:path w="281" h="193" extrusionOk="0">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33"/>
            <p:cNvSpPr/>
            <p:nvPr/>
          </p:nvSpPr>
          <p:spPr>
            <a:xfrm>
              <a:off x="2070100" y="3081338"/>
              <a:ext cx="52388" cy="58737"/>
            </a:xfrm>
            <a:custGeom>
              <a:avLst/>
              <a:gdLst/>
              <a:ahLst/>
              <a:cxnLst/>
              <a:rect l="l" t="t" r="r" b="b"/>
              <a:pathLst>
                <a:path w="120" h="56" extrusionOk="0">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33"/>
            <p:cNvSpPr/>
            <p:nvPr/>
          </p:nvSpPr>
          <p:spPr>
            <a:xfrm>
              <a:off x="1927225" y="2943225"/>
              <a:ext cx="250825" cy="109538"/>
            </a:xfrm>
            <a:custGeom>
              <a:avLst/>
              <a:gdLst/>
              <a:ahLst/>
              <a:cxnLst/>
              <a:rect l="l" t="t" r="r" b="b"/>
              <a:pathLst>
                <a:path w="574" h="204" extrusionOk="0">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33"/>
            <p:cNvSpPr/>
            <p:nvPr/>
          </p:nvSpPr>
          <p:spPr>
            <a:xfrm>
              <a:off x="2232025" y="3046413"/>
              <a:ext cx="88900" cy="69850"/>
            </a:xfrm>
            <a:custGeom>
              <a:avLst/>
              <a:gdLst/>
              <a:ahLst/>
              <a:cxnLst/>
              <a:rect l="l" t="t" r="r" b="b"/>
              <a:pathLst>
                <a:path w="207" h="129" extrusionOk="0">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33"/>
            <p:cNvSpPr/>
            <p:nvPr/>
          </p:nvSpPr>
          <p:spPr>
            <a:xfrm>
              <a:off x="1800225" y="3106738"/>
              <a:ext cx="33338" cy="84137"/>
            </a:xfrm>
            <a:custGeom>
              <a:avLst/>
              <a:gdLst/>
              <a:ahLst/>
              <a:cxnLst/>
              <a:rect l="l" t="t" r="r" b="b"/>
              <a:pathLst>
                <a:path w="72" h="154" extrusionOk="0">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33"/>
            <p:cNvSpPr/>
            <p:nvPr/>
          </p:nvSpPr>
          <p:spPr>
            <a:xfrm>
              <a:off x="1720850" y="3106738"/>
              <a:ext cx="93663" cy="146050"/>
            </a:xfrm>
            <a:custGeom>
              <a:avLst/>
              <a:gdLst/>
              <a:ahLst/>
              <a:cxnLst/>
              <a:rect l="l" t="t" r="r" b="b"/>
              <a:pathLst>
                <a:path w="214" h="271" extrusionOk="0">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33"/>
            <p:cNvSpPr/>
            <p:nvPr/>
          </p:nvSpPr>
          <p:spPr>
            <a:xfrm>
              <a:off x="1768475" y="3217863"/>
              <a:ext cx="71438" cy="57150"/>
            </a:xfrm>
            <a:custGeom>
              <a:avLst/>
              <a:gdLst/>
              <a:ahLst/>
              <a:cxnLst/>
              <a:rect l="l" t="t" r="r" b="b"/>
              <a:pathLst>
                <a:path w="153" h="80" extrusionOk="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33"/>
            <p:cNvSpPr/>
            <p:nvPr/>
          </p:nvSpPr>
          <p:spPr>
            <a:xfrm>
              <a:off x="1800225" y="3179763"/>
              <a:ext cx="142875" cy="87312"/>
            </a:xfrm>
            <a:custGeom>
              <a:avLst/>
              <a:gdLst/>
              <a:ahLst/>
              <a:cxnLst/>
              <a:rect l="l" t="t" r="r" b="b"/>
              <a:pathLst>
                <a:path w="332" h="169" extrusionOk="0">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33"/>
            <p:cNvSpPr/>
            <p:nvPr/>
          </p:nvSpPr>
          <p:spPr>
            <a:xfrm>
              <a:off x="1817688" y="3209925"/>
              <a:ext cx="125412" cy="122238"/>
            </a:xfrm>
            <a:custGeom>
              <a:avLst/>
              <a:gdLst/>
              <a:ahLst/>
              <a:cxnLst/>
              <a:rect l="l" t="t" r="r" b="b"/>
              <a:pathLst>
                <a:path w="286" h="235" extrusionOk="0">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33"/>
            <p:cNvSpPr/>
            <p:nvPr/>
          </p:nvSpPr>
          <p:spPr>
            <a:xfrm>
              <a:off x="1868488" y="3322638"/>
              <a:ext cx="84137" cy="100012"/>
            </a:xfrm>
            <a:custGeom>
              <a:avLst/>
              <a:gdLst/>
              <a:ahLst/>
              <a:cxnLst/>
              <a:rect l="l" t="t" r="r" b="b"/>
              <a:pathLst>
                <a:path w="205" h="191" extrusionOk="0">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33"/>
            <p:cNvSpPr/>
            <p:nvPr/>
          </p:nvSpPr>
          <p:spPr>
            <a:xfrm>
              <a:off x="1949450" y="3376613"/>
              <a:ext cx="142875" cy="79375"/>
            </a:xfrm>
            <a:custGeom>
              <a:avLst/>
              <a:gdLst/>
              <a:ahLst/>
              <a:cxnLst/>
              <a:rect l="l" t="t" r="r" b="b"/>
              <a:pathLst>
                <a:path w="329" h="154" extrusionOk="0">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33"/>
            <p:cNvSpPr/>
            <p:nvPr/>
          </p:nvSpPr>
          <p:spPr>
            <a:xfrm>
              <a:off x="2630488" y="4630738"/>
              <a:ext cx="133350" cy="155575"/>
            </a:xfrm>
            <a:custGeom>
              <a:avLst/>
              <a:gdLst/>
              <a:ahLst/>
              <a:cxnLst/>
              <a:rect l="l" t="t" r="r" b="b"/>
              <a:pathLst>
                <a:path w="306" h="293" extrusionOk="0">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33"/>
            <p:cNvSpPr/>
            <p:nvPr/>
          </p:nvSpPr>
          <p:spPr>
            <a:xfrm>
              <a:off x="4176713" y="1247775"/>
              <a:ext cx="236537" cy="92075"/>
            </a:xfrm>
            <a:custGeom>
              <a:avLst/>
              <a:gdLst/>
              <a:ahLst/>
              <a:cxnLst/>
              <a:rect l="l" t="t" r="r" b="b"/>
              <a:pathLst>
                <a:path w="546" h="173" extrusionOk="0">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3"/>
            <p:cNvSpPr/>
            <p:nvPr/>
          </p:nvSpPr>
          <p:spPr>
            <a:xfrm>
              <a:off x="4103688" y="1477963"/>
              <a:ext cx="449262" cy="361950"/>
            </a:xfrm>
            <a:custGeom>
              <a:avLst/>
              <a:gdLst/>
              <a:ahLst/>
              <a:cxnLst/>
              <a:rect l="l" t="t" r="r" b="b"/>
              <a:pathLst>
                <a:path w="1037" h="690" extrusionOk="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33"/>
            <p:cNvSpPr/>
            <p:nvPr/>
          </p:nvSpPr>
          <p:spPr>
            <a:xfrm>
              <a:off x="4443413" y="2319338"/>
              <a:ext cx="49212" cy="90487"/>
            </a:xfrm>
            <a:custGeom>
              <a:avLst/>
              <a:gdLst/>
              <a:ahLst/>
              <a:cxnLst/>
              <a:rect l="l" t="t" r="r" b="b"/>
              <a:pathLst>
                <a:path w="120" h="173" extrusionOk="0">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33"/>
            <p:cNvSpPr/>
            <p:nvPr/>
          </p:nvSpPr>
          <p:spPr>
            <a:xfrm>
              <a:off x="4151313" y="2159000"/>
              <a:ext cx="84137" cy="58738"/>
            </a:xfrm>
            <a:custGeom>
              <a:avLst/>
              <a:gdLst/>
              <a:ahLst/>
              <a:cxnLst/>
              <a:rect l="l" t="t" r="r" b="b"/>
              <a:pathLst>
                <a:path w="200" h="98" extrusionOk="0">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33"/>
            <p:cNvSpPr/>
            <p:nvPr/>
          </p:nvSpPr>
          <p:spPr>
            <a:xfrm>
              <a:off x="4089400" y="1978025"/>
              <a:ext cx="84138" cy="73025"/>
            </a:xfrm>
            <a:custGeom>
              <a:avLst/>
              <a:gdLst/>
              <a:ahLst/>
              <a:cxnLst/>
              <a:rect l="l" t="t" r="r" b="b"/>
              <a:pathLst>
                <a:path w="186" h="142" extrusionOk="0">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3"/>
            <p:cNvSpPr/>
            <p:nvPr/>
          </p:nvSpPr>
          <p:spPr>
            <a:xfrm>
              <a:off x="4070350" y="2041525"/>
              <a:ext cx="84138" cy="57150"/>
            </a:xfrm>
            <a:custGeom>
              <a:avLst/>
              <a:gdLst/>
              <a:ahLst/>
              <a:cxnLst/>
              <a:rect l="l" t="t" r="r" b="b"/>
              <a:pathLst>
                <a:path w="192" h="105" extrusionOk="0">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D8E046"/>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3"/>
            <p:cNvSpPr/>
            <p:nvPr/>
          </p:nvSpPr>
          <p:spPr>
            <a:xfrm>
              <a:off x="4830763" y="2595563"/>
              <a:ext cx="33337" cy="131762"/>
            </a:xfrm>
            <a:custGeom>
              <a:avLst/>
              <a:gdLst/>
              <a:ahLst/>
              <a:cxnLst/>
              <a:rect l="l" t="t" r="r" b="b"/>
              <a:pathLst>
                <a:path w="80" h="254" extrusionOk="0">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3"/>
            <p:cNvSpPr/>
            <p:nvPr/>
          </p:nvSpPr>
          <p:spPr>
            <a:xfrm>
              <a:off x="4779963" y="2647950"/>
              <a:ext cx="69850" cy="130175"/>
            </a:xfrm>
            <a:custGeom>
              <a:avLst/>
              <a:gdLst/>
              <a:ahLst/>
              <a:cxnLst/>
              <a:rect l="l" t="t" r="r" b="b"/>
              <a:pathLst>
                <a:path w="167" h="259" extrusionOk="0">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3"/>
            <p:cNvSpPr/>
            <p:nvPr/>
          </p:nvSpPr>
          <p:spPr>
            <a:xfrm>
              <a:off x="3781425" y="1901825"/>
              <a:ext cx="96838" cy="144463"/>
            </a:xfrm>
            <a:custGeom>
              <a:avLst/>
              <a:gdLst/>
              <a:ahLst/>
              <a:cxnLst/>
              <a:rect l="l" t="t" r="r" b="b"/>
              <a:pathLst>
                <a:path w="225" h="273" extrusionOk="0">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33"/>
            <p:cNvSpPr/>
            <p:nvPr/>
          </p:nvSpPr>
          <p:spPr>
            <a:xfrm>
              <a:off x="3594100" y="2813050"/>
              <a:ext cx="306388" cy="390525"/>
            </a:xfrm>
            <a:custGeom>
              <a:avLst/>
              <a:gdLst/>
              <a:ahLst/>
              <a:cxnLst/>
              <a:rect l="l" t="t" r="r" b="b"/>
              <a:pathLst>
                <a:path w="232" h="248" extrusionOk="0">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33"/>
            <p:cNvSpPr/>
            <p:nvPr/>
          </p:nvSpPr>
          <p:spPr>
            <a:xfrm>
              <a:off x="3709988" y="2873375"/>
              <a:ext cx="414338" cy="468314"/>
            </a:xfrm>
            <a:custGeom>
              <a:avLst/>
              <a:gdLst/>
              <a:ahLst/>
              <a:cxnLst/>
              <a:rect l="l" t="t" r="r" b="b"/>
              <a:pathLst>
                <a:path w="948" h="893" extrusionOk="0">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33"/>
            <p:cNvSpPr/>
            <p:nvPr/>
          </p:nvSpPr>
          <p:spPr>
            <a:xfrm>
              <a:off x="3808413" y="2479675"/>
              <a:ext cx="493712" cy="579438"/>
            </a:xfrm>
            <a:custGeom>
              <a:avLst/>
              <a:gdLst/>
              <a:ahLst/>
              <a:cxnLst/>
              <a:rect l="l" t="t" r="r" b="b"/>
              <a:pathLst>
                <a:path w="373" h="370" extrusionOk="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33"/>
            <p:cNvSpPr/>
            <p:nvPr/>
          </p:nvSpPr>
          <p:spPr>
            <a:xfrm>
              <a:off x="4244975" y="2614613"/>
              <a:ext cx="384174" cy="436562"/>
            </a:xfrm>
            <a:custGeom>
              <a:avLst/>
              <a:gdLst/>
              <a:ahLst/>
              <a:cxnLst/>
              <a:rect l="l" t="t" r="r" b="b"/>
              <a:pathLst>
                <a:path w="877" h="826" extrusionOk="0">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33"/>
            <p:cNvSpPr/>
            <p:nvPr/>
          </p:nvSpPr>
          <p:spPr>
            <a:xfrm>
              <a:off x="4197350" y="2479675"/>
              <a:ext cx="93663" cy="236537"/>
            </a:xfrm>
            <a:custGeom>
              <a:avLst/>
              <a:gdLst/>
              <a:ahLst/>
              <a:cxnLst/>
              <a:rect l="l" t="t" r="r" b="b"/>
              <a:pathLst>
                <a:path w="206" h="455" extrusionOk="0">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33"/>
            <p:cNvSpPr/>
            <p:nvPr/>
          </p:nvSpPr>
          <p:spPr>
            <a:xfrm>
              <a:off x="3579813" y="2790825"/>
              <a:ext cx="231775" cy="215900"/>
            </a:xfrm>
            <a:custGeom>
              <a:avLst/>
              <a:gdLst/>
              <a:ahLst/>
              <a:cxnLst/>
              <a:rect l="l" t="t" r="r" b="b"/>
              <a:pathLst>
                <a:path w="518" h="406" extrusionOk="0">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33"/>
            <p:cNvSpPr/>
            <p:nvPr/>
          </p:nvSpPr>
          <p:spPr>
            <a:xfrm>
              <a:off x="3548063" y="1598613"/>
              <a:ext cx="190500" cy="93662"/>
            </a:xfrm>
            <a:custGeom>
              <a:avLst/>
              <a:gdLst/>
              <a:ahLst/>
              <a:cxnLst/>
              <a:rect l="l" t="t" r="r" b="b"/>
              <a:pathLst>
                <a:path w="446" h="178" extrusionOk="0">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33"/>
            <p:cNvSpPr/>
            <p:nvPr/>
          </p:nvSpPr>
          <p:spPr>
            <a:xfrm>
              <a:off x="4340225" y="1862138"/>
              <a:ext cx="14288" cy="57150"/>
            </a:xfrm>
            <a:custGeom>
              <a:avLst/>
              <a:gdLst/>
              <a:ahLst/>
              <a:cxnLst/>
              <a:rect l="l" t="t" r="r" b="b"/>
              <a:pathLst>
                <a:path w="28" h="73" extrusionOk="0">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33"/>
            <p:cNvSpPr/>
            <p:nvPr/>
          </p:nvSpPr>
          <p:spPr>
            <a:xfrm>
              <a:off x="4227513" y="1525588"/>
              <a:ext cx="234950" cy="395286"/>
            </a:xfrm>
            <a:custGeom>
              <a:avLst/>
              <a:gdLst/>
              <a:ahLst/>
              <a:cxnLst/>
              <a:rect l="l" t="t" r="r" b="b"/>
              <a:pathLst>
                <a:path w="531" h="757" extrusionOk="0">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33"/>
            <p:cNvSpPr/>
            <p:nvPr/>
          </p:nvSpPr>
          <p:spPr>
            <a:xfrm>
              <a:off x="4365625" y="1839913"/>
              <a:ext cx="26988" cy="57150"/>
            </a:xfrm>
            <a:custGeom>
              <a:avLst/>
              <a:gdLst/>
              <a:ahLst/>
              <a:cxnLst/>
              <a:rect l="l" t="t" r="r" b="b"/>
              <a:pathLst>
                <a:path w="60" h="51" extrusionOk="0">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3"/>
            <p:cNvSpPr/>
            <p:nvPr/>
          </p:nvSpPr>
          <p:spPr>
            <a:xfrm>
              <a:off x="3810000" y="2001838"/>
              <a:ext cx="28575" cy="57150"/>
            </a:xfrm>
            <a:custGeom>
              <a:avLst/>
              <a:gdLst/>
              <a:ahLst/>
              <a:cxnLst/>
              <a:rect l="l" t="t" r="r" b="b"/>
              <a:pathLst>
                <a:path w="66" h="51" extrusionOk="0">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3"/>
            <p:cNvSpPr/>
            <p:nvPr/>
          </p:nvSpPr>
          <p:spPr>
            <a:xfrm>
              <a:off x="4762500" y="2530475"/>
              <a:ext cx="50800" cy="57150"/>
            </a:xfrm>
            <a:custGeom>
              <a:avLst/>
              <a:gdLst/>
              <a:ahLst/>
              <a:cxnLst/>
              <a:rect l="l" t="t" r="r" b="b"/>
              <a:pathLst>
                <a:path w="113" h="74" extrusionOk="0">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3"/>
            <p:cNvSpPr/>
            <p:nvPr/>
          </p:nvSpPr>
          <p:spPr>
            <a:xfrm>
              <a:off x="4370388" y="3322638"/>
              <a:ext cx="325437" cy="244474"/>
            </a:xfrm>
            <a:custGeom>
              <a:avLst/>
              <a:gdLst/>
              <a:ahLst/>
              <a:cxnLst/>
              <a:rect l="l" t="t" r="r" b="b"/>
              <a:pathLst>
                <a:path w="746" h="469" extrusionOk="0">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33"/>
            <p:cNvSpPr/>
            <p:nvPr/>
          </p:nvSpPr>
          <p:spPr>
            <a:xfrm>
              <a:off x="4306888" y="3490913"/>
              <a:ext cx="500062" cy="552451"/>
            </a:xfrm>
            <a:custGeom>
              <a:avLst/>
              <a:gdLst/>
              <a:ahLst/>
              <a:cxnLst/>
              <a:rect l="l" t="t" r="r" b="b"/>
              <a:pathLst>
                <a:path w="1145" h="1053" extrusionOk="0">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33"/>
            <p:cNvSpPr/>
            <p:nvPr/>
          </p:nvSpPr>
          <p:spPr>
            <a:xfrm>
              <a:off x="4243388" y="3590925"/>
              <a:ext cx="55562" cy="55563"/>
            </a:xfrm>
            <a:custGeom>
              <a:avLst/>
              <a:gdLst/>
              <a:ahLst/>
              <a:cxnLst/>
              <a:rect l="l" t="t" r="r" b="b"/>
              <a:pathLst>
                <a:path w="125" h="81" extrusionOk="0">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33"/>
            <p:cNvSpPr/>
            <p:nvPr/>
          </p:nvSpPr>
          <p:spPr>
            <a:xfrm>
              <a:off x="4225925" y="3590925"/>
              <a:ext cx="152400" cy="201613"/>
            </a:xfrm>
            <a:custGeom>
              <a:avLst/>
              <a:gdLst/>
              <a:ahLst/>
              <a:cxnLst/>
              <a:rect l="l" t="t" r="r" b="b"/>
              <a:pathLst>
                <a:path w="355" h="388" extrusionOk="0">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33"/>
            <p:cNvSpPr/>
            <p:nvPr/>
          </p:nvSpPr>
          <p:spPr>
            <a:xfrm>
              <a:off x="4759325" y="3995738"/>
              <a:ext cx="260349" cy="520699"/>
            </a:xfrm>
            <a:custGeom>
              <a:avLst/>
              <a:gdLst/>
              <a:ahLst/>
              <a:cxnLst/>
              <a:rect l="l" t="t" r="r" b="b"/>
              <a:pathLst>
                <a:path w="599" h="993" extrusionOk="0">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33"/>
            <p:cNvSpPr/>
            <p:nvPr/>
          </p:nvSpPr>
          <p:spPr>
            <a:xfrm>
              <a:off x="4494213" y="4235450"/>
              <a:ext cx="238125" cy="287338"/>
            </a:xfrm>
            <a:custGeom>
              <a:avLst/>
              <a:gdLst/>
              <a:ahLst/>
              <a:cxnLst/>
              <a:rect l="l" t="t" r="r" b="b"/>
              <a:pathLst>
                <a:path w="545" h="549" extrusionOk="0">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33"/>
            <p:cNvSpPr/>
            <p:nvPr/>
          </p:nvSpPr>
          <p:spPr>
            <a:xfrm>
              <a:off x="5067300" y="4037013"/>
              <a:ext cx="196851" cy="434976"/>
            </a:xfrm>
            <a:custGeom>
              <a:avLst/>
              <a:gdLst/>
              <a:ahLst/>
              <a:cxnLst/>
              <a:rect l="l" t="t" r="r" b="b"/>
              <a:pathLst>
                <a:path w="452" h="832" extrusionOk="0">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33"/>
            <p:cNvSpPr/>
            <p:nvPr/>
          </p:nvSpPr>
          <p:spPr>
            <a:xfrm>
              <a:off x="4743450" y="3735388"/>
              <a:ext cx="36513" cy="66675"/>
            </a:xfrm>
            <a:custGeom>
              <a:avLst/>
              <a:gdLst/>
              <a:ahLst/>
              <a:cxnLst/>
              <a:rect l="l" t="t" r="r" b="b"/>
              <a:pathLst>
                <a:path w="80" h="126" extrusionOk="0">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33"/>
            <p:cNvSpPr/>
            <p:nvPr/>
          </p:nvSpPr>
          <p:spPr>
            <a:xfrm>
              <a:off x="4732338" y="3695700"/>
              <a:ext cx="55562" cy="60325"/>
            </a:xfrm>
            <a:custGeom>
              <a:avLst/>
              <a:gdLst/>
              <a:ahLst/>
              <a:cxnLst/>
              <a:rect l="l" t="t" r="r" b="b"/>
              <a:pathLst>
                <a:path w="124" h="117" extrusionOk="0">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33"/>
            <p:cNvSpPr/>
            <p:nvPr/>
          </p:nvSpPr>
          <p:spPr>
            <a:xfrm>
              <a:off x="5041900" y="2395538"/>
              <a:ext cx="503239" cy="473076"/>
            </a:xfrm>
            <a:custGeom>
              <a:avLst/>
              <a:gdLst/>
              <a:ahLst/>
              <a:cxnLst/>
              <a:rect l="l" t="t" r="r" b="b"/>
              <a:pathLst>
                <a:path w="1156" h="900" extrusionOk="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33"/>
            <p:cNvSpPr/>
            <p:nvPr/>
          </p:nvSpPr>
          <p:spPr>
            <a:xfrm>
              <a:off x="5065713" y="3052763"/>
              <a:ext cx="247650" cy="228600"/>
            </a:xfrm>
            <a:custGeom>
              <a:avLst/>
              <a:gdLst/>
              <a:ahLst/>
              <a:cxnLst/>
              <a:rect l="l" t="t" r="r" b="b"/>
              <a:pathLst>
                <a:path w="571" h="443" extrusionOk="0">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33"/>
            <p:cNvSpPr/>
            <p:nvPr/>
          </p:nvSpPr>
          <p:spPr>
            <a:xfrm>
              <a:off x="5260975" y="2827338"/>
              <a:ext cx="120650" cy="120650"/>
            </a:xfrm>
            <a:custGeom>
              <a:avLst/>
              <a:gdLst/>
              <a:ahLst/>
              <a:cxnLst/>
              <a:rect l="l" t="t" r="r" b="b"/>
              <a:pathLst>
                <a:path w="286" h="228" extrusionOk="0">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33"/>
            <p:cNvSpPr/>
            <p:nvPr/>
          </p:nvSpPr>
          <p:spPr>
            <a:xfrm>
              <a:off x="4948238" y="2479675"/>
              <a:ext cx="222249" cy="263525"/>
            </a:xfrm>
            <a:custGeom>
              <a:avLst/>
              <a:gdLst/>
              <a:ahLst/>
              <a:cxnLst/>
              <a:rect l="l" t="t" r="r" b="b"/>
              <a:pathLst>
                <a:path w="524" h="505" extrusionOk="0">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33"/>
            <p:cNvSpPr/>
            <p:nvPr/>
          </p:nvSpPr>
          <p:spPr>
            <a:xfrm>
              <a:off x="5448300" y="2439988"/>
              <a:ext cx="331788" cy="290512"/>
            </a:xfrm>
            <a:custGeom>
              <a:avLst/>
              <a:gdLst/>
              <a:ahLst/>
              <a:cxnLst/>
              <a:rect l="l" t="t" r="r" b="b"/>
              <a:pathLst>
                <a:path w="764" h="555" extrusionOk="0">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33"/>
            <p:cNvSpPr/>
            <p:nvPr/>
          </p:nvSpPr>
          <p:spPr>
            <a:xfrm>
              <a:off x="5480050" y="2489200"/>
              <a:ext cx="365125" cy="423864"/>
            </a:xfrm>
            <a:custGeom>
              <a:avLst/>
              <a:gdLst/>
              <a:ahLst/>
              <a:cxnLst/>
              <a:rect l="l" t="t" r="r" b="b"/>
              <a:pathLst>
                <a:path w="831" h="812" extrusionOk="0">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33"/>
            <p:cNvSpPr/>
            <p:nvPr/>
          </p:nvSpPr>
          <p:spPr>
            <a:xfrm>
              <a:off x="6270625" y="2757488"/>
              <a:ext cx="220664" cy="585787"/>
            </a:xfrm>
            <a:custGeom>
              <a:avLst/>
              <a:gdLst/>
              <a:ahLst/>
              <a:cxnLst/>
              <a:rect l="l" t="t" r="r" b="b"/>
              <a:pathLst>
                <a:path w="505" h="1121" extrusionOk="0">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33"/>
            <p:cNvSpPr/>
            <p:nvPr/>
          </p:nvSpPr>
          <p:spPr>
            <a:xfrm>
              <a:off x="3594100" y="3267075"/>
              <a:ext cx="80963" cy="58738"/>
            </a:xfrm>
            <a:custGeom>
              <a:avLst/>
              <a:gdLst/>
              <a:ahLst/>
              <a:cxnLst/>
              <a:rect l="l" t="t" r="r" b="b"/>
              <a:pathLst>
                <a:path w="180" h="112" extrusionOk="0">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33"/>
            <p:cNvSpPr/>
            <p:nvPr/>
          </p:nvSpPr>
          <p:spPr>
            <a:xfrm>
              <a:off x="3678238" y="3349625"/>
              <a:ext cx="74612" cy="100013"/>
            </a:xfrm>
            <a:custGeom>
              <a:avLst/>
              <a:gdLst/>
              <a:ahLst/>
              <a:cxnLst/>
              <a:rect l="l" t="t" r="r" b="b"/>
              <a:pathLst>
                <a:path w="173" h="192" extrusionOk="0">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33"/>
            <p:cNvSpPr/>
            <p:nvPr/>
          </p:nvSpPr>
          <p:spPr>
            <a:xfrm>
              <a:off x="3721100" y="3400425"/>
              <a:ext cx="104775" cy="131763"/>
            </a:xfrm>
            <a:custGeom>
              <a:avLst/>
              <a:gdLst/>
              <a:ahLst/>
              <a:cxnLst/>
              <a:rect l="l" t="t" r="r" b="b"/>
              <a:pathLst>
                <a:path w="233" h="252" extrusionOk="0">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33"/>
            <p:cNvSpPr/>
            <p:nvPr/>
          </p:nvSpPr>
          <p:spPr>
            <a:xfrm>
              <a:off x="3935413" y="3319463"/>
              <a:ext cx="104775" cy="201612"/>
            </a:xfrm>
            <a:custGeom>
              <a:avLst/>
              <a:gdLst/>
              <a:ahLst/>
              <a:cxnLst/>
              <a:rect l="l" t="t" r="r" b="b"/>
              <a:pathLst>
                <a:path w="246" h="380" extrusionOk="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33"/>
            <p:cNvSpPr/>
            <p:nvPr/>
          </p:nvSpPr>
          <p:spPr>
            <a:xfrm>
              <a:off x="3587750" y="3235325"/>
              <a:ext cx="87313" cy="58738"/>
            </a:xfrm>
            <a:custGeom>
              <a:avLst/>
              <a:gdLst/>
              <a:ahLst/>
              <a:cxnLst/>
              <a:rect l="l" t="t" r="r" b="b"/>
              <a:pathLst>
                <a:path w="193" h="38" extrusionOk="0">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33"/>
            <p:cNvSpPr/>
            <p:nvPr/>
          </p:nvSpPr>
          <p:spPr>
            <a:xfrm>
              <a:off x="4013200" y="3313113"/>
              <a:ext cx="42863" cy="155575"/>
            </a:xfrm>
            <a:custGeom>
              <a:avLst/>
              <a:gdLst/>
              <a:ahLst/>
              <a:cxnLst/>
              <a:rect l="l" t="t" r="r" b="b"/>
              <a:pathLst>
                <a:path w="99" h="301" extrusionOk="0">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33"/>
            <p:cNvSpPr/>
            <p:nvPr/>
          </p:nvSpPr>
          <p:spPr>
            <a:xfrm>
              <a:off x="4038600" y="3275013"/>
              <a:ext cx="76200" cy="188912"/>
            </a:xfrm>
            <a:custGeom>
              <a:avLst/>
              <a:gdLst/>
              <a:ahLst/>
              <a:cxnLst/>
              <a:rect l="l" t="t" r="r" b="b"/>
              <a:pathLst>
                <a:path w="173" h="357" extrusionOk="0">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33"/>
            <p:cNvSpPr/>
            <p:nvPr/>
          </p:nvSpPr>
          <p:spPr>
            <a:xfrm>
              <a:off x="4767263" y="4479925"/>
              <a:ext cx="25400" cy="60325"/>
            </a:xfrm>
            <a:custGeom>
              <a:avLst/>
              <a:gdLst/>
              <a:ahLst/>
              <a:cxnLst/>
              <a:rect l="l" t="t" r="r" b="b"/>
              <a:pathLst>
                <a:path w="50" h="74" extrusionOk="0">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33"/>
            <p:cNvSpPr/>
            <p:nvPr/>
          </p:nvSpPr>
          <p:spPr>
            <a:xfrm>
              <a:off x="4662488" y="4576763"/>
              <a:ext cx="61912" cy="57150"/>
            </a:xfrm>
            <a:custGeom>
              <a:avLst/>
              <a:gdLst/>
              <a:ahLst/>
              <a:cxnLst/>
              <a:rect l="l" t="t" r="r" b="b"/>
              <a:pathLst>
                <a:path w="135" h="98" extrusionOk="0">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33"/>
            <p:cNvSpPr/>
            <p:nvPr/>
          </p:nvSpPr>
          <p:spPr>
            <a:xfrm>
              <a:off x="6880225" y="2290763"/>
              <a:ext cx="120650" cy="171450"/>
            </a:xfrm>
            <a:custGeom>
              <a:avLst/>
              <a:gdLst/>
              <a:ahLst/>
              <a:cxnLst/>
              <a:rect l="l" t="t" r="r" b="b"/>
              <a:pathLst>
                <a:path w="266" h="326" extrusionOk="0">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33"/>
            <p:cNvSpPr/>
            <p:nvPr/>
          </p:nvSpPr>
          <p:spPr>
            <a:xfrm>
              <a:off x="5951538" y="2705100"/>
              <a:ext cx="206375" cy="123825"/>
            </a:xfrm>
            <a:custGeom>
              <a:avLst/>
              <a:gdLst/>
              <a:ahLst/>
              <a:cxnLst/>
              <a:rect l="l" t="t" r="r" b="b"/>
              <a:pathLst>
                <a:path w="471" h="237" extrusionOk="0">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33"/>
            <p:cNvSpPr/>
            <p:nvPr/>
          </p:nvSpPr>
          <p:spPr>
            <a:xfrm>
              <a:off x="6167438" y="2760663"/>
              <a:ext cx="73025" cy="65087"/>
            </a:xfrm>
            <a:custGeom>
              <a:avLst/>
              <a:gdLst/>
              <a:ahLst/>
              <a:cxnLst/>
              <a:rect l="l" t="t" r="r" b="b"/>
              <a:pathLst>
                <a:path w="167" h="123" extrusionOk="0">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33"/>
            <p:cNvSpPr/>
            <p:nvPr/>
          </p:nvSpPr>
          <p:spPr>
            <a:xfrm>
              <a:off x="6157913" y="2832100"/>
              <a:ext cx="133350" cy="166688"/>
            </a:xfrm>
            <a:custGeom>
              <a:avLst/>
              <a:gdLst/>
              <a:ahLst/>
              <a:cxnLst/>
              <a:rect l="l" t="t" r="r" b="b"/>
              <a:pathLst>
                <a:path w="306" h="321" extrusionOk="0">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33"/>
            <p:cNvSpPr/>
            <p:nvPr/>
          </p:nvSpPr>
          <p:spPr>
            <a:xfrm>
              <a:off x="6475413" y="2947988"/>
              <a:ext cx="201612" cy="269875"/>
            </a:xfrm>
            <a:custGeom>
              <a:avLst/>
              <a:gdLst/>
              <a:ahLst/>
              <a:cxnLst/>
              <a:rect l="l" t="t" r="r" b="b"/>
              <a:pathLst>
                <a:path w="471" h="518" extrusionOk="0">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33"/>
            <p:cNvSpPr/>
            <p:nvPr/>
          </p:nvSpPr>
          <p:spPr>
            <a:xfrm>
              <a:off x="6557963" y="3198813"/>
              <a:ext cx="133350" cy="130175"/>
            </a:xfrm>
            <a:custGeom>
              <a:avLst/>
              <a:gdLst/>
              <a:ahLst/>
              <a:cxnLst/>
              <a:rect l="l" t="t" r="r" b="b"/>
              <a:pathLst>
                <a:path w="293" h="246" extrusionOk="0">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33"/>
            <p:cNvSpPr/>
            <p:nvPr/>
          </p:nvSpPr>
          <p:spPr>
            <a:xfrm>
              <a:off x="6959600" y="2435225"/>
              <a:ext cx="85725" cy="130175"/>
            </a:xfrm>
            <a:custGeom>
              <a:avLst/>
              <a:gdLst/>
              <a:ahLst/>
              <a:cxnLst/>
              <a:rect l="l" t="t" r="r" b="b"/>
              <a:pathLst>
                <a:path w="200" h="246" extrusionOk="0">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33"/>
            <p:cNvSpPr/>
            <p:nvPr/>
          </p:nvSpPr>
          <p:spPr>
            <a:xfrm>
              <a:off x="7527925" y="3732213"/>
              <a:ext cx="231774" cy="254000"/>
            </a:xfrm>
            <a:custGeom>
              <a:avLst/>
              <a:gdLst/>
              <a:ahLst/>
              <a:cxnLst/>
              <a:rect l="l" t="t" r="r" b="b"/>
              <a:pathLst>
                <a:path w="538" h="487" extrusionOk="0">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33"/>
            <p:cNvSpPr/>
            <p:nvPr/>
          </p:nvSpPr>
          <p:spPr>
            <a:xfrm>
              <a:off x="7720013" y="3716338"/>
              <a:ext cx="106362" cy="128587"/>
            </a:xfrm>
            <a:custGeom>
              <a:avLst/>
              <a:gdLst/>
              <a:ahLst/>
              <a:cxnLst/>
              <a:rect l="l" t="t" r="r" b="b"/>
              <a:pathLst>
                <a:path w="253" h="246" extrusionOk="0">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33"/>
            <p:cNvSpPr/>
            <p:nvPr/>
          </p:nvSpPr>
          <p:spPr>
            <a:xfrm>
              <a:off x="5995988" y="3349625"/>
              <a:ext cx="63500" cy="119063"/>
            </a:xfrm>
            <a:custGeom>
              <a:avLst/>
              <a:gdLst/>
              <a:ahLst/>
              <a:cxnLst/>
              <a:rect l="l" t="t" r="r" b="b"/>
              <a:pathLst>
                <a:path w="141" h="228" extrusionOk="0">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53" name="Google Shape;653;p33"/>
            <p:cNvGrpSpPr/>
            <p:nvPr/>
          </p:nvGrpSpPr>
          <p:grpSpPr>
            <a:xfrm>
              <a:off x="6935788" y="3060700"/>
              <a:ext cx="233128" cy="439734"/>
              <a:chOff x="5062" y="2295"/>
              <a:chExt cx="177" cy="279"/>
            </a:xfrm>
          </p:grpSpPr>
          <p:sp>
            <p:nvSpPr>
              <p:cNvPr id="654" name="Google Shape;654;p33"/>
              <p:cNvSpPr/>
              <p:nvPr/>
            </p:nvSpPr>
            <p:spPr>
              <a:xfrm>
                <a:off x="5154" y="2449"/>
                <a:ext cx="19" cy="37"/>
              </a:xfrm>
              <a:custGeom>
                <a:avLst/>
                <a:gdLst/>
                <a:ahLst/>
                <a:cxnLst/>
                <a:rect l="l" t="t" r="r" b="b"/>
                <a:pathLst>
                  <a:path w="60" h="110" extrusionOk="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33"/>
              <p:cNvSpPr/>
              <p:nvPr/>
            </p:nvSpPr>
            <p:spPr>
              <a:xfrm>
                <a:off x="5189" y="2422"/>
                <a:ext cx="24" cy="25"/>
              </a:xfrm>
              <a:custGeom>
                <a:avLst/>
                <a:gdLst/>
                <a:ahLst/>
                <a:cxnLst/>
                <a:rect l="l" t="t" r="r" b="b"/>
                <a:pathLst>
                  <a:path w="72" h="75" extrusionOk="0">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33"/>
              <p:cNvSpPr/>
              <p:nvPr/>
            </p:nvSpPr>
            <p:spPr>
              <a:xfrm>
                <a:off x="5160" y="2389"/>
                <a:ext cx="5" cy="16"/>
              </a:xfrm>
              <a:custGeom>
                <a:avLst/>
                <a:gdLst/>
                <a:ahLst/>
                <a:cxnLst/>
                <a:rect l="l" t="t" r="r" b="b"/>
                <a:pathLst>
                  <a:path w="15" h="49" extrusionOk="0">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33"/>
              <p:cNvSpPr/>
              <p:nvPr/>
            </p:nvSpPr>
            <p:spPr>
              <a:xfrm>
                <a:off x="5139" y="2387"/>
                <a:ext cx="15" cy="13"/>
              </a:xfrm>
              <a:custGeom>
                <a:avLst/>
                <a:gdLst/>
                <a:ahLst/>
                <a:cxnLst/>
                <a:rect l="l" t="t" r="r" b="b"/>
                <a:pathLst>
                  <a:path w="47" h="40" extrusionOk="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33"/>
              <p:cNvSpPr/>
              <p:nvPr/>
            </p:nvSpPr>
            <p:spPr>
              <a:xfrm>
                <a:off x="5184" y="2465"/>
                <a:ext cx="13" cy="10"/>
              </a:xfrm>
              <a:custGeom>
                <a:avLst/>
                <a:gdLst/>
                <a:ahLst/>
                <a:cxnLst/>
                <a:rect l="l" t="t" r="r" b="b"/>
                <a:pathLst>
                  <a:path w="39" h="31" extrusionOk="0">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33"/>
              <p:cNvSpPr/>
              <p:nvPr/>
            </p:nvSpPr>
            <p:spPr>
              <a:xfrm>
                <a:off x="5172" y="2410"/>
                <a:ext cx="10" cy="6"/>
              </a:xfrm>
              <a:custGeom>
                <a:avLst/>
                <a:gdLst/>
                <a:ahLst/>
                <a:cxnLst/>
                <a:rect l="l" t="t" r="r" b="b"/>
                <a:pathLst>
                  <a:path w="34" h="19" extrusionOk="0">
                    <a:moveTo>
                      <a:pt x="0" y="0"/>
                    </a:moveTo>
                    <a:lnTo>
                      <a:pt x="34" y="19"/>
                    </a:lnTo>
                    <a:lnTo>
                      <a:pt x="34" y="0"/>
                    </a:lnTo>
                    <a:lnTo>
                      <a:pt x="24" y="0"/>
                    </a:lnTo>
                    <a:lnTo>
                      <a:pt x="14" y="0"/>
                    </a:lnTo>
                    <a:lnTo>
                      <a:pt x="7"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33"/>
              <p:cNvSpPr/>
              <p:nvPr/>
            </p:nvSpPr>
            <p:spPr>
              <a:xfrm>
                <a:off x="5180" y="2471"/>
                <a:ext cx="6" cy="4"/>
              </a:xfrm>
              <a:custGeom>
                <a:avLst/>
                <a:gdLst/>
                <a:ahLst/>
                <a:cxnLst/>
                <a:rect l="l" t="t" r="r" b="b"/>
                <a:pathLst>
                  <a:path w="19" h="12" extrusionOk="0">
                    <a:moveTo>
                      <a:pt x="0" y="0"/>
                    </a:moveTo>
                    <a:lnTo>
                      <a:pt x="19" y="12"/>
                    </a:lnTo>
                    <a:lnTo>
                      <a:pt x="13" y="6"/>
                    </a:lnTo>
                    <a:lnTo>
                      <a:pt x="6"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33"/>
              <p:cNvSpPr/>
              <p:nvPr/>
            </p:nvSpPr>
            <p:spPr>
              <a:xfrm>
                <a:off x="5062" y="2447"/>
                <a:ext cx="42" cy="55"/>
              </a:xfrm>
              <a:custGeom>
                <a:avLst/>
                <a:gdLst/>
                <a:ahLst/>
                <a:cxnLst/>
                <a:rect l="l" t="t" r="r" b="b"/>
                <a:pathLst>
                  <a:path w="126" h="166" extrusionOk="0">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33"/>
              <p:cNvSpPr/>
              <p:nvPr/>
            </p:nvSpPr>
            <p:spPr>
              <a:xfrm>
                <a:off x="5154" y="2465"/>
                <a:ext cx="85" cy="86"/>
              </a:xfrm>
              <a:custGeom>
                <a:avLst/>
                <a:gdLst/>
                <a:ahLst/>
                <a:cxnLst/>
                <a:rect l="l" t="t" r="r" b="b"/>
                <a:pathLst>
                  <a:path w="259" h="259" extrusionOk="0">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33"/>
              <p:cNvSpPr/>
              <p:nvPr/>
            </p:nvSpPr>
            <p:spPr>
              <a:xfrm>
                <a:off x="5104" y="2395"/>
                <a:ext cx="23" cy="31"/>
              </a:xfrm>
              <a:custGeom>
                <a:avLst/>
                <a:gdLst/>
                <a:ahLst/>
                <a:cxnLst/>
                <a:rect l="l" t="t" r="r" b="b"/>
                <a:pathLst>
                  <a:path w="72" h="92" extrusionOk="0">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33"/>
              <p:cNvSpPr/>
              <p:nvPr/>
            </p:nvSpPr>
            <p:spPr>
              <a:xfrm>
                <a:off x="5143" y="2436"/>
                <a:ext cx="16" cy="21"/>
              </a:xfrm>
              <a:custGeom>
                <a:avLst/>
                <a:gdLst/>
                <a:ahLst/>
                <a:cxnLst/>
                <a:rect l="l" t="t" r="r" b="b"/>
                <a:pathLst>
                  <a:path w="46" h="62" extrusionOk="0">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33"/>
              <p:cNvSpPr/>
              <p:nvPr/>
            </p:nvSpPr>
            <p:spPr>
              <a:xfrm>
                <a:off x="5089" y="2295"/>
                <a:ext cx="50" cy="98"/>
              </a:xfrm>
              <a:custGeom>
                <a:avLst/>
                <a:gdLst/>
                <a:ahLst/>
                <a:cxnLst/>
                <a:rect l="l" t="t" r="r" b="b"/>
                <a:pathLst>
                  <a:path w="152" h="296" extrusionOk="0">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33"/>
              <p:cNvSpPr/>
              <p:nvPr/>
            </p:nvSpPr>
            <p:spPr>
              <a:xfrm>
                <a:off x="5189" y="2442"/>
                <a:ext cx="8" cy="13"/>
              </a:xfrm>
              <a:custGeom>
                <a:avLst/>
                <a:gdLst/>
                <a:ahLst/>
                <a:cxnLst/>
                <a:rect l="l" t="t" r="r" b="b"/>
                <a:pathLst>
                  <a:path w="26" h="38" extrusionOk="0">
                    <a:moveTo>
                      <a:pt x="26" y="38"/>
                    </a:moveTo>
                    <a:lnTo>
                      <a:pt x="26" y="0"/>
                    </a:lnTo>
                    <a:lnTo>
                      <a:pt x="21" y="1"/>
                    </a:lnTo>
                    <a:lnTo>
                      <a:pt x="13" y="4"/>
                    </a:lnTo>
                    <a:lnTo>
                      <a:pt x="6" y="8"/>
                    </a:lnTo>
                    <a:lnTo>
                      <a:pt x="0" y="13"/>
                    </a:lnTo>
                    <a:lnTo>
                      <a:pt x="18" y="30"/>
                    </a:lnTo>
                    <a:lnTo>
                      <a:pt x="26" y="3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33"/>
              <p:cNvSpPr/>
              <p:nvPr/>
            </p:nvSpPr>
            <p:spPr>
              <a:xfrm>
                <a:off x="5165" y="2420"/>
                <a:ext cx="10" cy="10"/>
              </a:xfrm>
              <a:custGeom>
                <a:avLst/>
                <a:gdLst/>
                <a:ahLst/>
                <a:cxnLst/>
                <a:rect l="l" t="t" r="r" b="b"/>
                <a:pathLst>
                  <a:path w="34" h="31" extrusionOk="0">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33"/>
              <p:cNvSpPr/>
              <p:nvPr/>
            </p:nvSpPr>
            <p:spPr>
              <a:xfrm>
                <a:off x="5139" y="2418"/>
                <a:ext cx="6" cy="12"/>
              </a:xfrm>
              <a:custGeom>
                <a:avLst/>
                <a:gdLst/>
                <a:ahLst/>
                <a:cxnLst/>
                <a:rect l="l" t="t" r="r" b="b"/>
                <a:pathLst>
                  <a:path w="20" h="37" extrusionOk="0">
                    <a:moveTo>
                      <a:pt x="0" y="6"/>
                    </a:moveTo>
                    <a:lnTo>
                      <a:pt x="0" y="37"/>
                    </a:lnTo>
                    <a:lnTo>
                      <a:pt x="7" y="33"/>
                    </a:lnTo>
                    <a:lnTo>
                      <a:pt x="20" y="30"/>
                    </a:lnTo>
                    <a:lnTo>
                      <a:pt x="20" y="0"/>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669" name="Google Shape;669;p33"/>
              <p:cNvCxnSpPr/>
              <p:nvPr/>
            </p:nvCxnSpPr>
            <p:spPr>
              <a:xfrm>
                <a:off x="5180" y="2449"/>
                <a:ext cx="0" cy="0"/>
              </a:xfrm>
              <a:prstGeom prst="straightConnector1">
                <a:avLst/>
              </a:prstGeom>
              <a:noFill/>
              <a:ln w="9525" cap="flat" cmpd="sng">
                <a:solidFill>
                  <a:srgbClr val="FFFFFF"/>
                </a:solidFill>
                <a:prstDash val="solid"/>
                <a:round/>
                <a:headEnd type="none" w="med" len="med"/>
                <a:tailEnd type="none" w="med" len="med"/>
              </a:ln>
            </p:spPr>
          </p:cxnSp>
          <p:sp>
            <p:nvSpPr>
              <p:cNvPr id="670" name="Google Shape;670;p33"/>
              <p:cNvSpPr/>
              <p:nvPr/>
            </p:nvSpPr>
            <p:spPr>
              <a:xfrm>
                <a:off x="5180" y="2453"/>
                <a:ext cx="4" cy="6"/>
              </a:xfrm>
              <a:custGeom>
                <a:avLst/>
                <a:gdLst/>
                <a:ahLst/>
                <a:cxnLst/>
                <a:rect l="l" t="t" r="r" b="b"/>
                <a:pathLst>
                  <a:path w="13" h="18" extrusionOk="0">
                    <a:moveTo>
                      <a:pt x="0" y="18"/>
                    </a:moveTo>
                    <a:lnTo>
                      <a:pt x="1" y="13"/>
                    </a:lnTo>
                    <a:lnTo>
                      <a:pt x="3" y="9"/>
                    </a:lnTo>
                    <a:lnTo>
                      <a:pt x="7" y="4"/>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671" name="Google Shape;671;p33"/>
              <p:cNvCxnSpPr/>
              <p:nvPr/>
            </p:nvCxnSpPr>
            <p:spPr>
              <a:xfrm>
                <a:off x="5184" y="2453"/>
                <a:ext cx="0" cy="0"/>
              </a:xfrm>
              <a:prstGeom prst="straightConnector1">
                <a:avLst/>
              </a:prstGeom>
              <a:noFill/>
              <a:ln w="9525" cap="flat" cmpd="sng">
                <a:solidFill>
                  <a:srgbClr val="FFFFFF"/>
                </a:solidFill>
                <a:prstDash val="solid"/>
                <a:round/>
                <a:headEnd type="none" w="med" len="med"/>
                <a:tailEnd type="none" w="med" len="med"/>
              </a:ln>
            </p:spPr>
          </p:cxnSp>
          <p:sp>
            <p:nvSpPr>
              <p:cNvPr id="672" name="Google Shape;672;p33"/>
              <p:cNvSpPr/>
              <p:nvPr/>
            </p:nvSpPr>
            <p:spPr>
              <a:xfrm>
                <a:off x="5116" y="2564"/>
                <a:ext cx="9" cy="10"/>
              </a:xfrm>
              <a:custGeom>
                <a:avLst/>
                <a:gdLst/>
                <a:ahLst/>
                <a:cxnLst/>
                <a:rect l="l" t="t" r="r" b="b"/>
                <a:pathLst>
                  <a:path w="27" h="31" extrusionOk="0">
                    <a:moveTo>
                      <a:pt x="0" y="0"/>
                    </a:moveTo>
                    <a:lnTo>
                      <a:pt x="20" y="31"/>
                    </a:lnTo>
                    <a:lnTo>
                      <a:pt x="27"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33"/>
              <p:cNvSpPr/>
              <p:nvPr/>
            </p:nvSpPr>
            <p:spPr>
              <a:xfrm>
                <a:off x="5119" y="2568"/>
                <a:ext cx="6" cy="1"/>
              </a:xfrm>
              <a:custGeom>
                <a:avLst/>
                <a:gdLst/>
                <a:ahLst/>
                <a:cxnLst/>
                <a:rect l="l" t="t" r="r" b="b"/>
                <a:pathLst>
                  <a:path w="20" h="1" extrusionOk="0">
                    <a:moveTo>
                      <a:pt x="20" y="0"/>
                    </a:moveTo>
                    <a:lnTo>
                      <a:pt x="10"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33"/>
              <p:cNvSpPr/>
              <p:nvPr/>
            </p:nvSpPr>
            <p:spPr>
              <a:xfrm>
                <a:off x="5127" y="2557"/>
                <a:ext cx="12" cy="5"/>
              </a:xfrm>
              <a:custGeom>
                <a:avLst/>
                <a:gdLst/>
                <a:ahLst/>
                <a:cxnLst/>
                <a:rect l="l" t="t" r="r" b="b"/>
                <a:pathLst>
                  <a:path w="34" h="13" extrusionOk="0">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33"/>
              <p:cNvSpPr/>
              <p:nvPr/>
            </p:nvSpPr>
            <p:spPr>
              <a:xfrm>
                <a:off x="5127" y="2547"/>
                <a:ext cx="12" cy="6"/>
              </a:xfrm>
              <a:custGeom>
                <a:avLst/>
                <a:gdLst/>
                <a:ahLst/>
                <a:cxnLst/>
                <a:rect l="l" t="t" r="r" b="b"/>
                <a:pathLst>
                  <a:path w="34" h="18" extrusionOk="0">
                    <a:moveTo>
                      <a:pt x="34" y="18"/>
                    </a:moveTo>
                    <a:lnTo>
                      <a:pt x="34" y="0"/>
                    </a:lnTo>
                    <a:lnTo>
                      <a:pt x="28" y="0"/>
                    </a:lnTo>
                    <a:lnTo>
                      <a:pt x="20" y="0"/>
                    </a:lnTo>
                    <a:lnTo>
                      <a:pt x="10" y="0"/>
                    </a:lnTo>
                    <a:lnTo>
                      <a:pt x="0" y="0"/>
                    </a:lnTo>
                    <a:lnTo>
                      <a:pt x="34"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33"/>
              <p:cNvSpPr/>
              <p:nvPr/>
            </p:nvSpPr>
            <p:spPr>
              <a:xfrm>
                <a:off x="5141" y="2535"/>
                <a:ext cx="20" cy="8"/>
              </a:xfrm>
              <a:custGeom>
                <a:avLst/>
                <a:gdLst/>
                <a:ahLst/>
                <a:cxnLst/>
                <a:rect l="l" t="t" r="r" b="b"/>
                <a:pathLst>
                  <a:path w="59" h="25" extrusionOk="0">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677" name="Google Shape;677;p33"/>
              <p:cNvCxnSpPr/>
              <p:nvPr/>
            </p:nvCxnSpPr>
            <p:spPr>
              <a:xfrm>
                <a:off x="5191" y="2518"/>
                <a:ext cx="0" cy="0"/>
              </a:xfrm>
              <a:prstGeom prst="straightConnector1">
                <a:avLst/>
              </a:prstGeom>
              <a:noFill/>
              <a:ln w="9525" cap="flat" cmpd="sng">
                <a:solidFill>
                  <a:srgbClr val="FFFFFF"/>
                </a:solidFill>
                <a:prstDash val="solid"/>
                <a:round/>
                <a:headEnd type="none" w="med" len="med"/>
                <a:tailEnd type="none" w="med" len="med"/>
              </a:ln>
            </p:spPr>
          </p:cxnSp>
        </p:grpSp>
        <p:sp>
          <p:nvSpPr>
            <p:cNvPr id="678" name="Google Shape;678;p33"/>
            <p:cNvSpPr/>
            <p:nvPr/>
          </p:nvSpPr>
          <p:spPr>
            <a:xfrm>
              <a:off x="7280275" y="3879850"/>
              <a:ext cx="14288" cy="55563"/>
            </a:xfrm>
            <a:custGeom>
              <a:avLst/>
              <a:gdLst/>
              <a:ahLst/>
              <a:cxnLst/>
              <a:rect l="l" t="t" r="r" b="b"/>
              <a:pathLst>
                <a:path w="33" h="43" extrusionOk="0">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33"/>
            <p:cNvSpPr/>
            <p:nvPr/>
          </p:nvSpPr>
          <p:spPr>
            <a:xfrm>
              <a:off x="7356475" y="3819525"/>
              <a:ext cx="22225" cy="58738"/>
            </a:xfrm>
            <a:custGeom>
              <a:avLst/>
              <a:gdLst/>
              <a:ahLst/>
              <a:cxnLst/>
              <a:rect l="l" t="t" r="r" b="b"/>
              <a:pathLst>
                <a:path w="54" h="92" extrusionOk="0">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33"/>
            <p:cNvSpPr/>
            <p:nvPr/>
          </p:nvSpPr>
          <p:spPr>
            <a:xfrm>
              <a:off x="7404100" y="3698875"/>
              <a:ext cx="23813" cy="57150"/>
            </a:xfrm>
            <a:custGeom>
              <a:avLst/>
              <a:gdLst/>
              <a:ahLst/>
              <a:cxnLst/>
              <a:rect l="l" t="t" r="r" b="b"/>
              <a:pathLst>
                <a:path w="60" h="18" extrusionOk="0">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33"/>
            <p:cNvSpPr/>
            <p:nvPr/>
          </p:nvSpPr>
          <p:spPr>
            <a:xfrm>
              <a:off x="7388225" y="3668713"/>
              <a:ext cx="25400" cy="57150"/>
            </a:xfrm>
            <a:custGeom>
              <a:avLst/>
              <a:gdLst/>
              <a:ahLst/>
              <a:cxnLst/>
              <a:rect l="l" t="t" r="r" b="b"/>
              <a:pathLst>
                <a:path w="66" h="18" extrusionOk="0">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33"/>
            <p:cNvSpPr/>
            <p:nvPr/>
          </p:nvSpPr>
          <p:spPr>
            <a:xfrm>
              <a:off x="7213600" y="3565525"/>
              <a:ext cx="7938" cy="57150"/>
            </a:xfrm>
            <a:custGeom>
              <a:avLst/>
              <a:gdLst/>
              <a:ahLst/>
              <a:cxnLst/>
              <a:rect l="l" t="t" r="r" b="b"/>
              <a:pathLst>
                <a:path w="17" h="42" extrusionOk="0">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33"/>
            <p:cNvSpPr/>
            <p:nvPr/>
          </p:nvSpPr>
          <p:spPr>
            <a:xfrm>
              <a:off x="7140575" y="3700463"/>
              <a:ext cx="30163" cy="58737"/>
            </a:xfrm>
            <a:custGeom>
              <a:avLst/>
              <a:gdLst/>
              <a:ahLst/>
              <a:cxnLst/>
              <a:rect l="l" t="t" r="r" b="b"/>
              <a:pathLst>
                <a:path w="72" h="29" extrusionOk="0">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33"/>
            <p:cNvSpPr/>
            <p:nvPr/>
          </p:nvSpPr>
          <p:spPr>
            <a:xfrm>
              <a:off x="7148513" y="3886200"/>
              <a:ext cx="19050" cy="55563"/>
            </a:xfrm>
            <a:custGeom>
              <a:avLst/>
              <a:gdLst/>
              <a:ahLst/>
              <a:cxnLst/>
              <a:rect l="l" t="t" r="r" b="b"/>
              <a:pathLst>
                <a:path w="46" h="37" extrusionOk="0">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33"/>
            <p:cNvSpPr/>
            <p:nvPr/>
          </p:nvSpPr>
          <p:spPr>
            <a:xfrm>
              <a:off x="7261225" y="3705225"/>
              <a:ext cx="11113" cy="57150"/>
            </a:xfrm>
            <a:custGeom>
              <a:avLst/>
              <a:gdLst/>
              <a:ahLst/>
              <a:cxnLst/>
              <a:rect l="l" t="t" r="r" b="b"/>
              <a:pathLst>
                <a:path w="26" h="19" extrusionOk="0">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33"/>
            <p:cNvSpPr/>
            <p:nvPr/>
          </p:nvSpPr>
          <p:spPr>
            <a:xfrm>
              <a:off x="7121525" y="3700463"/>
              <a:ext cx="19050" cy="58737"/>
            </a:xfrm>
            <a:custGeom>
              <a:avLst/>
              <a:gdLst/>
              <a:ahLst/>
              <a:cxnLst/>
              <a:rect l="l" t="t" r="r" b="b"/>
              <a:pathLst>
                <a:path w="43" h="31" extrusionOk="0">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33"/>
            <p:cNvSpPr/>
            <p:nvPr/>
          </p:nvSpPr>
          <p:spPr>
            <a:xfrm>
              <a:off x="7165975" y="3748088"/>
              <a:ext cx="30163" cy="57150"/>
            </a:xfrm>
            <a:custGeom>
              <a:avLst/>
              <a:gdLst/>
              <a:ahLst/>
              <a:cxnLst/>
              <a:rect l="l" t="t" r="r" b="b"/>
              <a:pathLst>
                <a:path w="71" h="49" extrusionOk="0">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33"/>
            <p:cNvSpPr/>
            <p:nvPr/>
          </p:nvSpPr>
          <p:spPr>
            <a:xfrm>
              <a:off x="6967538" y="3951288"/>
              <a:ext cx="46037" cy="58737"/>
            </a:xfrm>
            <a:custGeom>
              <a:avLst/>
              <a:gdLst/>
              <a:ahLst/>
              <a:cxnLst/>
              <a:rect l="l" t="t" r="r" b="b"/>
              <a:pathLst>
                <a:path w="112" h="26" extrusionOk="0">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33"/>
            <p:cNvSpPr/>
            <p:nvPr/>
          </p:nvSpPr>
          <p:spPr>
            <a:xfrm>
              <a:off x="7065963" y="3989388"/>
              <a:ext cx="14287" cy="58737"/>
            </a:xfrm>
            <a:custGeom>
              <a:avLst/>
              <a:gdLst/>
              <a:ahLst/>
              <a:cxnLst/>
              <a:rect l="l" t="t" r="r" b="b"/>
              <a:pathLst>
                <a:path w="41" h="25" extrusionOk="0">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33"/>
            <p:cNvSpPr/>
            <p:nvPr/>
          </p:nvSpPr>
          <p:spPr>
            <a:xfrm>
              <a:off x="6899275" y="3921125"/>
              <a:ext cx="36513" cy="55563"/>
            </a:xfrm>
            <a:custGeom>
              <a:avLst/>
              <a:gdLst/>
              <a:ahLst/>
              <a:cxnLst/>
              <a:rect l="l" t="t" r="r" b="b"/>
              <a:pathLst>
                <a:path w="81" h="31" extrusionOk="0">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33"/>
            <p:cNvSpPr/>
            <p:nvPr/>
          </p:nvSpPr>
          <p:spPr>
            <a:xfrm>
              <a:off x="6943725" y="3906838"/>
              <a:ext cx="39688" cy="55562"/>
            </a:xfrm>
            <a:custGeom>
              <a:avLst/>
              <a:gdLst/>
              <a:ahLst/>
              <a:cxnLst/>
              <a:rect l="l" t="t" r="r" b="b"/>
              <a:pathLst>
                <a:path w="89" h="49" extrusionOk="0">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33"/>
            <p:cNvSpPr/>
            <p:nvPr/>
          </p:nvSpPr>
          <p:spPr>
            <a:xfrm>
              <a:off x="6996113" y="3916363"/>
              <a:ext cx="36512" cy="58737"/>
            </a:xfrm>
            <a:custGeom>
              <a:avLst/>
              <a:gdLst/>
              <a:ahLst/>
              <a:cxnLst/>
              <a:rect l="l" t="t" r="r" b="b"/>
              <a:pathLst>
                <a:path w="86" h="46" extrusionOk="0">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33"/>
            <p:cNvSpPr/>
            <p:nvPr/>
          </p:nvSpPr>
          <p:spPr>
            <a:xfrm>
              <a:off x="7048500" y="3921125"/>
              <a:ext cx="25400" cy="55563"/>
            </a:xfrm>
            <a:custGeom>
              <a:avLst/>
              <a:gdLst/>
              <a:ahLst/>
              <a:cxnLst/>
              <a:rect l="l" t="t" r="r" b="b"/>
              <a:pathLst>
                <a:path w="59" h="18" extrusionOk="0">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33"/>
            <p:cNvSpPr/>
            <p:nvPr/>
          </p:nvSpPr>
          <p:spPr>
            <a:xfrm>
              <a:off x="7121525" y="3913188"/>
              <a:ext cx="1588" cy="55562"/>
            </a:xfrm>
            <a:custGeom>
              <a:avLst/>
              <a:gdLst/>
              <a:ahLst/>
              <a:cxnLst/>
              <a:rect l="l" t="t" r="r" b="b"/>
              <a:pathLst>
                <a:path w="4" h="19" extrusionOk="0">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33"/>
            <p:cNvSpPr/>
            <p:nvPr/>
          </p:nvSpPr>
          <p:spPr>
            <a:xfrm>
              <a:off x="6696075" y="3727450"/>
              <a:ext cx="20638" cy="58738"/>
            </a:xfrm>
            <a:custGeom>
              <a:avLst/>
              <a:gdLst/>
              <a:ahLst/>
              <a:cxnLst/>
              <a:rect l="l" t="t" r="r" b="b"/>
              <a:pathLst>
                <a:path w="46" h="50" extrusionOk="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33"/>
            <p:cNvSpPr/>
            <p:nvPr/>
          </p:nvSpPr>
          <p:spPr>
            <a:xfrm>
              <a:off x="6642100" y="3700463"/>
              <a:ext cx="30163" cy="58737"/>
            </a:xfrm>
            <a:custGeom>
              <a:avLst/>
              <a:gdLst/>
              <a:ahLst/>
              <a:cxnLst/>
              <a:rect l="l" t="t" r="r" b="b"/>
              <a:pathLst>
                <a:path w="66" h="80" extrusionOk="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33"/>
            <p:cNvSpPr/>
            <p:nvPr/>
          </p:nvSpPr>
          <p:spPr>
            <a:xfrm>
              <a:off x="6477000" y="3684588"/>
              <a:ext cx="7938" cy="57150"/>
            </a:xfrm>
            <a:custGeom>
              <a:avLst/>
              <a:gdLst/>
              <a:ahLst/>
              <a:cxnLst/>
              <a:rect l="l" t="t" r="r" b="b"/>
              <a:pathLst>
                <a:path w="20" h="48" extrusionOk="0">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698" name="Google Shape;698;p33" descr="Horizontal dunkel"/>
            <p:cNvCxnSpPr/>
            <p:nvPr/>
          </p:nvCxnSpPr>
          <p:spPr>
            <a:xfrm>
              <a:off x="6502400" y="3721100"/>
              <a:ext cx="4800" cy="6300"/>
            </a:xfrm>
            <a:prstGeom prst="straightConnector1">
              <a:avLst/>
            </a:prstGeom>
            <a:noFill/>
            <a:ln w="9525" cap="flat" cmpd="sng">
              <a:solidFill>
                <a:srgbClr val="FFFFFF"/>
              </a:solidFill>
              <a:prstDash val="solid"/>
              <a:round/>
              <a:headEnd type="none" w="med" len="med"/>
              <a:tailEnd type="none" w="med" len="med"/>
            </a:ln>
          </p:spPr>
        </p:cxnSp>
        <p:sp>
          <p:nvSpPr>
            <p:cNvPr id="699" name="Google Shape;699;p33"/>
            <p:cNvSpPr/>
            <p:nvPr/>
          </p:nvSpPr>
          <p:spPr>
            <a:xfrm>
              <a:off x="6499225" y="3721100"/>
              <a:ext cx="7938" cy="57150"/>
            </a:xfrm>
            <a:custGeom>
              <a:avLst/>
              <a:gdLst/>
              <a:ahLst/>
              <a:cxnLst/>
              <a:rect l="l" t="t" r="r" b="b"/>
              <a:pathLst>
                <a:path w="20" h="12" extrusionOk="0">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33"/>
            <p:cNvSpPr/>
            <p:nvPr/>
          </p:nvSpPr>
          <p:spPr>
            <a:xfrm>
              <a:off x="6400800" y="3565525"/>
              <a:ext cx="22225" cy="57150"/>
            </a:xfrm>
            <a:custGeom>
              <a:avLst/>
              <a:gdLst/>
              <a:ahLst/>
              <a:cxnLst/>
              <a:rect l="l" t="t" r="r" b="b"/>
              <a:pathLst>
                <a:path w="53" h="30" extrusionOk="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33"/>
            <p:cNvSpPr/>
            <p:nvPr/>
          </p:nvSpPr>
          <p:spPr>
            <a:xfrm>
              <a:off x="6929438" y="3929063"/>
              <a:ext cx="11112" cy="57150"/>
            </a:xfrm>
            <a:custGeom>
              <a:avLst/>
              <a:gdLst/>
              <a:ahLst/>
              <a:cxnLst/>
              <a:rect l="l" t="t" r="r" b="b"/>
              <a:pathLst>
                <a:path w="33" h="31" extrusionOk="0">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33"/>
            <p:cNvSpPr/>
            <p:nvPr/>
          </p:nvSpPr>
          <p:spPr>
            <a:xfrm>
              <a:off x="7445375" y="3886200"/>
              <a:ext cx="28575" cy="55563"/>
            </a:xfrm>
            <a:custGeom>
              <a:avLst/>
              <a:gdLst/>
              <a:ahLst/>
              <a:cxnLst/>
              <a:rect l="l" t="t" r="r" b="b"/>
              <a:pathLst>
                <a:path w="65" h="68" extrusionOk="0">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33"/>
            <p:cNvSpPr/>
            <p:nvPr/>
          </p:nvSpPr>
          <p:spPr>
            <a:xfrm>
              <a:off x="6383338" y="3468688"/>
              <a:ext cx="274638" cy="368301"/>
            </a:xfrm>
            <a:custGeom>
              <a:avLst/>
              <a:gdLst/>
              <a:ahLst/>
              <a:cxnLst/>
              <a:rect l="l" t="t" r="r" b="b"/>
              <a:pathLst>
                <a:path w="625" h="694" extrusionOk="0">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33"/>
            <p:cNvSpPr/>
            <p:nvPr/>
          </p:nvSpPr>
          <p:spPr>
            <a:xfrm>
              <a:off x="6724650" y="3517900"/>
              <a:ext cx="254000" cy="257175"/>
            </a:xfrm>
            <a:custGeom>
              <a:avLst/>
              <a:gdLst/>
              <a:ahLst/>
              <a:cxnLst/>
              <a:rect l="l" t="t" r="r" b="b"/>
              <a:pathLst>
                <a:path w="585" h="493" extrusionOk="0">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33"/>
            <p:cNvSpPr/>
            <p:nvPr/>
          </p:nvSpPr>
          <p:spPr>
            <a:xfrm>
              <a:off x="7080250" y="3924300"/>
              <a:ext cx="92075" cy="57150"/>
            </a:xfrm>
            <a:custGeom>
              <a:avLst/>
              <a:gdLst/>
              <a:ahLst/>
              <a:cxnLst/>
              <a:rect l="l" t="t" r="r" b="b"/>
              <a:pathLst>
                <a:path w="212" h="105" extrusionOk="0">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33"/>
            <p:cNvSpPr/>
            <p:nvPr/>
          </p:nvSpPr>
          <p:spPr>
            <a:xfrm>
              <a:off x="7196138" y="3590925"/>
              <a:ext cx="42862" cy="88900"/>
            </a:xfrm>
            <a:custGeom>
              <a:avLst/>
              <a:gdLst/>
              <a:ahLst/>
              <a:cxnLst/>
              <a:rect l="l" t="t" r="r" b="b"/>
              <a:pathLst>
                <a:path w="92" h="166" extrusionOk="0">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33"/>
            <p:cNvSpPr/>
            <p:nvPr/>
          </p:nvSpPr>
          <p:spPr>
            <a:xfrm>
              <a:off x="7208838" y="3735388"/>
              <a:ext cx="71437" cy="55562"/>
            </a:xfrm>
            <a:custGeom>
              <a:avLst/>
              <a:gdLst/>
              <a:ahLst/>
              <a:cxnLst/>
              <a:rect l="l" t="t" r="r" b="b"/>
              <a:pathLst>
                <a:path w="166" h="62" extrusionOk="0">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33"/>
            <p:cNvSpPr/>
            <p:nvPr/>
          </p:nvSpPr>
          <p:spPr>
            <a:xfrm>
              <a:off x="7285038" y="3659188"/>
              <a:ext cx="85725" cy="63500"/>
            </a:xfrm>
            <a:custGeom>
              <a:avLst/>
              <a:gdLst/>
              <a:ahLst/>
              <a:cxnLst/>
              <a:rect l="l" t="t" r="r" b="b"/>
              <a:pathLst>
                <a:path w="193" h="121" extrusionOk="0">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33"/>
            <p:cNvSpPr/>
            <p:nvPr/>
          </p:nvSpPr>
          <p:spPr>
            <a:xfrm>
              <a:off x="6973888" y="3597275"/>
              <a:ext cx="166687" cy="230188"/>
            </a:xfrm>
            <a:custGeom>
              <a:avLst/>
              <a:gdLst/>
              <a:ahLst/>
              <a:cxnLst/>
              <a:rect l="l" t="t" r="r" b="b"/>
              <a:pathLst>
                <a:path w="379" h="437" extrusionOk="0">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33"/>
            <p:cNvSpPr/>
            <p:nvPr/>
          </p:nvSpPr>
          <p:spPr>
            <a:xfrm>
              <a:off x="6638925" y="3838575"/>
              <a:ext cx="250825" cy="95250"/>
            </a:xfrm>
            <a:custGeom>
              <a:avLst/>
              <a:gdLst/>
              <a:ahLst/>
              <a:cxnLst/>
              <a:rect l="l" t="t" r="r" b="b"/>
              <a:pathLst>
                <a:path w="578" h="184" extrusionOk="0">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3"/>
            <p:cNvSpPr/>
            <p:nvPr/>
          </p:nvSpPr>
          <p:spPr>
            <a:xfrm>
              <a:off x="7319963" y="3695700"/>
              <a:ext cx="214312" cy="252413"/>
            </a:xfrm>
            <a:custGeom>
              <a:avLst/>
              <a:gdLst/>
              <a:ahLst/>
              <a:cxnLst/>
              <a:rect l="l" t="t" r="r" b="b"/>
              <a:pathLst>
                <a:path w="491" h="481" extrusionOk="0">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3"/>
            <p:cNvSpPr/>
            <p:nvPr/>
          </p:nvSpPr>
          <p:spPr>
            <a:xfrm>
              <a:off x="5851525" y="2527300"/>
              <a:ext cx="53975" cy="60325"/>
            </a:xfrm>
            <a:custGeom>
              <a:avLst/>
              <a:gdLst/>
              <a:ahLst/>
              <a:cxnLst/>
              <a:rect l="l" t="t" r="r" b="b"/>
              <a:pathLst>
                <a:path w="133" h="117" extrusionOk="0">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3"/>
            <p:cNvSpPr/>
            <p:nvPr/>
          </p:nvSpPr>
          <p:spPr>
            <a:xfrm>
              <a:off x="4308475" y="1931988"/>
              <a:ext cx="220664" cy="177800"/>
            </a:xfrm>
            <a:custGeom>
              <a:avLst/>
              <a:gdLst/>
              <a:ahLst/>
              <a:cxnLst/>
              <a:rect l="l" t="t" r="r" b="b"/>
              <a:pathLst>
                <a:path w="505" h="339" extrusionOk="0">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33"/>
            <p:cNvSpPr/>
            <p:nvPr/>
          </p:nvSpPr>
          <p:spPr>
            <a:xfrm>
              <a:off x="4371975" y="2136775"/>
              <a:ext cx="146050" cy="71438"/>
            </a:xfrm>
            <a:custGeom>
              <a:avLst/>
              <a:gdLst/>
              <a:ahLst/>
              <a:cxnLst/>
              <a:rect l="l" t="t" r="r" b="b"/>
              <a:pathLst>
                <a:path w="338" h="141" extrusionOk="0">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33"/>
            <p:cNvSpPr/>
            <p:nvPr/>
          </p:nvSpPr>
          <p:spPr>
            <a:xfrm>
              <a:off x="4471988" y="1792288"/>
              <a:ext cx="111125" cy="65087"/>
            </a:xfrm>
            <a:custGeom>
              <a:avLst/>
              <a:gdLst/>
              <a:ahLst/>
              <a:cxnLst/>
              <a:rect l="l" t="t" r="r" b="b"/>
              <a:pathLst>
                <a:path w="259" h="129" extrusionOk="0">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33"/>
            <p:cNvSpPr/>
            <p:nvPr/>
          </p:nvSpPr>
          <p:spPr>
            <a:xfrm>
              <a:off x="4484688" y="2139950"/>
              <a:ext cx="179387" cy="142875"/>
            </a:xfrm>
            <a:custGeom>
              <a:avLst/>
              <a:gdLst/>
              <a:ahLst/>
              <a:cxnLst/>
              <a:rect l="l" t="t" r="r" b="b"/>
              <a:pathLst>
                <a:path w="425" h="272" extrusionOk="0">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33"/>
            <p:cNvSpPr/>
            <p:nvPr/>
          </p:nvSpPr>
          <p:spPr>
            <a:xfrm>
              <a:off x="2484438" y="3178175"/>
              <a:ext cx="14287" cy="55563"/>
            </a:xfrm>
            <a:custGeom>
              <a:avLst/>
              <a:gdLst/>
              <a:ahLst/>
              <a:cxnLst/>
              <a:rect l="l" t="t" r="r" b="b"/>
              <a:pathLst>
                <a:path w="33" h="31" extrusionOk="0">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33"/>
            <p:cNvSpPr/>
            <p:nvPr/>
          </p:nvSpPr>
          <p:spPr>
            <a:xfrm>
              <a:off x="4589463" y="2132013"/>
              <a:ext cx="85725" cy="79375"/>
            </a:xfrm>
            <a:custGeom>
              <a:avLst/>
              <a:gdLst/>
              <a:ahLst/>
              <a:cxnLst/>
              <a:rect l="l" t="t" r="r" b="b"/>
              <a:pathLst>
                <a:path w="192" h="154" extrusionOk="0">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33"/>
            <p:cNvSpPr/>
            <p:nvPr/>
          </p:nvSpPr>
          <p:spPr>
            <a:xfrm>
              <a:off x="4506913" y="2014538"/>
              <a:ext cx="380999" cy="247650"/>
            </a:xfrm>
            <a:custGeom>
              <a:avLst/>
              <a:gdLst/>
              <a:ahLst/>
              <a:cxnLst/>
              <a:rect l="l" t="t" r="r" b="b"/>
              <a:pathLst>
                <a:path w="877" h="469" extrusionOk="0">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33"/>
            <p:cNvSpPr/>
            <p:nvPr/>
          </p:nvSpPr>
          <p:spPr>
            <a:xfrm>
              <a:off x="5018088" y="2357438"/>
              <a:ext cx="47625" cy="63500"/>
            </a:xfrm>
            <a:custGeom>
              <a:avLst/>
              <a:gdLst/>
              <a:ahLst/>
              <a:cxnLst/>
              <a:rect l="l" t="t" r="r" b="b"/>
              <a:pathLst>
                <a:path w="107" h="123" extrusionOk="0">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33"/>
            <p:cNvSpPr/>
            <p:nvPr/>
          </p:nvSpPr>
          <p:spPr>
            <a:xfrm>
              <a:off x="5561013" y="2371725"/>
              <a:ext cx="207962" cy="122238"/>
            </a:xfrm>
            <a:custGeom>
              <a:avLst/>
              <a:gdLst/>
              <a:ahLst/>
              <a:cxnLst/>
              <a:rect l="l" t="t" r="r" b="b"/>
              <a:pathLst>
                <a:path w="471" h="234" extrusionOk="0">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33"/>
            <p:cNvSpPr/>
            <p:nvPr/>
          </p:nvSpPr>
          <p:spPr>
            <a:xfrm>
              <a:off x="5610225" y="2300288"/>
              <a:ext cx="225425" cy="125412"/>
            </a:xfrm>
            <a:custGeom>
              <a:avLst/>
              <a:gdLst/>
              <a:ahLst/>
              <a:cxnLst/>
              <a:rect l="l" t="t" r="r" b="b"/>
              <a:pathLst>
                <a:path w="525" h="241" extrusionOk="0">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33"/>
            <p:cNvSpPr/>
            <p:nvPr/>
          </p:nvSpPr>
          <p:spPr>
            <a:xfrm>
              <a:off x="5216525" y="2316163"/>
              <a:ext cx="342900" cy="227012"/>
            </a:xfrm>
            <a:custGeom>
              <a:avLst/>
              <a:gdLst/>
              <a:ahLst/>
              <a:cxnLst/>
              <a:rect l="l" t="t" r="r" b="b"/>
              <a:pathLst>
                <a:path w="784" h="430" extrusionOk="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33"/>
            <p:cNvSpPr/>
            <p:nvPr/>
          </p:nvSpPr>
          <p:spPr>
            <a:xfrm>
              <a:off x="4425950" y="2203450"/>
              <a:ext cx="107950" cy="149225"/>
            </a:xfrm>
            <a:custGeom>
              <a:avLst/>
              <a:gdLst/>
              <a:ahLst/>
              <a:cxnLst/>
              <a:rect l="l" t="t" r="r" b="b"/>
              <a:pathLst>
                <a:path w="246" h="284" extrusionOk="0">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33"/>
            <p:cNvSpPr/>
            <p:nvPr/>
          </p:nvSpPr>
          <p:spPr>
            <a:xfrm>
              <a:off x="4473575" y="2311400"/>
              <a:ext cx="68263" cy="60325"/>
            </a:xfrm>
            <a:custGeom>
              <a:avLst/>
              <a:gdLst/>
              <a:ahLst/>
              <a:cxnLst/>
              <a:rect l="l" t="t" r="r" b="b"/>
              <a:pathLst>
                <a:path w="160" h="117" extrusionOk="0">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33"/>
            <p:cNvSpPr/>
            <p:nvPr/>
          </p:nvSpPr>
          <p:spPr>
            <a:xfrm>
              <a:off x="4557713" y="2935288"/>
              <a:ext cx="411162" cy="611186"/>
            </a:xfrm>
            <a:custGeom>
              <a:avLst/>
              <a:gdLst/>
              <a:ahLst/>
              <a:cxnLst/>
              <a:rect l="l" t="t" r="r" b="b"/>
              <a:pathLst>
                <a:path w="943" h="1172" extrusionOk="0">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33"/>
            <p:cNvSpPr/>
            <p:nvPr/>
          </p:nvSpPr>
          <p:spPr>
            <a:xfrm>
              <a:off x="5041900" y="3275013"/>
              <a:ext cx="244475" cy="431799"/>
            </a:xfrm>
            <a:custGeom>
              <a:avLst/>
              <a:gdLst/>
              <a:ahLst/>
              <a:cxnLst/>
              <a:rect l="l" t="t" r="r" b="b"/>
              <a:pathLst>
                <a:path w="556" h="819" extrusionOk="0">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33"/>
            <p:cNvSpPr/>
            <p:nvPr/>
          </p:nvSpPr>
          <p:spPr>
            <a:xfrm>
              <a:off x="5049838" y="3262313"/>
              <a:ext cx="38100" cy="58737"/>
            </a:xfrm>
            <a:custGeom>
              <a:avLst/>
              <a:gdLst/>
              <a:ahLst/>
              <a:cxnLst/>
              <a:rect l="l" t="t" r="r" b="b"/>
              <a:pathLst>
                <a:path w="86" h="97" extrusionOk="0">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33"/>
            <p:cNvSpPr/>
            <p:nvPr/>
          </p:nvSpPr>
          <p:spPr>
            <a:xfrm>
              <a:off x="4848225" y="3173413"/>
              <a:ext cx="363538" cy="376238"/>
            </a:xfrm>
            <a:custGeom>
              <a:avLst/>
              <a:gdLst/>
              <a:ahLst/>
              <a:cxnLst/>
              <a:rect l="l" t="t" r="r" b="b"/>
              <a:pathLst>
                <a:path w="845" h="720" extrusionOk="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730" name="Google Shape;730;p33"/>
            <p:cNvCxnSpPr/>
            <p:nvPr/>
          </p:nvCxnSpPr>
          <p:spPr>
            <a:xfrm flipH="1">
              <a:off x="1708113" y="3692525"/>
              <a:ext cx="4800" cy="7800"/>
            </a:xfrm>
            <a:prstGeom prst="straightConnector1">
              <a:avLst/>
            </a:prstGeom>
            <a:noFill/>
            <a:ln w="9525" cap="flat" cmpd="sng">
              <a:solidFill>
                <a:srgbClr val="FFFFFF"/>
              </a:solidFill>
              <a:prstDash val="solid"/>
              <a:round/>
              <a:headEnd type="none" w="med" len="med"/>
              <a:tailEnd type="none" w="med" len="med"/>
            </a:ln>
          </p:spPr>
        </p:cxnSp>
        <p:sp>
          <p:nvSpPr>
            <p:cNvPr id="731" name="Google Shape;731;p33"/>
            <p:cNvSpPr/>
            <p:nvPr/>
          </p:nvSpPr>
          <p:spPr>
            <a:xfrm>
              <a:off x="1708150" y="3700463"/>
              <a:ext cx="12700" cy="58737"/>
            </a:xfrm>
            <a:custGeom>
              <a:avLst/>
              <a:gdLst/>
              <a:ahLst/>
              <a:cxnLst/>
              <a:rect l="l" t="t" r="r" b="b"/>
              <a:pathLst>
                <a:path w="33" h="6" extrusionOk="0">
                  <a:moveTo>
                    <a:pt x="0" y="0"/>
                  </a:moveTo>
                  <a:lnTo>
                    <a:pt x="7" y="1"/>
                  </a:lnTo>
                  <a:lnTo>
                    <a:pt x="15" y="3"/>
                  </a:lnTo>
                  <a:lnTo>
                    <a:pt x="23" y="5"/>
                  </a:lnTo>
                  <a:lnTo>
                    <a:pt x="33"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33"/>
            <p:cNvSpPr/>
            <p:nvPr/>
          </p:nvSpPr>
          <p:spPr>
            <a:xfrm>
              <a:off x="1716088" y="3687763"/>
              <a:ext cx="4762" cy="57150"/>
            </a:xfrm>
            <a:custGeom>
              <a:avLst/>
              <a:gdLst/>
              <a:ahLst/>
              <a:cxnLst/>
              <a:rect l="l" t="t" r="r" b="b"/>
              <a:pathLst>
                <a:path w="13" h="30" extrusionOk="0">
                  <a:moveTo>
                    <a:pt x="13" y="30"/>
                  </a:moveTo>
                  <a:lnTo>
                    <a:pt x="13" y="0"/>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3" name="Google Shape;733;p33"/>
            <p:cNvGrpSpPr/>
            <p:nvPr/>
          </p:nvGrpSpPr>
          <p:grpSpPr>
            <a:xfrm>
              <a:off x="1708150" y="3622675"/>
              <a:ext cx="417030" cy="201204"/>
              <a:chOff x="912" y="2626"/>
              <a:chExt cx="311" cy="127"/>
            </a:xfrm>
          </p:grpSpPr>
          <p:sp>
            <p:nvSpPr>
              <p:cNvPr id="734" name="Google Shape;734;p33"/>
              <p:cNvSpPr/>
              <p:nvPr/>
            </p:nvSpPr>
            <p:spPr>
              <a:xfrm>
                <a:off x="1110" y="2626"/>
                <a:ext cx="113" cy="127"/>
              </a:xfrm>
              <a:custGeom>
                <a:avLst/>
                <a:gdLst/>
                <a:ahLst/>
                <a:cxnLst/>
                <a:rect l="l" t="t" r="r" b="b"/>
                <a:pathLst>
                  <a:path w="352" h="387" extrusionOk="0">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D8E046"/>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33"/>
              <p:cNvSpPr/>
              <p:nvPr/>
            </p:nvSpPr>
            <p:spPr>
              <a:xfrm>
                <a:off x="923" y="2662"/>
                <a:ext cx="17" cy="26"/>
              </a:xfrm>
              <a:custGeom>
                <a:avLst/>
                <a:gdLst/>
                <a:ahLst/>
                <a:cxnLst/>
                <a:rect l="l" t="t" r="r" b="b"/>
                <a:pathLst>
                  <a:path w="52" h="78" extrusionOk="0">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33"/>
              <p:cNvSpPr/>
              <p:nvPr/>
            </p:nvSpPr>
            <p:spPr>
              <a:xfrm>
                <a:off x="912" y="2666"/>
                <a:ext cx="9" cy="10"/>
              </a:xfrm>
              <a:custGeom>
                <a:avLst/>
                <a:gdLst/>
                <a:ahLst/>
                <a:cxnLst/>
                <a:rect l="l" t="t" r="r" b="b"/>
                <a:pathLst>
                  <a:path w="33" h="30" extrusionOk="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37" name="Google Shape;737;p33"/>
            <p:cNvSpPr/>
            <p:nvPr/>
          </p:nvSpPr>
          <p:spPr>
            <a:xfrm>
              <a:off x="5356225" y="4340225"/>
              <a:ext cx="19050" cy="58738"/>
            </a:xfrm>
            <a:custGeom>
              <a:avLst/>
              <a:gdLst/>
              <a:ahLst/>
              <a:cxnLst/>
              <a:rect l="l" t="t" r="r" b="b"/>
              <a:pathLst>
                <a:path w="47" h="28" extrusionOk="0">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33"/>
            <p:cNvSpPr/>
            <p:nvPr/>
          </p:nvSpPr>
          <p:spPr>
            <a:xfrm>
              <a:off x="5327650" y="4367213"/>
              <a:ext cx="23813" cy="57150"/>
            </a:xfrm>
            <a:custGeom>
              <a:avLst/>
              <a:gdLst/>
              <a:ahLst/>
              <a:cxnLst/>
              <a:rect l="l" t="t" r="r" b="b"/>
              <a:pathLst>
                <a:path w="53" h="33" extrusionOk="0">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9" name="Google Shape;739;p33"/>
            <p:cNvGrpSpPr/>
            <p:nvPr/>
          </p:nvGrpSpPr>
          <p:grpSpPr>
            <a:xfrm>
              <a:off x="5168900" y="3859213"/>
              <a:ext cx="168275" cy="103163"/>
              <a:chOff x="3481" y="2773"/>
              <a:chExt cx="125" cy="65"/>
            </a:xfrm>
          </p:grpSpPr>
          <p:sp>
            <p:nvSpPr>
              <p:cNvPr id="740" name="Google Shape;740;p33"/>
              <p:cNvSpPr/>
              <p:nvPr/>
            </p:nvSpPr>
            <p:spPr>
              <a:xfrm>
                <a:off x="3583" y="2798"/>
                <a:ext cx="5" cy="6"/>
              </a:xfrm>
              <a:custGeom>
                <a:avLst/>
                <a:gdLst/>
                <a:ahLst/>
                <a:cxnLst/>
                <a:rect l="l" t="t" r="r" b="b"/>
                <a:pathLst>
                  <a:path w="13" h="18" extrusionOk="0">
                    <a:moveTo>
                      <a:pt x="13" y="0"/>
                    </a:moveTo>
                    <a:lnTo>
                      <a:pt x="10" y="9"/>
                    </a:lnTo>
                    <a:lnTo>
                      <a:pt x="6" y="18"/>
                    </a:lnTo>
                    <a:lnTo>
                      <a:pt x="5" y="17"/>
                    </a:lnTo>
                    <a:lnTo>
                      <a:pt x="3" y="14"/>
                    </a:lnTo>
                    <a:lnTo>
                      <a:pt x="1" y="10"/>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741" name="Google Shape;741;p33"/>
              <p:cNvCxnSpPr/>
              <p:nvPr/>
            </p:nvCxnSpPr>
            <p:spPr>
              <a:xfrm>
                <a:off x="3583" y="2800"/>
                <a:ext cx="0" cy="0"/>
              </a:xfrm>
              <a:prstGeom prst="straightConnector1">
                <a:avLst/>
              </a:prstGeom>
              <a:noFill/>
              <a:ln w="9525" cap="flat" cmpd="sng">
                <a:solidFill>
                  <a:srgbClr val="FFFFFF"/>
                </a:solidFill>
                <a:prstDash val="solid"/>
                <a:round/>
                <a:headEnd type="none" w="med" len="med"/>
                <a:tailEnd type="none" w="med" len="med"/>
              </a:ln>
            </p:spPr>
          </p:cxnSp>
          <p:sp>
            <p:nvSpPr>
              <p:cNvPr id="742" name="Google Shape;742;p33"/>
              <p:cNvSpPr/>
              <p:nvPr/>
            </p:nvSpPr>
            <p:spPr>
              <a:xfrm>
                <a:off x="3554" y="2819"/>
                <a:ext cx="5" cy="6"/>
              </a:xfrm>
              <a:custGeom>
                <a:avLst/>
                <a:gdLst/>
                <a:ahLst/>
                <a:cxnLst/>
                <a:rect l="l" t="t" r="r" b="b"/>
                <a:pathLst>
                  <a:path w="14" h="19" extrusionOk="0">
                    <a:moveTo>
                      <a:pt x="14" y="19"/>
                    </a:moveTo>
                    <a:lnTo>
                      <a:pt x="0" y="0"/>
                    </a:lnTo>
                    <a:lnTo>
                      <a:pt x="14" y="1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33"/>
              <p:cNvSpPr/>
              <p:nvPr/>
            </p:nvSpPr>
            <p:spPr>
              <a:xfrm>
                <a:off x="3528" y="2832"/>
                <a:ext cx="2" cy="6"/>
              </a:xfrm>
              <a:custGeom>
                <a:avLst/>
                <a:gdLst/>
                <a:ahLst/>
                <a:cxnLst/>
                <a:rect l="l" t="t" r="r" b="b"/>
                <a:pathLst>
                  <a:path w="7" h="18" extrusionOk="0">
                    <a:moveTo>
                      <a:pt x="0" y="6"/>
                    </a:moveTo>
                    <a:lnTo>
                      <a:pt x="7" y="18"/>
                    </a:lnTo>
                    <a:lnTo>
                      <a:pt x="0" y="18"/>
                    </a:lnTo>
                    <a:lnTo>
                      <a:pt x="0" y="0"/>
                    </a:lnTo>
                    <a:lnTo>
                      <a:pt x="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33"/>
              <p:cNvSpPr/>
              <p:nvPr/>
            </p:nvSpPr>
            <p:spPr>
              <a:xfrm>
                <a:off x="3599" y="2773"/>
                <a:ext cx="7" cy="4"/>
              </a:xfrm>
              <a:custGeom>
                <a:avLst/>
                <a:gdLst/>
                <a:ahLst/>
                <a:cxnLst/>
                <a:rect l="l" t="t" r="r" b="b"/>
                <a:pathLst>
                  <a:path w="20" h="12" extrusionOk="0">
                    <a:moveTo>
                      <a:pt x="20" y="12"/>
                    </a:moveTo>
                    <a:lnTo>
                      <a:pt x="10" y="9"/>
                    </a:lnTo>
                    <a:lnTo>
                      <a:pt x="0" y="6"/>
                    </a:lnTo>
                    <a:lnTo>
                      <a:pt x="1" y="5"/>
                    </a:lnTo>
                    <a:lnTo>
                      <a:pt x="3" y="3"/>
                    </a:lnTo>
                    <a:lnTo>
                      <a:pt x="8" y="1"/>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745" name="Google Shape;745;p33"/>
              <p:cNvCxnSpPr/>
              <p:nvPr/>
            </p:nvCxnSpPr>
            <p:spPr>
              <a:xfrm>
                <a:off x="3603" y="2773"/>
                <a:ext cx="0" cy="0"/>
              </a:xfrm>
              <a:prstGeom prst="straightConnector1">
                <a:avLst/>
              </a:prstGeom>
              <a:noFill/>
              <a:ln w="9525" cap="flat" cmpd="sng">
                <a:solidFill>
                  <a:srgbClr val="FFFFFF"/>
                </a:solidFill>
                <a:prstDash val="solid"/>
                <a:round/>
                <a:headEnd type="none" w="med" len="med"/>
                <a:tailEnd type="none" w="med" len="med"/>
              </a:ln>
            </p:spPr>
          </p:cxnSp>
          <p:sp>
            <p:nvSpPr>
              <p:cNvPr id="746" name="Google Shape;746;p33"/>
              <p:cNvSpPr/>
              <p:nvPr/>
            </p:nvSpPr>
            <p:spPr>
              <a:xfrm>
                <a:off x="3481" y="2828"/>
                <a:ext cx="7" cy="6"/>
              </a:xfrm>
              <a:custGeom>
                <a:avLst/>
                <a:gdLst/>
                <a:ahLst/>
                <a:cxnLst/>
                <a:rect l="l" t="t" r="r" b="b"/>
                <a:pathLst>
                  <a:path w="20" h="18" extrusionOk="0">
                    <a:moveTo>
                      <a:pt x="0" y="0"/>
                    </a:moveTo>
                    <a:lnTo>
                      <a:pt x="0" y="18"/>
                    </a:lnTo>
                    <a:lnTo>
                      <a:pt x="20" y="18"/>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33"/>
              <p:cNvSpPr/>
              <p:nvPr/>
            </p:nvSpPr>
            <p:spPr>
              <a:xfrm>
                <a:off x="3485" y="2830"/>
                <a:ext cx="3" cy="4"/>
              </a:xfrm>
              <a:custGeom>
                <a:avLst/>
                <a:gdLst/>
                <a:ahLst/>
                <a:cxnLst/>
                <a:rect l="l" t="t" r="r" b="b"/>
                <a:pathLst>
                  <a:path w="7" h="12" extrusionOk="0">
                    <a:moveTo>
                      <a:pt x="7" y="12"/>
                    </a:moveTo>
                    <a:lnTo>
                      <a:pt x="4" y="6"/>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33"/>
              <p:cNvSpPr/>
              <p:nvPr/>
            </p:nvSpPr>
            <p:spPr>
              <a:xfrm>
                <a:off x="3481" y="2828"/>
                <a:ext cx="7" cy="6"/>
              </a:xfrm>
              <a:custGeom>
                <a:avLst/>
                <a:gdLst/>
                <a:ahLst/>
                <a:cxnLst/>
                <a:rect l="l" t="t" r="r" b="b"/>
                <a:pathLst>
                  <a:path w="20" h="18" extrusionOk="0">
                    <a:moveTo>
                      <a:pt x="0" y="0"/>
                    </a:moveTo>
                    <a:lnTo>
                      <a:pt x="0" y="18"/>
                    </a:lnTo>
                    <a:lnTo>
                      <a:pt x="20" y="18"/>
                    </a:lnTo>
                    <a:lnTo>
                      <a:pt x="17" y="12"/>
                    </a:lnTo>
                    <a:lnTo>
                      <a:pt x="13" y="6"/>
                    </a:lnTo>
                    <a:lnTo>
                      <a:pt x="0"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33"/>
              <p:cNvSpPr/>
              <p:nvPr/>
            </p:nvSpPr>
            <p:spPr>
              <a:xfrm>
                <a:off x="3528" y="2832"/>
                <a:ext cx="2" cy="6"/>
              </a:xfrm>
              <a:custGeom>
                <a:avLst/>
                <a:gdLst/>
                <a:ahLst/>
                <a:cxnLst/>
                <a:rect l="l" t="t" r="r" b="b"/>
                <a:pathLst>
                  <a:path w="7" h="18" extrusionOk="0">
                    <a:moveTo>
                      <a:pt x="0" y="6"/>
                    </a:moveTo>
                    <a:lnTo>
                      <a:pt x="7" y="18"/>
                    </a:lnTo>
                    <a:lnTo>
                      <a:pt x="0" y="18"/>
                    </a:lnTo>
                    <a:lnTo>
                      <a:pt x="0" y="0"/>
                    </a:lnTo>
                    <a:lnTo>
                      <a:pt x="7" y="0"/>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33"/>
              <p:cNvSpPr/>
              <p:nvPr/>
            </p:nvSpPr>
            <p:spPr>
              <a:xfrm>
                <a:off x="3583" y="2798"/>
                <a:ext cx="5" cy="6"/>
              </a:xfrm>
              <a:custGeom>
                <a:avLst/>
                <a:gdLst/>
                <a:ahLst/>
                <a:cxnLst/>
                <a:rect l="l" t="t" r="r" b="b"/>
                <a:pathLst>
                  <a:path w="13" h="18" extrusionOk="0">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1" name="Google Shape;751;p33"/>
            <p:cNvSpPr/>
            <p:nvPr/>
          </p:nvSpPr>
          <p:spPr>
            <a:xfrm>
              <a:off x="4297363" y="3851275"/>
              <a:ext cx="319087" cy="379414"/>
            </a:xfrm>
            <a:custGeom>
              <a:avLst/>
              <a:gdLst/>
              <a:ahLst/>
              <a:cxnLst/>
              <a:rect l="l" t="t" r="r" b="b"/>
              <a:pathLst>
                <a:path w="736" h="721" extrusionOk="0">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33"/>
            <p:cNvSpPr/>
            <p:nvPr/>
          </p:nvSpPr>
          <p:spPr>
            <a:xfrm>
              <a:off x="4308475" y="3824288"/>
              <a:ext cx="15875" cy="60325"/>
            </a:xfrm>
            <a:custGeom>
              <a:avLst/>
              <a:gdLst/>
              <a:ahLst/>
              <a:cxnLst/>
              <a:rect l="l" t="t" r="r" b="b"/>
              <a:pathLst>
                <a:path w="39" h="31" extrusionOk="0">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33"/>
            <p:cNvSpPr/>
            <p:nvPr/>
          </p:nvSpPr>
          <p:spPr>
            <a:xfrm>
              <a:off x="4410075" y="4367213"/>
              <a:ext cx="396875" cy="398462"/>
            </a:xfrm>
            <a:custGeom>
              <a:avLst/>
              <a:gdLst/>
              <a:ahLst/>
              <a:cxnLst/>
              <a:rect l="l" t="t" r="r" b="b"/>
              <a:pathLst>
                <a:path w="903" h="759" extrusionOk="0">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D8E046"/>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33"/>
            <p:cNvSpPr/>
            <p:nvPr/>
          </p:nvSpPr>
          <p:spPr>
            <a:xfrm>
              <a:off x="4557713" y="2935288"/>
              <a:ext cx="411162" cy="611186"/>
            </a:xfrm>
            <a:custGeom>
              <a:avLst/>
              <a:gdLst/>
              <a:ahLst/>
              <a:cxnLst/>
              <a:rect l="l" t="t" r="r" b="b"/>
              <a:pathLst>
                <a:path w="943" h="1172" extrusionOk="0">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5" name="Google Shape;755;p33"/>
            <p:cNvGrpSpPr/>
            <p:nvPr/>
          </p:nvGrpSpPr>
          <p:grpSpPr>
            <a:xfrm>
              <a:off x="3341688" y="3136900"/>
              <a:ext cx="80971" cy="82480"/>
              <a:chOff x="2352" y="2343"/>
              <a:chExt cx="65" cy="53"/>
            </a:xfrm>
          </p:grpSpPr>
          <p:sp>
            <p:nvSpPr>
              <p:cNvPr id="756" name="Google Shape;756;p33"/>
              <p:cNvSpPr/>
              <p:nvPr/>
            </p:nvSpPr>
            <p:spPr>
              <a:xfrm>
                <a:off x="2352" y="2343"/>
                <a:ext cx="16" cy="11"/>
              </a:xfrm>
              <a:custGeom>
                <a:avLst/>
                <a:gdLst/>
                <a:ahLst/>
                <a:cxnLst/>
                <a:rect l="l" t="t" r="r" b="b"/>
                <a:pathLst>
                  <a:path w="51" h="33" extrusionOk="0">
                    <a:moveTo>
                      <a:pt x="46" y="0"/>
                    </a:moveTo>
                    <a:lnTo>
                      <a:pt x="0" y="5"/>
                    </a:lnTo>
                    <a:lnTo>
                      <a:pt x="4" y="28"/>
                    </a:lnTo>
                    <a:lnTo>
                      <a:pt x="10" y="33"/>
                    </a:lnTo>
                    <a:lnTo>
                      <a:pt x="35" y="25"/>
                    </a:lnTo>
                    <a:lnTo>
                      <a:pt x="48" y="15"/>
                    </a:lnTo>
                    <a:lnTo>
                      <a:pt x="51" y="8"/>
                    </a:lnTo>
                    <a:lnTo>
                      <a:pt x="4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33"/>
              <p:cNvSpPr/>
              <p:nvPr/>
            </p:nvSpPr>
            <p:spPr>
              <a:xfrm>
                <a:off x="2372" y="2354"/>
                <a:ext cx="20" cy="7"/>
              </a:xfrm>
              <a:custGeom>
                <a:avLst/>
                <a:gdLst/>
                <a:ahLst/>
                <a:cxnLst/>
                <a:rect l="l" t="t" r="r" b="b"/>
                <a:pathLst>
                  <a:path w="61" h="20" extrusionOk="0">
                    <a:moveTo>
                      <a:pt x="61" y="6"/>
                    </a:moveTo>
                    <a:lnTo>
                      <a:pt x="53" y="2"/>
                    </a:lnTo>
                    <a:lnTo>
                      <a:pt x="0" y="0"/>
                    </a:lnTo>
                    <a:lnTo>
                      <a:pt x="2" y="14"/>
                    </a:lnTo>
                    <a:lnTo>
                      <a:pt x="7" y="20"/>
                    </a:lnTo>
                    <a:lnTo>
                      <a:pt x="18" y="13"/>
                    </a:lnTo>
                    <a:lnTo>
                      <a:pt x="61"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33"/>
              <p:cNvSpPr/>
              <p:nvPr/>
            </p:nvSpPr>
            <p:spPr>
              <a:xfrm>
                <a:off x="2407" y="2346"/>
                <a:ext cx="5" cy="12"/>
              </a:xfrm>
              <a:custGeom>
                <a:avLst/>
                <a:gdLst/>
                <a:ahLst/>
                <a:cxnLst/>
                <a:rect l="l" t="t" r="r" b="b"/>
                <a:pathLst>
                  <a:path w="15" h="36" extrusionOk="0">
                    <a:moveTo>
                      <a:pt x="2" y="0"/>
                    </a:moveTo>
                    <a:lnTo>
                      <a:pt x="0" y="20"/>
                    </a:lnTo>
                    <a:lnTo>
                      <a:pt x="0" y="36"/>
                    </a:lnTo>
                    <a:lnTo>
                      <a:pt x="11" y="35"/>
                    </a:lnTo>
                    <a:lnTo>
                      <a:pt x="15" y="14"/>
                    </a:lnTo>
                    <a:lnTo>
                      <a:pt x="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33"/>
              <p:cNvSpPr/>
              <p:nvPr/>
            </p:nvSpPr>
            <p:spPr>
              <a:xfrm>
                <a:off x="2406" y="2361"/>
                <a:ext cx="11" cy="11"/>
              </a:xfrm>
              <a:custGeom>
                <a:avLst/>
                <a:gdLst/>
                <a:ahLst/>
                <a:cxnLst/>
                <a:rect l="l" t="t" r="r" b="b"/>
                <a:pathLst>
                  <a:path w="37" h="33" extrusionOk="0">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33"/>
              <p:cNvSpPr/>
              <p:nvPr/>
            </p:nvSpPr>
            <p:spPr>
              <a:xfrm>
                <a:off x="2388" y="2378"/>
                <a:ext cx="16" cy="18"/>
              </a:xfrm>
              <a:custGeom>
                <a:avLst/>
                <a:gdLst/>
                <a:ahLst/>
                <a:cxnLst/>
                <a:rect l="l" t="t" r="r" b="b"/>
                <a:pathLst>
                  <a:path w="49" h="54" extrusionOk="0">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33"/>
              <p:cNvSpPr/>
              <p:nvPr/>
            </p:nvSpPr>
            <p:spPr>
              <a:xfrm>
                <a:off x="2374" y="2388"/>
                <a:ext cx="9" cy="7"/>
              </a:xfrm>
              <a:custGeom>
                <a:avLst/>
                <a:gdLst/>
                <a:ahLst/>
                <a:cxnLst/>
                <a:rect l="l" t="t" r="r" b="b"/>
                <a:pathLst>
                  <a:path w="26" h="22" extrusionOk="0">
                    <a:moveTo>
                      <a:pt x="18" y="0"/>
                    </a:moveTo>
                    <a:lnTo>
                      <a:pt x="3" y="2"/>
                    </a:lnTo>
                    <a:lnTo>
                      <a:pt x="0" y="15"/>
                    </a:lnTo>
                    <a:lnTo>
                      <a:pt x="6" y="21"/>
                    </a:lnTo>
                    <a:lnTo>
                      <a:pt x="19" y="22"/>
                    </a:lnTo>
                    <a:lnTo>
                      <a:pt x="26" y="11"/>
                    </a:lnTo>
                    <a:lnTo>
                      <a:pt x="18"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62" name="Google Shape;762;p33"/>
            <p:cNvGrpSpPr/>
            <p:nvPr/>
          </p:nvGrpSpPr>
          <p:grpSpPr>
            <a:xfrm>
              <a:off x="1187450" y="1196975"/>
              <a:ext cx="1896969" cy="1132532"/>
              <a:chOff x="527" y="1110"/>
              <a:chExt cx="1410" cy="708"/>
            </a:xfrm>
          </p:grpSpPr>
          <p:sp>
            <p:nvSpPr>
              <p:cNvPr id="763" name="Google Shape;763;p33"/>
              <p:cNvSpPr/>
              <p:nvPr/>
            </p:nvSpPr>
            <p:spPr>
              <a:xfrm>
                <a:off x="1401" y="1427"/>
                <a:ext cx="31" cy="17"/>
              </a:xfrm>
              <a:custGeom>
                <a:avLst/>
                <a:gdLst/>
                <a:ahLst/>
                <a:cxnLst/>
                <a:rect l="l" t="t" r="r" b="b"/>
                <a:pathLst>
                  <a:path w="98" h="54" extrusionOk="0">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33"/>
              <p:cNvSpPr/>
              <p:nvPr/>
            </p:nvSpPr>
            <p:spPr>
              <a:xfrm>
                <a:off x="1387" y="1551"/>
                <a:ext cx="21" cy="8"/>
              </a:xfrm>
              <a:custGeom>
                <a:avLst/>
                <a:gdLst/>
                <a:ahLst/>
                <a:cxnLst/>
                <a:rect l="l" t="t" r="r" b="b"/>
                <a:pathLst>
                  <a:path w="67" h="28" extrusionOk="0">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33"/>
              <p:cNvSpPr/>
              <p:nvPr/>
            </p:nvSpPr>
            <p:spPr>
              <a:xfrm>
                <a:off x="1332" y="1608"/>
                <a:ext cx="11" cy="11"/>
              </a:xfrm>
              <a:custGeom>
                <a:avLst/>
                <a:gdLst/>
                <a:ahLst/>
                <a:cxnLst/>
                <a:rect l="l" t="t" r="r" b="b"/>
                <a:pathLst>
                  <a:path w="32" h="36" extrusionOk="0">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33"/>
              <p:cNvSpPr/>
              <p:nvPr/>
            </p:nvSpPr>
            <p:spPr>
              <a:xfrm>
                <a:off x="1279" y="1314"/>
                <a:ext cx="46" cy="17"/>
              </a:xfrm>
              <a:custGeom>
                <a:avLst/>
                <a:gdLst/>
                <a:ahLst/>
                <a:cxnLst/>
                <a:rect l="l" t="t" r="r" b="b"/>
                <a:pathLst>
                  <a:path w="146" h="52" extrusionOk="0">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33"/>
              <p:cNvSpPr/>
              <p:nvPr/>
            </p:nvSpPr>
            <p:spPr>
              <a:xfrm>
                <a:off x="1261" y="1252"/>
                <a:ext cx="20" cy="10"/>
              </a:xfrm>
              <a:custGeom>
                <a:avLst/>
                <a:gdLst/>
                <a:ahLst/>
                <a:cxnLst/>
                <a:rect l="l" t="t" r="r" b="b"/>
                <a:pathLst>
                  <a:path w="60" h="31" extrusionOk="0">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33"/>
              <p:cNvSpPr/>
              <p:nvPr/>
            </p:nvSpPr>
            <p:spPr>
              <a:xfrm>
                <a:off x="1730" y="1713"/>
                <a:ext cx="26" cy="20"/>
              </a:xfrm>
              <a:custGeom>
                <a:avLst/>
                <a:gdLst/>
                <a:ahLst/>
                <a:cxnLst/>
                <a:rect l="l" t="t" r="r" b="b"/>
                <a:pathLst>
                  <a:path w="80" h="62" extrusionOk="0">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33"/>
              <p:cNvSpPr/>
              <p:nvPr/>
            </p:nvSpPr>
            <p:spPr>
              <a:xfrm>
                <a:off x="1583" y="1674"/>
                <a:ext cx="33" cy="16"/>
              </a:xfrm>
              <a:custGeom>
                <a:avLst/>
                <a:gdLst/>
                <a:ahLst/>
                <a:cxnLst/>
                <a:rect l="l" t="t" r="r" b="b"/>
                <a:pathLst>
                  <a:path w="106" h="49" extrusionOk="0">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33"/>
              <p:cNvSpPr/>
              <p:nvPr/>
            </p:nvSpPr>
            <p:spPr>
              <a:xfrm>
                <a:off x="1599" y="1713"/>
                <a:ext cx="15" cy="7"/>
              </a:xfrm>
              <a:custGeom>
                <a:avLst/>
                <a:gdLst/>
                <a:ahLst/>
                <a:cxnLst/>
                <a:rect l="l" t="t" r="r" b="b"/>
                <a:pathLst>
                  <a:path w="47" h="22" extrusionOk="0">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33"/>
              <p:cNvSpPr/>
              <p:nvPr/>
            </p:nvSpPr>
            <p:spPr>
              <a:xfrm>
                <a:off x="1608" y="1742"/>
                <a:ext cx="17" cy="11"/>
              </a:xfrm>
              <a:custGeom>
                <a:avLst/>
                <a:gdLst/>
                <a:ahLst/>
                <a:cxnLst/>
                <a:rect l="l" t="t" r="r" b="b"/>
                <a:pathLst>
                  <a:path w="53" h="32" extrusionOk="0">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33"/>
              <p:cNvSpPr/>
              <p:nvPr/>
            </p:nvSpPr>
            <p:spPr>
              <a:xfrm>
                <a:off x="1450" y="1438"/>
                <a:ext cx="14" cy="12"/>
              </a:xfrm>
              <a:custGeom>
                <a:avLst/>
                <a:gdLst/>
                <a:ahLst/>
                <a:cxnLst/>
                <a:rect l="l" t="t" r="r" b="b"/>
                <a:pathLst>
                  <a:path w="46" h="34" extrusionOk="0">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33"/>
              <p:cNvSpPr/>
              <p:nvPr/>
            </p:nvSpPr>
            <p:spPr>
              <a:xfrm>
                <a:off x="1305" y="1224"/>
                <a:ext cx="16" cy="8"/>
              </a:xfrm>
              <a:custGeom>
                <a:avLst/>
                <a:gdLst/>
                <a:ahLst/>
                <a:cxnLst/>
                <a:rect l="l" t="t" r="r" b="b"/>
                <a:pathLst>
                  <a:path w="48" h="25" extrusionOk="0">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33"/>
              <p:cNvSpPr/>
              <p:nvPr/>
            </p:nvSpPr>
            <p:spPr>
              <a:xfrm>
                <a:off x="1343" y="1188"/>
                <a:ext cx="8" cy="11"/>
              </a:xfrm>
              <a:custGeom>
                <a:avLst/>
                <a:gdLst/>
                <a:ahLst/>
                <a:cxnLst/>
                <a:rect l="l" t="t" r="r" b="b"/>
                <a:pathLst>
                  <a:path w="30" h="37" extrusionOk="0">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33"/>
              <p:cNvSpPr/>
              <p:nvPr/>
            </p:nvSpPr>
            <p:spPr>
              <a:xfrm>
                <a:off x="1334" y="1208"/>
                <a:ext cx="36" cy="16"/>
              </a:xfrm>
              <a:custGeom>
                <a:avLst/>
                <a:gdLst/>
                <a:ahLst/>
                <a:cxnLst/>
                <a:rect l="l" t="t" r="r" b="b"/>
                <a:pathLst>
                  <a:path w="113" h="46" extrusionOk="0">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33"/>
              <p:cNvSpPr/>
              <p:nvPr/>
            </p:nvSpPr>
            <p:spPr>
              <a:xfrm>
                <a:off x="1365" y="1201"/>
                <a:ext cx="49" cy="28"/>
              </a:xfrm>
              <a:custGeom>
                <a:avLst/>
                <a:gdLst/>
                <a:ahLst/>
                <a:cxnLst/>
                <a:rect l="l" t="t" r="r" b="b"/>
                <a:pathLst>
                  <a:path w="153" h="82" extrusionOk="0">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33"/>
              <p:cNvSpPr/>
              <p:nvPr/>
            </p:nvSpPr>
            <p:spPr>
              <a:xfrm>
                <a:off x="1414" y="1217"/>
                <a:ext cx="29" cy="17"/>
              </a:xfrm>
              <a:custGeom>
                <a:avLst/>
                <a:gdLst/>
                <a:ahLst/>
                <a:cxnLst/>
                <a:rect l="l" t="t" r="r" b="b"/>
                <a:pathLst>
                  <a:path w="86" h="50" extrusionOk="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33"/>
              <p:cNvSpPr/>
              <p:nvPr/>
            </p:nvSpPr>
            <p:spPr>
              <a:xfrm>
                <a:off x="1379" y="1163"/>
                <a:ext cx="55" cy="25"/>
              </a:xfrm>
              <a:custGeom>
                <a:avLst/>
                <a:gdLst/>
                <a:ahLst/>
                <a:cxnLst/>
                <a:rect l="l" t="t" r="r" b="b"/>
                <a:pathLst>
                  <a:path w="172" h="74" extrusionOk="0">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33"/>
              <p:cNvSpPr/>
              <p:nvPr/>
            </p:nvSpPr>
            <p:spPr>
              <a:xfrm>
                <a:off x="1450" y="1171"/>
                <a:ext cx="38" cy="17"/>
              </a:xfrm>
              <a:custGeom>
                <a:avLst/>
                <a:gdLst/>
                <a:ahLst/>
                <a:cxnLst/>
                <a:rect l="l" t="t" r="r" b="b"/>
                <a:pathLst>
                  <a:path w="120" h="49" extrusionOk="0">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33"/>
              <p:cNvSpPr/>
              <p:nvPr/>
            </p:nvSpPr>
            <p:spPr>
              <a:xfrm>
                <a:off x="1441" y="1194"/>
                <a:ext cx="26" cy="19"/>
              </a:xfrm>
              <a:custGeom>
                <a:avLst/>
                <a:gdLst/>
                <a:ahLst/>
                <a:cxnLst/>
                <a:rect l="l" t="t" r="r" b="b"/>
                <a:pathLst>
                  <a:path w="85" h="61" extrusionOk="0">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33"/>
              <p:cNvSpPr/>
              <p:nvPr/>
            </p:nvSpPr>
            <p:spPr>
              <a:xfrm>
                <a:off x="1254" y="1188"/>
                <a:ext cx="31" cy="6"/>
              </a:xfrm>
              <a:custGeom>
                <a:avLst/>
                <a:gdLst/>
                <a:ahLst/>
                <a:cxnLst/>
                <a:rect l="l" t="t" r="r" b="b"/>
                <a:pathLst>
                  <a:path w="100" h="19" extrusionOk="0">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33"/>
              <p:cNvSpPr/>
              <p:nvPr/>
            </p:nvSpPr>
            <p:spPr>
              <a:xfrm>
                <a:off x="1272" y="1168"/>
                <a:ext cx="53" cy="15"/>
              </a:xfrm>
              <a:custGeom>
                <a:avLst/>
                <a:gdLst/>
                <a:ahLst/>
                <a:cxnLst/>
                <a:rect l="l" t="t" r="r" b="b"/>
                <a:pathLst>
                  <a:path w="166" h="45" extrusionOk="0">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33"/>
              <p:cNvSpPr/>
              <p:nvPr/>
            </p:nvSpPr>
            <p:spPr>
              <a:xfrm>
                <a:off x="1488" y="1422"/>
                <a:ext cx="11" cy="8"/>
              </a:xfrm>
              <a:custGeom>
                <a:avLst/>
                <a:gdLst/>
                <a:ahLst/>
                <a:cxnLst/>
                <a:rect l="l" t="t" r="r" b="b"/>
                <a:pathLst>
                  <a:path w="33" h="25" extrusionOk="0">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33"/>
              <p:cNvSpPr/>
              <p:nvPr/>
            </p:nvSpPr>
            <p:spPr>
              <a:xfrm>
                <a:off x="1605" y="1729"/>
                <a:ext cx="16" cy="20"/>
              </a:xfrm>
              <a:custGeom>
                <a:avLst/>
                <a:gdLst/>
                <a:ahLst/>
                <a:cxnLst/>
                <a:rect l="l" t="t" r="r" b="b"/>
                <a:pathLst>
                  <a:path w="48" h="62" extrusionOk="0">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33"/>
              <p:cNvSpPr/>
              <p:nvPr/>
            </p:nvSpPr>
            <p:spPr>
              <a:xfrm>
                <a:off x="1554" y="1729"/>
                <a:ext cx="36" cy="20"/>
              </a:xfrm>
              <a:custGeom>
                <a:avLst/>
                <a:gdLst/>
                <a:ahLst/>
                <a:cxnLst/>
                <a:rect l="l" t="t" r="r" b="b"/>
                <a:pathLst>
                  <a:path w="113" h="62" extrusionOk="0">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33"/>
              <p:cNvSpPr/>
              <p:nvPr/>
            </p:nvSpPr>
            <p:spPr>
              <a:xfrm>
                <a:off x="1748" y="1188"/>
                <a:ext cx="29" cy="15"/>
              </a:xfrm>
              <a:custGeom>
                <a:avLst/>
                <a:gdLst/>
                <a:ahLst/>
                <a:cxnLst/>
                <a:rect l="l" t="t" r="r" b="b"/>
                <a:pathLst>
                  <a:path w="93" h="50" extrusionOk="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33"/>
              <p:cNvSpPr/>
              <p:nvPr/>
            </p:nvSpPr>
            <p:spPr>
              <a:xfrm>
                <a:off x="1436" y="1246"/>
                <a:ext cx="332" cy="198"/>
              </a:xfrm>
              <a:custGeom>
                <a:avLst/>
                <a:gdLst/>
                <a:ahLst/>
                <a:cxnLst/>
                <a:rect l="l" t="t" r="r" b="b"/>
                <a:pathLst>
                  <a:path w="1029" h="604" extrusionOk="0">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33"/>
              <p:cNvSpPr/>
              <p:nvPr/>
            </p:nvSpPr>
            <p:spPr>
              <a:xfrm>
                <a:off x="1528" y="1110"/>
                <a:ext cx="409" cy="105"/>
              </a:xfrm>
              <a:custGeom>
                <a:avLst/>
                <a:gdLst/>
                <a:ahLst/>
                <a:cxnLst/>
                <a:rect l="l" t="t" r="r" b="b"/>
                <a:pathLst>
                  <a:path w="1268" h="321" extrusionOk="0">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33"/>
              <p:cNvSpPr/>
              <p:nvPr/>
            </p:nvSpPr>
            <p:spPr>
              <a:xfrm>
                <a:off x="553" y="1660"/>
                <a:ext cx="51" cy="38"/>
              </a:xfrm>
              <a:custGeom>
                <a:avLst/>
                <a:gdLst/>
                <a:ahLst/>
                <a:cxnLst/>
                <a:rect l="l" t="t" r="r" b="b"/>
                <a:pathLst>
                  <a:path w="160" h="117" extrusionOk="0">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33"/>
              <p:cNvSpPr/>
              <p:nvPr/>
            </p:nvSpPr>
            <p:spPr>
              <a:xfrm>
                <a:off x="527" y="1592"/>
                <a:ext cx="26" cy="46"/>
              </a:xfrm>
              <a:custGeom>
                <a:avLst/>
                <a:gdLst/>
                <a:ahLst/>
                <a:cxnLst/>
                <a:rect l="l" t="t" r="r" b="b"/>
                <a:pathLst>
                  <a:path w="80" h="141" extrusionOk="0">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33"/>
              <p:cNvSpPr/>
              <p:nvPr/>
            </p:nvSpPr>
            <p:spPr>
              <a:xfrm>
                <a:off x="1379" y="1383"/>
                <a:ext cx="83" cy="41"/>
              </a:xfrm>
              <a:custGeom>
                <a:avLst/>
                <a:gdLst/>
                <a:ahLst/>
                <a:cxnLst/>
                <a:rect l="l" t="t" r="r" b="b"/>
                <a:pathLst>
                  <a:path w="259" h="124" extrusionOk="0">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33"/>
              <p:cNvSpPr/>
              <p:nvPr/>
            </p:nvSpPr>
            <p:spPr>
              <a:xfrm>
                <a:off x="1509" y="1389"/>
                <a:ext cx="38" cy="19"/>
              </a:xfrm>
              <a:custGeom>
                <a:avLst/>
                <a:gdLst/>
                <a:ahLst/>
                <a:cxnLst/>
                <a:rect l="l" t="t" r="r" b="b"/>
                <a:pathLst>
                  <a:path w="119" h="57" extrusionOk="0">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33"/>
              <p:cNvSpPr/>
              <p:nvPr/>
            </p:nvSpPr>
            <p:spPr>
              <a:xfrm>
                <a:off x="1554" y="1335"/>
                <a:ext cx="34" cy="17"/>
              </a:xfrm>
              <a:custGeom>
                <a:avLst/>
                <a:gdLst/>
                <a:ahLst/>
                <a:cxnLst/>
                <a:rect l="l" t="t" r="r" b="b"/>
                <a:pathLst>
                  <a:path w="107" h="52" extrusionOk="0">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33"/>
              <p:cNvSpPr/>
              <p:nvPr/>
            </p:nvSpPr>
            <p:spPr>
              <a:xfrm>
                <a:off x="1381" y="1244"/>
                <a:ext cx="79" cy="32"/>
              </a:xfrm>
              <a:custGeom>
                <a:avLst/>
                <a:gdLst/>
                <a:ahLst/>
                <a:cxnLst/>
                <a:rect l="l" t="t" r="r" b="b"/>
                <a:pathLst>
                  <a:path w="246" h="99" extrusionOk="0">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33"/>
              <p:cNvSpPr/>
              <p:nvPr/>
            </p:nvSpPr>
            <p:spPr>
              <a:xfrm>
                <a:off x="1294" y="1248"/>
                <a:ext cx="76" cy="40"/>
              </a:xfrm>
              <a:custGeom>
                <a:avLst/>
                <a:gdLst/>
                <a:ahLst/>
                <a:cxnLst/>
                <a:rect l="l" t="t" r="r" b="b"/>
                <a:pathLst>
                  <a:path w="233" h="123" extrusionOk="0">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33"/>
              <p:cNvSpPr/>
              <p:nvPr/>
            </p:nvSpPr>
            <p:spPr>
              <a:xfrm>
                <a:off x="983" y="1236"/>
                <a:ext cx="157" cy="56"/>
              </a:xfrm>
              <a:custGeom>
                <a:avLst/>
                <a:gdLst/>
                <a:ahLst/>
                <a:cxnLst/>
                <a:rect l="l" t="t" r="r" b="b"/>
                <a:pathLst>
                  <a:path w="484" h="172" extrusionOk="0">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33"/>
              <p:cNvSpPr/>
              <p:nvPr/>
            </p:nvSpPr>
            <p:spPr>
              <a:xfrm>
                <a:off x="1043" y="1255"/>
                <a:ext cx="221" cy="79"/>
              </a:xfrm>
              <a:custGeom>
                <a:avLst/>
                <a:gdLst/>
                <a:ahLst/>
                <a:cxnLst/>
                <a:rect l="l" t="t" r="r" b="b"/>
                <a:pathLst>
                  <a:path w="684" h="240" extrusionOk="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33"/>
              <p:cNvSpPr/>
              <p:nvPr/>
            </p:nvSpPr>
            <p:spPr>
              <a:xfrm>
                <a:off x="1645" y="1643"/>
                <a:ext cx="108" cy="93"/>
              </a:xfrm>
              <a:custGeom>
                <a:avLst/>
                <a:gdLst/>
                <a:ahLst/>
                <a:cxnLst/>
                <a:rect l="l" t="t" r="r" b="b"/>
                <a:pathLst>
                  <a:path w="332" h="287" extrusionOk="0">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33"/>
              <p:cNvSpPr/>
              <p:nvPr/>
            </p:nvSpPr>
            <p:spPr>
              <a:xfrm>
                <a:off x="1102" y="1190"/>
                <a:ext cx="111" cy="27"/>
              </a:xfrm>
              <a:custGeom>
                <a:avLst/>
                <a:gdLst/>
                <a:ahLst/>
                <a:cxnLst/>
                <a:rect l="l" t="t" r="r" b="b"/>
                <a:pathLst>
                  <a:path w="345" h="86" extrusionOk="0">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33"/>
              <p:cNvSpPr/>
              <p:nvPr/>
            </p:nvSpPr>
            <p:spPr>
              <a:xfrm>
                <a:off x="1158" y="1199"/>
                <a:ext cx="148" cy="43"/>
              </a:xfrm>
              <a:custGeom>
                <a:avLst/>
                <a:gdLst/>
                <a:ahLst/>
                <a:cxnLst/>
                <a:rect l="l" t="t" r="r" b="b"/>
                <a:pathLst>
                  <a:path w="464" h="130" extrusionOk="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33"/>
              <p:cNvSpPr/>
              <p:nvPr/>
            </p:nvSpPr>
            <p:spPr>
              <a:xfrm>
                <a:off x="1472" y="1205"/>
                <a:ext cx="153" cy="31"/>
              </a:xfrm>
              <a:custGeom>
                <a:avLst/>
                <a:gdLst/>
                <a:ahLst/>
                <a:cxnLst/>
                <a:rect l="l" t="t" r="r" b="b"/>
                <a:pathLst>
                  <a:path w="472" h="92" extrusionOk="0">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33"/>
              <p:cNvSpPr/>
              <p:nvPr/>
            </p:nvSpPr>
            <p:spPr>
              <a:xfrm>
                <a:off x="1513" y="1136"/>
                <a:ext cx="106" cy="45"/>
              </a:xfrm>
              <a:custGeom>
                <a:avLst/>
                <a:gdLst/>
                <a:ahLst/>
                <a:cxnLst/>
                <a:rect l="l" t="t" r="r" b="b"/>
                <a:pathLst>
                  <a:path w="326" h="135" extrusionOk="0">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33"/>
              <p:cNvSpPr/>
              <p:nvPr/>
            </p:nvSpPr>
            <p:spPr>
              <a:xfrm>
                <a:off x="1584" y="1245"/>
                <a:ext cx="51" cy="18"/>
              </a:xfrm>
              <a:custGeom>
                <a:avLst/>
                <a:gdLst/>
                <a:ahLst/>
                <a:cxnLst/>
                <a:rect l="l" t="t" r="r" b="b"/>
                <a:pathLst>
                  <a:path w="159" h="56" extrusionOk="0">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33"/>
              <p:cNvSpPr/>
              <p:nvPr/>
            </p:nvSpPr>
            <p:spPr>
              <a:xfrm>
                <a:off x="534" y="1280"/>
                <a:ext cx="1204" cy="538"/>
              </a:xfrm>
              <a:custGeom>
                <a:avLst/>
                <a:gdLst/>
                <a:ahLst/>
                <a:cxnLst/>
                <a:rect l="l" t="t" r="r" b="b"/>
                <a:pathLst>
                  <a:path w="3734" h="1644" extrusionOk="0">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5" name="Google Shape;805;p33"/>
            <p:cNvSpPr/>
            <p:nvPr/>
          </p:nvSpPr>
          <p:spPr>
            <a:xfrm>
              <a:off x="4757738" y="3541713"/>
              <a:ext cx="127000" cy="158750"/>
            </a:xfrm>
            <a:custGeom>
              <a:avLst/>
              <a:gdLst/>
              <a:ahLst/>
              <a:cxnLst/>
              <a:rect l="l" t="t" r="r" b="b"/>
              <a:pathLst>
                <a:path w="292" h="308" extrusionOk="0">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33"/>
            <p:cNvSpPr/>
            <p:nvPr/>
          </p:nvSpPr>
          <p:spPr>
            <a:xfrm>
              <a:off x="4864100" y="3692525"/>
              <a:ext cx="6350" cy="57150"/>
            </a:xfrm>
            <a:custGeom>
              <a:avLst/>
              <a:gdLst/>
              <a:ahLst/>
              <a:cxnLst/>
              <a:rect l="l" t="t" r="r" b="b"/>
              <a:pathLst>
                <a:path w="14" h="7" extrusionOk="0">
                  <a:moveTo>
                    <a:pt x="11" y="0"/>
                  </a:moveTo>
                  <a:lnTo>
                    <a:pt x="13" y="3"/>
                  </a:lnTo>
                  <a:lnTo>
                    <a:pt x="14" y="7"/>
                  </a:lnTo>
                  <a:lnTo>
                    <a:pt x="0" y="7"/>
                  </a:lnTo>
                  <a:lnTo>
                    <a:pt x="11"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33"/>
            <p:cNvSpPr/>
            <p:nvPr/>
          </p:nvSpPr>
          <p:spPr>
            <a:xfrm>
              <a:off x="4354513" y="2928938"/>
              <a:ext cx="249237" cy="500062"/>
            </a:xfrm>
            <a:custGeom>
              <a:avLst/>
              <a:gdLst/>
              <a:ahLst/>
              <a:cxnLst/>
              <a:rect l="l" t="t" r="r" b="b"/>
              <a:pathLst>
                <a:path w="581" h="955" extrusionOk="0">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33"/>
            <p:cNvSpPr/>
            <p:nvPr/>
          </p:nvSpPr>
          <p:spPr>
            <a:xfrm>
              <a:off x="4030663" y="2311400"/>
              <a:ext cx="15875" cy="57150"/>
            </a:xfrm>
            <a:custGeom>
              <a:avLst/>
              <a:gdLst/>
              <a:ahLst/>
              <a:cxnLst/>
              <a:rect l="l" t="t" r="r" b="b"/>
              <a:pathLst>
                <a:path w="45" h="36" extrusionOk="0">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09" name="Google Shape;809;p33"/>
            <p:cNvGrpSpPr/>
            <p:nvPr/>
          </p:nvGrpSpPr>
          <p:grpSpPr>
            <a:xfrm>
              <a:off x="2330450" y="4371975"/>
              <a:ext cx="383526" cy="1031765"/>
              <a:chOff x="1589" y="3126"/>
              <a:chExt cx="290" cy="657"/>
            </a:xfrm>
          </p:grpSpPr>
          <p:sp>
            <p:nvSpPr>
              <p:cNvPr id="810" name="Google Shape;810;p33"/>
              <p:cNvSpPr/>
              <p:nvPr/>
            </p:nvSpPr>
            <p:spPr>
              <a:xfrm>
                <a:off x="1748" y="3531"/>
                <a:ext cx="15" cy="17"/>
              </a:xfrm>
              <a:custGeom>
                <a:avLst/>
                <a:gdLst/>
                <a:ahLst/>
                <a:cxnLst/>
                <a:rect l="l" t="t" r="r" b="b"/>
                <a:pathLst>
                  <a:path w="46" h="51" extrusionOk="0">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33"/>
              <p:cNvSpPr/>
              <p:nvPr/>
            </p:nvSpPr>
            <p:spPr>
              <a:xfrm>
                <a:off x="1759" y="3730"/>
                <a:ext cx="63" cy="53"/>
              </a:xfrm>
              <a:custGeom>
                <a:avLst/>
                <a:gdLst/>
                <a:ahLst/>
                <a:cxnLst/>
                <a:rect l="l" t="t" r="r" b="b"/>
                <a:pathLst>
                  <a:path w="192" h="158" extrusionOk="0">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33"/>
              <p:cNvSpPr/>
              <p:nvPr/>
            </p:nvSpPr>
            <p:spPr>
              <a:xfrm>
                <a:off x="1589" y="3126"/>
                <a:ext cx="290" cy="604"/>
              </a:xfrm>
              <a:custGeom>
                <a:avLst/>
                <a:gdLst/>
                <a:ahLst/>
                <a:cxnLst/>
                <a:rect l="l" t="t" r="r" b="b"/>
                <a:pathLst>
                  <a:path w="884" h="1818" extrusionOk="0">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3" name="Google Shape;813;p33"/>
            <p:cNvSpPr/>
            <p:nvPr/>
          </p:nvSpPr>
          <p:spPr>
            <a:xfrm>
              <a:off x="5040313" y="2324100"/>
              <a:ext cx="123825" cy="109538"/>
            </a:xfrm>
            <a:custGeom>
              <a:avLst/>
              <a:gdLst/>
              <a:ahLst/>
              <a:cxnLst/>
              <a:rect l="l" t="t" r="r" b="b"/>
              <a:pathLst>
                <a:path w="279" h="204" extrusionOk="0">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33"/>
            <p:cNvSpPr/>
            <p:nvPr/>
          </p:nvSpPr>
          <p:spPr>
            <a:xfrm>
              <a:off x="4506913" y="1897063"/>
              <a:ext cx="209550" cy="150812"/>
            </a:xfrm>
            <a:custGeom>
              <a:avLst/>
              <a:gdLst/>
              <a:ahLst/>
              <a:cxnLst/>
              <a:rect l="l" t="t" r="r" b="b"/>
              <a:pathLst>
                <a:path w="485" h="291" extrusionOk="0">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33"/>
            <p:cNvSpPr/>
            <p:nvPr/>
          </p:nvSpPr>
          <p:spPr>
            <a:xfrm>
              <a:off x="4364038" y="2228850"/>
              <a:ext cx="82550" cy="87313"/>
            </a:xfrm>
            <a:custGeom>
              <a:avLst/>
              <a:gdLst/>
              <a:ahLst/>
              <a:cxnLst/>
              <a:rect l="l" t="t" r="r" b="b"/>
              <a:pathLst>
                <a:path w="186" h="166" extrusionOk="0">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33"/>
            <p:cNvSpPr/>
            <p:nvPr/>
          </p:nvSpPr>
          <p:spPr>
            <a:xfrm>
              <a:off x="2728913" y="3665538"/>
              <a:ext cx="82550" cy="57150"/>
            </a:xfrm>
            <a:custGeom>
              <a:avLst/>
              <a:gdLst/>
              <a:ahLst/>
              <a:cxnLst/>
              <a:rect l="l" t="t" r="r" b="b"/>
              <a:pathLst>
                <a:path w="186" h="104" extrusionOk="0">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33"/>
            <p:cNvSpPr/>
            <p:nvPr/>
          </p:nvSpPr>
          <p:spPr>
            <a:xfrm>
              <a:off x="4522788" y="2263775"/>
              <a:ext cx="133350" cy="96838"/>
            </a:xfrm>
            <a:custGeom>
              <a:avLst/>
              <a:gdLst/>
              <a:ahLst/>
              <a:cxnLst/>
              <a:rect l="l" t="t" r="r" b="b"/>
              <a:pathLst>
                <a:path w="311" h="179" extrusionOk="0">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33"/>
            <p:cNvSpPr/>
            <p:nvPr/>
          </p:nvSpPr>
          <p:spPr>
            <a:xfrm>
              <a:off x="3878263" y="3190875"/>
              <a:ext cx="177800" cy="165100"/>
            </a:xfrm>
            <a:custGeom>
              <a:avLst/>
              <a:gdLst/>
              <a:ahLst/>
              <a:cxnLst/>
              <a:rect l="l" t="t" r="r" b="b"/>
              <a:pathLst>
                <a:path w="405" h="314" extrusionOk="0">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33"/>
            <p:cNvSpPr/>
            <p:nvPr/>
          </p:nvSpPr>
          <p:spPr>
            <a:xfrm>
              <a:off x="4225925" y="3259138"/>
              <a:ext cx="193674" cy="349249"/>
            </a:xfrm>
            <a:custGeom>
              <a:avLst/>
              <a:gdLst/>
              <a:ahLst/>
              <a:cxnLst/>
              <a:rect l="l" t="t" r="r" b="b"/>
              <a:pathLst>
                <a:path w="453" h="661" extrusionOk="0">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33"/>
            <p:cNvSpPr/>
            <p:nvPr/>
          </p:nvSpPr>
          <p:spPr>
            <a:xfrm>
              <a:off x="6677025" y="3017838"/>
              <a:ext cx="55563" cy="57150"/>
            </a:xfrm>
            <a:custGeom>
              <a:avLst/>
              <a:gdLst/>
              <a:ahLst/>
              <a:cxnLst/>
              <a:rect l="l" t="t" r="r" b="b"/>
              <a:pathLst>
                <a:path w="126" h="105" extrusionOk="0">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33"/>
            <p:cNvSpPr/>
            <p:nvPr/>
          </p:nvSpPr>
          <p:spPr>
            <a:xfrm>
              <a:off x="2032000" y="3281363"/>
              <a:ext cx="298450" cy="523875"/>
            </a:xfrm>
            <a:custGeom>
              <a:avLst/>
              <a:gdLst/>
              <a:ahLst/>
              <a:cxnLst/>
              <a:rect l="l" t="t" r="r" b="b"/>
              <a:pathLst>
                <a:path w="684" h="998" extrusionOk="0">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33"/>
            <p:cNvSpPr/>
            <p:nvPr/>
          </p:nvSpPr>
          <p:spPr>
            <a:xfrm>
              <a:off x="4284663" y="3549650"/>
              <a:ext cx="187325" cy="274638"/>
            </a:xfrm>
            <a:custGeom>
              <a:avLst/>
              <a:gdLst/>
              <a:ahLst/>
              <a:cxnLst/>
              <a:rect l="l" t="t" r="r" b="b"/>
              <a:pathLst>
                <a:path w="429" h="524" extrusionOk="0">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33"/>
            <p:cNvSpPr/>
            <p:nvPr/>
          </p:nvSpPr>
          <p:spPr>
            <a:xfrm>
              <a:off x="4316413" y="2192338"/>
              <a:ext cx="127000" cy="114300"/>
            </a:xfrm>
            <a:custGeom>
              <a:avLst/>
              <a:gdLst/>
              <a:ahLst/>
              <a:cxnLst/>
              <a:rect l="l" t="t" r="r" b="b"/>
              <a:pathLst>
                <a:path w="292" h="223" extrusionOk="0">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33"/>
            <p:cNvSpPr/>
            <p:nvPr/>
          </p:nvSpPr>
          <p:spPr>
            <a:xfrm>
              <a:off x="4267200" y="2051050"/>
              <a:ext cx="168275" cy="77788"/>
            </a:xfrm>
            <a:custGeom>
              <a:avLst/>
              <a:gdLst/>
              <a:ahLst/>
              <a:cxnLst/>
              <a:rect l="l" t="t" r="r" b="b"/>
              <a:pathLst>
                <a:path w="379" h="147" extrusionOk="0">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33"/>
            <p:cNvSpPr/>
            <p:nvPr/>
          </p:nvSpPr>
          <p:spPr>
            <a:xfrm>
              <a:off x="4230688" y="1906588"/>
              <a:ext cx="30162" cy="60325"/>
            </a:xfrm>
            <a:custGeom>
              <a:avLst/>
              <a:gdLst/>
              <a:ahLst/>
              <a:cxnLst/>
              <a:rect l="l" t="t" r="r" b="b"/>
              <a:pathLst>
                <a:path w="61" h="67" extrusionOk="0">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33"/>
            <p:cNvSpPr/>
            <p:nvPr/>
          </p:nvSpPr>
          <p:spPr>
            <a:xfrm>
              <a:off x="4202113" y="1911350"/>
              <a:ext cx="25400" cy="58738"/>
            </a:xfrm>
            <a:custGeom>
              <a:avLst/>
              <a:gdLst/>
              <a:ahLst/>
              <a:cxnLst/>
              <a:rect l="l" t="t" r="r" b="b"/>
              <a:pathLst>
                <a:path w="60" h="55" extrusionOk="0">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33"/>
            <p:cNvSpPr/>
            <p:nvPr/>
          </p:nvSpPr>
          <p:spPr>
            <a:xfrm>
              <a:off x="4171950" y="1857375"/>
              <a:ext cx="52388" cy="77788"/>
            </a:xfrm>
            <a:custGeom>
              <a:avLst/>
              <a:gdLst/>
              <a:ahLst/>
              <a:cxnLst/>
              <a:rect l="l" t="t" r="r" b="b"/>
              <a:pathLst>
                <a:path w="120" h="148" extrusionOk="0">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33"/>
            <p:cNvSpPr/>
            <p:nvPr/>
          </p:nvSpPr>
          <p:spPr>
            <a:xfrm>
              <a:off x="4603750" y="2662238"/>
              <a:ext cx="273049" cy="307975"/>
            </a:xfrm>
            <a:custGeom>
              <a:avLst/>
              <a:gdLst/>
              <a:ahLst/>
              <a:cxnLst/>
              <a:rect l="l" t="t" r="r" b="b"/>
              <a:pathLst>
                <a:path w="631" h="592" extrusionOk="0">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D8E046"/>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33"/>
            <p:cNvSpPr/>
            <p:nvPr/>
          </p:nvSpPr>
          <p:spPr>
            <a:xfrm>
              <a:off x="4198938" y="2297113"/>
              <a:ext cx="17462" cy="57150"/>
            </a:xfrm>
            <a:custGeom>
              <a:avLst/>
              <a:gdLst/>
              <a:ahLst/>
              <a:cxnLst/>
              <a:rect l="l" t="t" r="r" b="b"/>
              <a:pathLst>
                <a:path w="40" h="93" extrusionOk="0">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33"/>
            <p:cNvSpPr/>
            <p:nvPr/>
          </p:nvSpPr>
          <p:spPr>
            <a:xfrm>
              <a:off x="3838575" y="2047875"/>
              <a:ext cx="295276" cy="273049"/>
            </a:xfrm>
            <a:custGeom>
              <a:avLst/>
              <a:gdLst/>
              <a:ahLst/>
              <a:cxnLst/>
              <a:rect l="l" t="t" r="r" b="b"/>
              <a:pathLst>
                <a:path w="664" h="518" extrusionOk="0">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33"/>
            <p:cNvSpPr/>
            <p:nvPr/>
          </p:nvSpPr>
          <p:spPr>
            <a:xfrm>
              <a:off x="4919663" y="2282825"/>
              <a:ext cx="150812" cy="82550"/>
            </a:xfrm>
            <a:custGeom>
              <a:avLst/>
              <a:gdLst/>
              <a:ahLst/>
              <a:cxnLst/>
              <a:rect l="l" t="t" r="r" b="b"/>
              <a:pathLst>
                <a:path w="352" h="153" extrusionOk="0">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33"/>
            <p:cNvSpPr/>
            <p:nvPr/>
          </p:nvSpPr>
          <p:spPr>
            <a:xfrm>
              <a:off x="4468813" y="2343150"/>
              <a:ext cx="147637" cy="173038"/>
            </a:xfrm>
            <a:custGeom>
              <a:avLst/>
              <a:gdLst/>
              <a:ahLst/>
              <a:cxnLst/>
              <a:rect l="l" t="t" r="r" b="b"/>
              <a:pathLst>
                <a:path w="331" h="327" extrusionOk="0">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33"/>
            <p:cNvSpPr/>
            <p:nvPr/>
          </p:nvSpPr>
          <p:spPr>
            <a:xfrm>
              <a:off x="4552950" y="2535238"/>
              <a:ext cx="69850" cy="57150"/>
            </a:xfrm>
            <a:custGeom>
              <a:avLst/>
              <a:gdLst/>
              <a:ahLst/>
              <a:cxnLst/>
              <a:rect l="l" t="t" r="r" b="b"/>
              <a:pathLst>
                <a:path w="153" h="49" extrusionOk="0">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33"/>
            <p:cNvSpPr/>
            <p:nvPr/>
          </p:nvSpPr>
          <p:spPr>
            <a:xfrm>
              <a:off x="3632200" y="3267075"/>
              <a:ext cx="187325" cy="158750"/>
            </a:xfrm>
            <a:custGeom>
              <a:avLst/>
              <a:gdLst/>
              <a:ahLst/>
              <a:cxnLst/>
              <a:rect l="l" t="t" r="r" b="b"/>
              <a:pathLst>
                <a:path w="426" h="299" extrusionOk="0">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33"/>
            <p:cNvSpPr/>
            <p:nvPr/>
          </p:nvSpPr>
          <p:spPr>
            <a:xfrm>
              <a:off x="5676900" y="2530475"/>
              <a:ext cx="692151" cy="874713"/>
            </a:xfrm>
            <a:custGeom>
              <a:avLst/>
              <a:gdLst/>
              <a:ahLst/>
              <a:cxnLst/>
              <a:rect l="l" t="t" r="r" b="b"/>
              <a:pathLst>
                <a:path w="1594" h="1670" extrusionOk="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33"/>
            <p:cNvSpPr/>
            <p:nvPr/>
          </p:nvSpPr>
          <p:spPr>
            <a:xfrm>
              <a:off x="3798888" y="3325813"/>
              <a:ext cx="158750" cy="206375"/>
            </a:xfrm>
            <a:custGeom>
              <a:avLst/>
              <a:gdLst/>
              <a:ahLst/>
              <a:cxnLst/>
              <a:rect l="l" t="t" r="r" b="b"/>
              <a:pathLst>
                <a:path w="359" h="394" extrusionOk="0">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33"/>
            <p:cNvSpPr/>
            <p:nvPr/>
          </p:nvSpPr>
          <p:spPr>
            <a:xfrm>
              <a:off x="4867275" y="3521075"/>
              <a:ext cx="192088" cy="271463"/>
            </a:xfrm>
            <a:custGeom>
              <a:avLst/>
              <a:gdLst/>
              <a:ahLst/>
              <a:cxnLst/>
              <a:rect l="l" t="t" r="r" b="b"/>
              <a:pathLst>
                <a:path w="449" h="523" extrusionOk="0">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33"/>
            <p:cNvSpPr/>
            <p:nvPr/>
          </p:nvSpPr>
          <p:spPr>
            <a:xfrm>
              <a:off x="4849813" y="2606675"/>
              <a:ext cx="101600" cy="130175"/>
            </a:xfrm>
            <a:custGeom>
              <a:avLst/>
              <a:gdLst/>
              <a:ahLst/>
              <a:cxnLst/>
              <a:rect l="l" t="t" r="r" b="b"/>
              <a:pathLst>
                <a:path w="226" h="246" extrusionOk="0">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33"/>
            <p:cNvSpPr/>
            <p:nvPr/>
          </p:nvSpPr>
          <p:spPr>
            <a:xfrm>
              <a:off x="5148263" y="2709863"/>
              <a:ext cx="22225" cy="55562"/>
            </a:xfrm>
            <a:custGeom>
              <a:avLst/>
              <a:gdLst/>
              <a:ahLst/>
              <a:cxnLst/>
              <a:rect l="l" t="t" r="r" b="b"/>
              <a:pathLst>
                <a:path w="60" h="81" extrusionOk="0">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33"/>
            <p:cNvSpPr/>
            <p:nvPr/>
          </p:nvSpPr>
          <p:spPr>
            <a:xfrm>
              <a:off x="4435475" y="1844675"/>
              <a:ext cx="161925" cy="66675"/>
            </a:xfrm>
            <a:custGeom>
              <a:avLst/>
              <a:gdLst/>
              <a:ahLst/>
              <a:cxnLst/>
              <a:rect l="l" t="t" r="r" b="b"/>
              <a:pathLst>
                <a:path w="370" h="129" extrusionOk="0">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33"/>
            <p:cNvSpPr/>
            <p:nvPr/>
          </p:nvSpPr>
          <p:spPr>
            <a:xfrm>
              <a:off x="4846638" y="2565400"/>
              <a:ext cx="30162" cy="57150"/>
            </a:xfrm>
            <a:custGeom>
              <a:avLst/>
              <a:gdLst/>
              <a:ahLst/>
              <a:cxnLst/>
              <a:rect l="l" t="t" r="r" b="b"/>
              <a:pathLst>
                <a:path w="80" h="94" extrusionOk="0">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33"/>
            <p:cNvSpPr/>
            <p:nvPr/>
          </p:nvSpPr>
          <p:spPr>
            <a:xfrm>
              <a:off x="4662488" y="4576763"/>
              <a:ext cx="61912" cy="57150"/>
            </a:xfrm>
            <a:custGeom>
              <a:avLst/>
              <a:gdLst/>
              <a:ahLst/>
              <a:cxnLst/>
              <a:rect l="l" t="t" r="r" b="b"/>
              <a:pathLst>
                <a:path w="135" h="98" extrusionOk="0">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33"/>
            <p:cNvSpPr/>
            <p:nvPr/>
          </p:nvSpPr>
          <p:spPr>
            <a:xfrm>
              <a:off x="4433888" y="1892300"/>
              <a:ext cx="131762" cy="84138"/>
            </a:xfrm>
            <a:custGeom>
              <a:avLst/>
              <a:gdLst/>
              <a:ahLst/>
              <a:cxnLst/>
              <a:rect l="l" t="t" r="r" b="b"/>
              <a:pathLst>
                <a:path w="312" h="155" extrusionOk="0">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33"/>
            <p:cNvSpPr/>
            <p:nvPr/>
          </p:nvSpPr>
          <p:spPr>
            <a:xfrm>
              <a:off x="4140200" y="2078038"/>
              <a:ext cx="19050" cy="60325"/>
            </a:xfrm>
            <a:custGeom>
              <a:avLst/>
              <a:gdLst/>
              <a:ahLst/>
              <a:cxnLst/>
              <a:rect l="l" t="t" r="r" b="b"/>
              <a:pathLst>
                <a:path w="46" h="50" extrusionOk="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33"/>
            <p:cNvSpPr/>
            <p:nvPr/>
          </p:nvSpPr>
          <p:spPr>
            <a:xfrm>
              <a:off x="4837113" y="3962400"/>
              <a:ext cx="69850" cy="241300"/>
            </a:xfrm>
            <a:custGeom>
              <a:avLst/>
              <a:gdLst/>
              <a:ahLst/>
              <a:cxnLst/>
              <a:rect l="l" t="t" r="r" b="b"/>
              <a:pathLst>
                <a:path w="166" h="456" extrusionOk="0">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33"/>
            <p:cNvSpPr/>
            <p:nvPr/>
          </p:nvSpPr>
          <p:spPr>
            <a:xfrm>
              <a:off x="4329113" y="2533650"/>
              <a:ext cx="14287" cy="57150"/>
            </a:xfrm>
            <a:custGeom>
              <a:avLst/>
              <a:gdLst/>
              <a:ahLst/>
              <a:cxnLst/>
              <a:rect l="l" t="t" r="r" b="b"/>
              <a:pathLst>
                <a:path w="27" h="19" extrusionOk="0">
                  <a:moveTo>
                    <a:pt x="27" y="0"/>
                  </a:moveTo>
                  <a:lnTo>
                    <a:pt x="27" y="12"/>
                  </a:lnTo>
                  <a:lnTo>
                    <a:pt x="27" y="19"/>
                  </a:lnTo>
                  <a:lnTo>
                    <a:pt x="9" y="19"/>
                  </a:lnTo>
                  <a:lnTo>
                    <a:pt x="0" y="19"/>
                  </a:lnTo>
                  <a:lnTo>
                    <a:pt x="9" y="12"/>
                  </a:lnTo>
                  <a:lnTo>
                    <a:pt x="27"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33"/>
            <p:cNvSpPr/>
            <p:nvPr/>
          </p:nvSpPr>
          <p:spPr>
            <a:xfrm>
              <a:off x="4648200" y="4154488"/>
              <a:ext cx="188913" cy="217487"/>
            </a:xfrm>
            <a:custGeom>
              <a:avLst/>
              <a:gdLst/>
              <a:ahLst/>
              <a:cxnLst/>
              <a:rect l="l" t="t" r="r" b="b"/>
              <a:pathLst>
                <a:path w="438" h="406" extrusionOk="0">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33"/>
            <p:cNvSpPr/>
            <p:nvPr/>
          </p:nvSpPr>
          <p:spPr>
            <a:xfrm>
              <a:off x="4560888" y="3930650"/>
              <a:ext cx="293688" cy="300038"/>
            </a:xfrm>
            <a:custGeom>
              <a:avLst/>
              <a:gdLst/>
              <a:ahLst/>
              <a:cxnLst/>
              <a:rect l="l" t="t" r="r" b="b"/>
              <a:pathLst>
                <a:path w="678" h="574" extrusionOk="0">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33"/>
            <p:cNvSpPr/>
            <p:nvPr/>
          </p:nvSpPr>
          <p:spPr>
            <a:xfrm>
              <a:off x="4297363" y="4203700"/>
              <a:ext cx="350837" cy="381001"/>
            </a:xfrm>
            <a:custGeom>
              <a:avLst/>
              <a:gdLst/>
              <a:ahLst/>
              <a:cxnLst/>
              <a:rect l="l" t="t" r="r" b="b"/>
              <a:pathLst>
                <a:path w="810" h="727" extrusionOk="0">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33"/>
            <p:cNvSpPr/>
            <p:nvPr/>
          </p:nvSpPr>
          <p:spPr>
            <a:xfrm>
              <a:off x="3576638" y="3133725"/>
              <a:ext cx="161925" cy="141288"/>
            </a:xfrm>
            <a:custGeom>
              <a:avLst/>
              <a:gdLst/>
              <a:ahLst/>
              <a:cxnLst/>
              <a:rect l="l" t="t" r="r" b="b"/>
              <a:pathLst>
                <a:path w="365" h="271" extrusionOk="0">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33"/>
            <p:cNvSpPr/>
            <p:nvPr/>
          </p:nvSpPr>
          <p:spPr>
            <a:xfrm>
              <a:off x="4749800" y="3695700"/>
              <a:ext cx="269875" cy="334963"/>
            </a:xfrm>
            <a:custGeom>
              <a:avLst/>
              <a:gdLst/>
              <a:ahLst/>
              <a:cxnLst/>
              <a:rect l="l" t="t" r="r" b="b"/>
              <a:pathLst>
                <a:path w="624" h="640" extrusionOk="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33"/>
            <p:cNvSpPr/>
            <p:nvPr/>
          </p:nvSpPr>
          <p:spPr>
            <a:xfrm>
              <a:off x="7313613" y="2209800"/>
              <a:ext cx="19050" cy="57150"/>
            </a:xfrm>
            <a:custGeom>
              <a:avLst/>
              <a:gdLst/>
              <a:ahLst/>
              <a:cxnLst/>
              <a:rect l="l" t="t" r="r" b="b"/>
              <a:pathLst>
                <a:path w="52" h="50" extrusionOk="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33"/>
            <p:cNvSpPr/>
            <p:nvPr/>
          </p:nvSpPr>
          <p:spPr>
            <a:xfrm>
              <a:off x="7172325" y="2211388"/>
              <a:ext cx="141288" cy="125412"/>
            </a:xfrm>
            <a:custGeom>
              <a:avLst/>
              <a:gdLst/>
              <a:ahLst/>
              <a:cxnLst/>
              <a:rect l="l" t="t" r="r" b="b"/>
              <a:pathLst>
                <a:path w="320" h="234" extrusionOk="0">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33"/>
            <p:cNvSpPr/>
            <p:nvPr/>
          </p:nvSpPr>
          <p:spPr>
            <a:xfrm>
              <a:off x="7142163" y="2565400"/>
              <a:ext cx="52387" cy="57150"/>
            </a:xfrm>
            <a:custGeom>
              <a:avLst/>
              <a:gdLst/>
              <a:ahLst/>
              <a:cxnLst/>
              <a:rect l="l" t="t" r="r" b="b"/>
              <a:pathLst>
                <a:path w="125" h="93" extrusionOk="0">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33"/>
            <p:cNvSpPr/>
            <p:nvPr/>
          </p:nvSpPr>
          <p:spPr>
            <a:xfrm>
              <a:off x="7088188" y="2579688"/>
              <a:ext cx="60325" cy="84137"/>
            </a:xfrm>
            <a:custGeom>
              <a:avLst/>
              <a:gdLst/>
              <a:ahLst/>
              <a:cxnLst/>
              <a:rect l="l" t="t" r="r" b="b"/>
              <a:pathLst>
                <a:path w="133" h="154" extrusionOk="0">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33"/>
            <p:cNvSpPr/>
            <p:nvPr/>
          </p:nvSpPr>
          <p:spPr>
            <a:xfrm>
              <a:off x="7104063" y="2341563"/>
              <a:ext cx="209550" cy="244475"/>
            </a:xfrm>
            <a:custGeom>
              <a:avLst/>
              <a:gdLst/>
              <a:ahLst/>
              <a:cxnLst/>
              <a:rect l="l" t="t" r="r" b="b"/>
              <a:pathLst>
                <a:path w="485" h="468" extrusionOk="0">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33"/>
            <p:cNvSpPr/>
            <p:nvPr/>
          </p:nvSpPr>
          <p:spPr>
            <a:xfrm>
              <a:off x="4687888" y="1231900"/>
              <a:ext cx="107950" cy="60325"/>
            </a:xfrm>
            <a:custGeom>
              <a:avLst/>
              <a:gdLst/>
              <a:ahLst/>
              <a:cxnLst/>
              <a:rect l="l" t="t" r="r" b="b"/>
              <a:pathLst>
                <a:path w="246" h="42" extrusionOk="0">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33"/>
            <p:cNvSpPr/>
            <p:nvPr/>
          </p:nvSpPr>
          <p:spPr>
            <a:xfrm>
              <a:off x="4830763" y="1214438"/>
              <a:ext cx="63500" cy="57150"/>
            </a:xfrm>
            <a:custGeom>
              <a:avLst/>
              <a:gdLst/>
              <a:ahLst/>
              <a:cxnLst/>
              <a:rect l="l" t="t" r="r" b="b"/>
              <a:pathLst>
                <a:path w="149" h="61" extrusionOk="0">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9" name="Google Shape;859;p33"/>
            <p:cNvSpPr/>
            <p:nvPr/>
          </p:nvSpPr>
          <p:spPr>
            <a:xfrm>
              <a:off x="4867275" y="1222375"/>
              <a:ext cx="130175" cy="57150"/>
            </a:xfrm>
            <a:custGeom>
              <a:avLst/>
              <a:gdLst/>
              <a:ahLst/>
              <a:cxnLst/>
              <a:rect l="l" t="t" r="r" b="b"/>
              <a:pathLst>
                <a:path w="299" h="74" extrusionOk="0">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0" name="Google Shape;860;p33"/>
            <p:cNvSpPr/>
            <p:nvPr/>
          </p:nvSpPr>
          <p:spPr>
            <a:xfrm>
              <a:off x="5400675" y="1408113"/>
              <a:ext cx="41275" cy="57150"/>
            </a:xfrm>
            <a:custGeom>
              <a:avLst/>
              <a:gdLst/>
              <a:ahLst/>
              <a:cxnLst/>
              <a:rect l="l" t="t" r="r" b="b"/>
              <a:pathLst>
                <a:path w="100" h="42" extrusionOk="0">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1" name="Google Shape;861;p33"/>
            <p:cNvSpPr/>
            <p:nvPr/>
          </p:nvSpPr>
          <p:spPr>
            <a:xfrm>
              <a:off x="5310188" y="1266825"/>
              <a:ext cx="15875" cy="58738"/>
            </a:xfrm>
            <a:custGeom>
              <a:avLst/>
              <a:gdLst/>
              <a:ahLst/>
              <a:cxnLst/>
              <a:rect l="l" t="t" r="r" b="b"/>
              <a:pathLst>
                <a:path w="40" h="5" extrusionOk="0">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2" name="Google Shape;862;p33"/>
            <p:cNvSpPr/>
            <p:nvPr/>
          </p:nvSpPr>
          <p:spPr>
            <a:xfrm>
              <a:off x="5332413" y="1225550"/>
              <a:ext cx="14287" cy="60325"/>
            </a:xfrm>
            <a:custGeom>
              <a:avLst/>
              <a:gdLst/>
              <a:ahLst/>
              <a:cxnLst/>
              <a:rect l="l" t="t" r="r" b="b"/>
              <a:pathLst>
                <a:path w="33" h="31" extrusionOk="0">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33"/>
            <p:cNvSpPr/>
            <p:nvPr/>
          </p:nvSpPr>
          <p:spPr>
            <a:xfrm>
              <a:off x="5476875" y="1341438"/>
              <a:ext cx="17463" cy="57150"/>
            </a:xfrm>
            <a:custGeom>
              <a:avLst/>
              <a:gdLst/>
              <a:ahLst/>
              <a:cxnLst/>
              <a:rect l="l" t="t" r="r" b="b"/>
              <a:pathLst>
                <a:path w="41" h="43" extrusionOk="0">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33"/>
            <p:cNvSpPr/>
            <p:nvPr/>
          </p:nvSpPr>
          <p:spPr>
            <a:xfrm>
              <a:off x="5530850" y="1225550"/>
              <a:ext cx="93663" cy="60325"/>
            </a:xfrm>
            <a:custGeom>
              <a:avLst/>
              <a:gdLst/>
              <a:ahLst/>
              <a:cxnLst/>
              <a:rect l="l" t="t" r="r" b="b"/>
              <a:pathLst>
                <a:path w="213" h="62" extrusionOk="0">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33"/>
            <p:cNvSpPr/>
            <p:nvPr/>
          </p:nvSpPr>
          <p:spPr>
            <a:xfrm>
              <a:off x="5591175" y="1250950"/>
              <a:ext cx="103188" cy="60325"/>
            </a:xfrm>
            <a:custGeom>
              <a:avLst/>
              <a:gdLst/>
              <a:ahLst/>
              <a:cxnLst/>
              <a:rect l="l" t="t" r="r" b="b"/>
              <a:pathLst>
                <a:path w="239" h="56" extrusionOk="0">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33"/>
            <p:cNvSpPr/>
            <p:nvPr/>
          </p:nvSpPr>
          <p:spPr>
            <a:xfrm>
              <a:off x="5708650" y="1265238"/>
              <a:ext cx="82550" cy="57150"/>
            </a:xfrm>
            <a:custGeom>
              <a:avLst/>
              <a:gdLst/>
              <a:ahLst/>
              <a:cxnLst/>
              <a:rect l="l" t="t" r="r" b="b"/>
              <a:pathLst>
                <a:path w="187" h="80" extrusionOk="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33"/>
            <p:cNvSpPr/>
            <p:nvPr/>
          </p:nvSpPr>
          <p:spPr>
            <a:xfrm>
              <a:off x="6235700" y="1390650"/>
              <a:ext cx="79375" cy="58738"/>
            </a:xfrm>
            <a:custGeom>
              <a:avLst/>
              <a:gdLst/>
              <a:ahLst/>
              <a:cxnLst/>
              <a:rect l="l" t="t" r="r" b="b"/>
              <a:pathLst>
                <a:path w="183" h="73" extrusionOk="0">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33"/>
            <p:cNvSpPr/>
            <p:nvPr/>
          </p:nvSpPr>
          <p:spPr>
            <a:xfrm>
              <a:off x="6302375" y="1408113"/>
              <a:ext cx="33338" cy="57150"/>
            </a:xfrm>
            <a:custGeom>
              <a:avLst/>
              <a:gdLst/>
              <a:ahLst/>
              <a:cxnLst/>
              <a:rect l="l" t="t" r="r" b="b"/>
              <a:pathLst>
                <a:path w="79" h="42" extrusionOk="0">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33"/>
            <p:cNvSpPr/>
            <p:nvPr/>
          </p:nvSpPr>
          <p:spPr>
            <a:xfrm>
              <a:off x="6332538" y="1419225"/>
              <a:ext cx="52387" cy="58738"/>
            </a:xfrm>
            <a:custGeom>
              <a:avLst/>
              <a:gdLst/>
              <a:ahLst/>
              <a:cxnLst/>
              <a:rect l="l" t="t" r="r" b="b"/>
              <a:pathLst>
                <a:path w="113" h="52" extrusionOk="0">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33"/>
            <p:cNvSpPr/>
            <p:nvPr/>
          </p:nvSpPr>
          <p:spPr>
            <a:xfrm>
              <a:off x="6103938" y="1392238"/>
              <a:ext cx="61912" cy="58737"/>
            </a:xfrm>
            <a:custGeom>
              <a:avLst/>
              <a:gdLst/>
              <a:ahLst/>
              <a:cxnLst/>
              <a:rect l="l" t="t" r="r" b="b"/>
              <a:pathLst>
                <a:path w="139" h="40" extrusionOk="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33"/>
            <p:cNvSpPr/>
            <p:nvPr/>
          </p:nvSpPr>
          <p:spPr>
            <a:xfrm>
              <a:off x="6403975" y="1333500"/>
              <a:ext cx="139700" cy="57150"/>
            </a:xfrm>
            <a:custGeom>
              <a:avLst/>
              <a:gdLst/>
              <a:ahLst/>
              <a:cxnLst/>
              <a:rect l="l" t="t" r="r" b="b"/>
              <a:pathLst>
                <a:path w="325" h="71" extrusionOk="0">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33"/>
            <p:cNvSpPr/>
            <p:nvPr/>
          </p:nvSpPr>
          <p:spPr>
            <a:xfrm>
              <a:off x="6564313" y="1341438"/>
              <a:ext cx="95250" cy="57150"/>
            </a:xfrm>
            <a:custGeom>
              <a:avLst/>
              <a:gdLst/>
              <a:ahLst/>
              <a:cxnLst/>
              <a:rect l="l" t="t" r="r" b="b"/>
              <a:pathLst>
                <a:path w="220" h="72" extrusionOk="0">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33"/>
            <p:cNvSpPr/>
            <p:nvPr/>
          </p:nvSpPr>
          <p:spPr>
            <a:xfrm>
              <a:off x="6524625" y="1389063"/>
              <a:ext cx="63500" cy="58737"/>
            </a:xfrm>
            <a:custGeom>
              <a:avLst/>
              <a:gdLst/>
              <a:ahLst/>
              <a:cxnLst/>
              <a:rect l="l" t="t" r="r" b="b"/>
              <a:pathLst>
                <a:path w="146" h="30" extrusionOk="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33"/>
            <p:cNvSpPr/>
            <p:nvPr/>
          </p:nvSpPr>
          <p:spPr>
            <a:xfrm>
              <a:off x="6503988" y="1385888"/>
              <a:ext cx="20637" cy="58737"/>
            </a:xfrm>
            <a:custGeom>
              <a:avLst/>
              <a:gdLst/>
              <a:ahLst/>
              <a:cxnLst/>
              <a:rect l="l" t="t" r="r" b="b"/>
              <a:pathLst>
                <a:path w="53" h="9" extrusionOk="0">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875" name="Google Shape;875;p33"/>
            <p:cNvCxnSpPr/>
            <p:nvPr/>
          </p:nvCxnSpPr>
          <p:spPr>
            <a:xfrm rot="10800000">
              <a:off x="6505575" y="1384388"/>
              <a:ext cx="0" cy="1500"/>
            </a:xfrm>
            <a:prstGeom prst="straightConnector1">
              <a:avLst/>
            </a:prstGeom>
            <a:noFill/>
            <a:ln w="9525" cap="flat" cmpd="sng">
              <a:solidFill>
                <a:srgbClr val="FFFFFF"/>
              </a:solidFill>
              <a:prstDash val="solid"/>
              <a:round/>
              <a:headEnd type="none" w="med" len="med"/>
              <a:tailEnd type="none" w="med" len="med"/>
            </a:ln>
          </p:spPr>
        </p:cxnSp>
        <p:sp>
          <p:nvSpPr>
            <p:cNvPr id="876" name="Google Shape;876;p33"/>
            <p:cNvSpPr/>
            <p:nvPr/>
          </p:nvSpPr>
          <p:spPr>
            <a:xfrm>
              <a:off x="5675313" y="1312863"/>
              <a:ext cx="11112" cy="55562"/>
            </a:xfrm>
            <a:custGeom>
              <a:avLst/>
              <a:gdLst/>
              <a:ahLst/>
              <a:cxnLst/>
              <a:rect l="l" t="t" r="r" b="b"/>
              <a:pathLst>
                <a:path w="26" h="25" extrusionOk="0">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33"/>
            <p:cNvSpPr/>
            <p:nvPr/>
          </p:nvSpPr>
          <p:spPr>
            <a:xfrm>
              <a:off x="6424613" y="1384300"/>
              <a:ext cx="9525" cy="57150"/>
            </a:xfrm>
            <a:custGeom>
              <a:avLst/>
              <a:gdLst/>
              <a:ahLst/>
              <a:cxnLst/>
              <a:rect l="l" t="t" r="r" b="b"/>
              <a:pathLst>
                <a:path w="33" h="25" extrusionOk="0">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33"/>
            <p:cNvSpPr/>
            <p:nvPr/>
          </p:nvSpPr>
          <p:spPr>
            <a:xfrm>
              <a:off x="6378575" y="1347788"/>
              <a:ext cx="9525" cy="57150"/>
            </a:xfrm>
            <a:custGeom>
              <a:avLst/>
              <a:gdLst/>
              <a:ahLst/>
              <a:cxnLst/>
              <a:rect l="l" t="t" r="r" b="b"/>
              <a:pathLst>
                <a:path w="20" h="18" extrusionOk="0">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33"/>
            <p:cNvSpPr/>
            <p:nvPr/>
          </p:nvSpPr>
          <p:spPr>
            <a:xfrm>
              <a:off x="6878638" y="1917700"/>
              <a:ext cx="12700" cy="58738"/>
            </a:xfrm>
            <a:custGeom>
              <a:avLst/>
              <a:gdLst/>
              <a:ahLst/>
              <a:cxnLst/>
              <a:rect l="l" t="t" r="r" b="b"/>
              <a:pathLst>
                <a:path w="33" h="31" extrusionOk="0">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33"/>
            <p:cNvSpPr/>
            <p:nvPr/>
          </p:nvSpPr>
          <p:spPr>
            <a:xfrm>
              <a:off x="7172325" y="1439863"/>
              <a:ext cx="55563" cy="58737"/>
            </a:xfrm>
            <a:custGeom>
              <a:avLst/>
              <a:gdLst/>
              <a:ahLst/>
              <a:cxnLst/>
              <a:rect l="l" t="t" r="r" b="b"/>
              <a:pathLst>
                <a:path w="129" h="56" extrusionOk="0">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33"/>
            <p:cNvSpPr/>
            <p:nvPr/>
          </p:nvSpPr>
          <p:spPr>
            <a:xfrm>
              <a:off x="7308850" y="1792288"/>
              <a:ext cx="14288" cy="57150"/>
            </a:xfrm>
            <a:custGeom>
              <a:avLst/>
              <a:gdLst/>
              <a:ahLst/>
              <a:cxnLst/>
              <a:rect l="l" t="t" r="r" b="b"/>
              <a:pathLst>
                <a:path w="41" h="42" extrusionOk="0">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33"/>
            <p:cNvSpPr/>
            <p:nvPr/>
          </p:nvSpPr>
          <p:spPr>
            <a:xfrm>
              <a:off x="7458075" y="1905000"/>
              <a:ext cx="42863" cy="60325"/>
            </a:xfrm>
            <a:custGeom>
              <a:avLst/>
              <a:gdLst/>
              <a:ahLst/>
              <a:cxnLst/>
              <a:rect l="l" t="t" r="r" b="b"/>
              <a:pathLst>
                <a:path w="93" h="39" extrusionOk="0">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33"/>
            <p:cNvSpPr/>
            <p:nvPr/>
          </p:nvSpPr>
          <p:spPr>
            <a:xfrm>
              <a:off x="7508875" y="1920875"/>
              <a:ext cx="19050" cy="58738"/>
            </a:xfrm>
            <a:custGeom>
              <a:avLst/>
              <a:gdLst/>
              <a:ahLst/>
              <a:cxnLst/>
              <a:rect l="l" t="t" r="r" b="b"/>
              <a:pathLst>
                <a:path w="39" h="19" extrusionOk="0">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33"/>
            <p:cNvSpPr/>
            <p:nvPr/>
          </p:nvSpPr>
          <p:spPr>
            <a:xfrm>
              <a:off x="7373938" y="2047875"/>
              <a:ext cx="14287" cy="57150"/>
            </a:xfrm>
            <a:custGeom>
              <a:avLst/>
              <a:gdLst/>
              <a:ahLst/>
              <a:cxnLst/>
              <a:rect l="l" t="t" r="r" b="b"/>
              <a:pathLst>
                <a:path w="26" h="36" extrusionOk="0">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33"/>
            <p:cNvSpPr/>
            <p:nvPr/>
          </p:nvSpPr>
          <p:spPr>
            <a:xfrm>
              <a:off x="7385050" y="2076450"/>
              <a:ext cx="3175" cy="60325"/>
            </a:xfrm>
            <a:custGeom>
              <a:avLst/>
              <a:gdLst/>
              <a:ahLst/>
              <a:cxnLst/>
              <a:rect l="l" t="t" r="r" b="b"/>
              <a:pathLst>
                <a:path w="6" h="37" extrusionOk="0">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33"/>
            <p:cNvSpPr/>
            <p:nvPr/>
          </p:nvSpPr>
          <p:spPr>
            <a:xfrm>
              <a:off x="7372350" y="2159000"/>
              <a:ext cx="9525" cy="55563"/>
            </a:xfrm>
            <a:custGeom>
              <a:avLst/>
              <a:gdLst/>
              <a:ahLst/>
              <a:cxnLst/>
              <a:rect l="l" t="t" r="r" b="b"/>
              <a:pathLst>
                <a:path w="20" h="43" extrusionOk="0">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33"/>
            <p:cNvSpPr/>
            <p:nvPr/>
          </p:nvSpPr>
          <p:spPr>
            <a:xfrm>
              <a:off x="7350125" y="2193925"/>
              <a:ext cx="0" cy="58738"/>
            </a:xfrm>
            <a:custGeom>
              <a:avLst/>
              <a:gdLst/>
              <a:ahLst/>
              <a:cxnLst/>
              <a:rect l="l" t="t" r="r" b="b"/>
              <a:pathLst>
                <a:path w="120000" h="30" extrusionOk="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33"/>
            <p:cNvSpPr/>
            <p:nvPr/>
          </p:nvSpPr>
          <p:spPr>
            <a:xfrm>
              <a:off x="7350125" y="2193925"/>
              <a:ext cx="7938" cy="58738"/>
            </a:xfrm>
            <a:custGeom>
              <a:avLst/>
              <a:gdLst/>
              <a:ahLst/>
              <a:cxnLst/>
              <a:rect l="l" t="t" r="r" b="b"/>
              <a:pathLst>
                <a:path w="20" h="24" extrusionOk="0">
                  <a:moveTo>
                    <a:pt x="0" y="0"/>
                  </a:moveTo>
                  <a:lnTo>
                    <a:pt x="20" y="0"/>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33"/>
            <p:cNvSpPr/>
            <p:nvPr/>
          </p:nvSpPr>
          <p:spPr>
            <a:xfrm>
              <a:off x="7104063" y="1781175"/>
              <a:ext cx="17462" cy="60325"/>
            </a:xfrm>
            <a:custGeom>
              <a:avLst/>
              <a:gdLst/>
              <a:ahLst/>
              <a:cxnLst/>
              <a:rect l="l" t="t" r="r" b="b"/>
              <a:pathLst>
                <a:path w="46" h="19" extrusionOk="0">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33"/>
            <p:cNvSpPr/>
            <p:nvPr/>
          </p:nvSpPr>
          <p:spPr>
            <a:xfrm>
              <a:off x="4419600" y="1920875"/>
              <a:ext cx="47625" cy="58738"/>
            </a:xfrm>
            <a:custGeom>
              <a:avLst/>
              <a:gdLst/>
              <a:ahLst/>
              <a:cxnLst/>
              <a:rect l="l" t="t" r="r" b="b"/>
              <a:pathLst>
                <a:path w="100" h="55" extrusionOk="0">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33"/>
            <p:cNvSpPr/>
            <p:nvPr/>
          </p:nvSpPr>
          <p:spPr>
            <a:xfrm>
              <a:off x="4868863" y="1512888"/>
              <a:ext cx="42862" cy="58737"/>
            </a:xfrm>
            <a:custGeom>
              <a:avLst/>
              <a:gdLst/>
              <a:ahLst/>
              <a:cxnLst/>
              <a:rect l="l" t="t" r="r" b="b"/>
              <a:pathLst>
                <a:path w="99" h="51" extrusionOk="0">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33"/>
            <p:cNvSpPr/>
            <p:nvPr/>
          </p:nvSpPr>
          <p:spPr>
            <a:xfrm>
              <a:off x="4903788" y="1325563"/>
              <a:ext cx="228599" cy="163512"/>
            </a:xfrm>
            <a:custGeom>
              <a:avLst/>
              <a:gdLst/>
              <a:ahLst/>
              <a:cxnLst/>
              <a:rect l="l" t="t" r="r" b="b"/>
              <a:pathLst>
                <a:path w="525" h="311" extrusionOk="0">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33"/>
            <p:cNvSpPr/>
            <p:nvPr/>
          </p:nvSpPr>
          <p:spPr>
            <a:xfrm>
              <a:off x="4695825" y="1636713"/>
              <a:ext cx="31750" cy="55562"/>
            </a:xfrm>
            <a:custGeom>
              <a:avLst/>
              <a:gdLst/>
              <a:ahLst/>
              <a:cxnLst/>
              <a:rect l="l" t="t" r="r" b="b"/>
              <a:pathLst>
                <a:path w="79" h="38" extrusionOk="0">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33"/>
            <p:cNvSpPr/>
            <p:nvPr/>
          </p:nvSpPr>
          <p:spPr>
            <a:xfrm>
              <a:off x="7000875" y="1933575"/>
              <a:ext cx="196850" cy="268288"/>
            </a:xfrm>
            <a:custGeom>
              <a:avLst/>
              <a:gdLst/>
              <a:ahLst/>
              <a:cxnLst/>
              <a:rect l="l" t="t" r="r" b="b"/>
              <a:pathLst>
                <a:path w="459" h="511" extrusionOk="0">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95" name="Google Shape;895;p33"/>
            <p:cNvGrpSpPr/>
            <p:nvPr/>
          </p:nvGrpSpPr>
          <p:grpSpPr>
            <a:xfrm>
              <a:off x="5791200" y="1889125"/>
              <a:ext cx="671779" cy="384269"/>
              <a:chOff x="4115" y="1551"/>
              <a:chExt cx="504" cy="244"/>
            </a:xfrm>
          </p:grpSpPr>
          <p:sp>
            <p:nvSpPr>
              <p:cNvPr id="896" name="Google Shape;896;p33"/>
              <p:cNvSpPr/>
              <p:nvPr/>
            </p:nvSpPr>
            <p:spPr>
              <a:xfrm>
                <a:off x="4540" y="1551"/>
                <a:ext cx="79" cy="86"/>
              </a:xfrm>
              <a:custGeom>
                <a:avLst/>
                <a:gdLst/>
                <a:ahLst/>
                <a:cxnLst/>
                <a:rect l="l" t="t" r="r" b="b"/>
                <a:pathLst>
                  <a:path w="240" h="259" extrusionOk="0">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33"/>
              <p:cNvSpPr/>
              <p:nvPr/>
            </p:nvSpPr>
            <p:spPr>
              <a:xfrm>
                <a:off x="4115" y="1761"/>
                <a:ext cx="84" cy="34"/>
              </a:xfrm>
              <a:custGeom>
                <a:avLst/>
                <a:gdLst/>
                <a:ahLst/>
                <a:cxnLst/>
                <a:rect l="l" t="t" r="r" b="b"/>
                <a:pathLst>
                  <a:path w="259" h="104" extrusionOk="0">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8" name="Google Shape;898;p33"/>
            <p:cNvSpPr/>
            <p:nvPr/>
          </p:nvSpPr>
          <p:spPr>
            <a:xfrm>
              <a:off x="4848225" y="2638425"/>
              <a:ext cx="530224" cy="511175"/>
            </a:xfrm>
            <a:custGeom>
              <a:avLst/>
              <a:gdLst/>
              <a:ahLst/>
              <a:cxnLst/>
              <a:rect l="l" t="t" r="r" b="b"/>
              <a:pathLst>
                <a:path w="1227" h="979" extrusionOk="0">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33"/>
            <p:cNvSpPr/>
            <p:nvPr/>
          </p:nvSpPr>
          <p:spPr>
            <a:xfrm>
              <a:off x="4322763" y="2182813"/>
              <a:ext cx="57150" cy="57150"/>
            </a:xfrm>
            <a:custGeom>
              <a:avLst/>
              <a:gdLst/>
              <a:ahLst/>
              <a:cxnLst/>
              <a:rect l="l" t="t" r="r" b="b"/>
              <a:pathLst>
                <a:path w="146" h="81" extrusionOk="0">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33"/>
            <p:cNvSpPr/>
            <p:nvPr/>
          </p:nvSpPr>
          <p:spPr>
            <a:xfrm>
              <a:off x="4062413" y="2395538"/>
              <a:ext cx="15875" cy="57150"/>
            </a:xfrm>
            <a:custGeom>
              <a:avLst/>
              <a:gdLst/>
              <a:ahLst/>
              <a:cxnLst/>
              <a:rect l="l" t="t" r="r" b="b"/>
              <a:pathLst>
                <a:path w="34" h="49" extrusionOk="0">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33"/>
            <p:cNvSpPr/>
            <p:nvPr/>
          </p:nvSpPr>
          <p:spPr>
            <a:xfrm>
              <a:off x="3654425" y="2741613"/>
              <a:ext cx="28575" cy="57150"/>
            </a:xfrm>
            <a:custGeom>
              <a:avLst/>
              <a:gdLst/>
              <a:ahLst/>
              <a:cxnLst/>
              <a:rect l="l" t="t" r="r" b="b"/>
              <a:pathLst>
                <a:path w="60" h="74" extrusionOk="0">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33"/>
            <p:cNvSpPr/>
            <p:nvPr/>
          </p:nvSpPr>
          <p:spPr>
            <a:xfrm>
              <a:off x="3595688" y="2757488"/>
              <a:ext cx="23812" cy="60325"/>
            </a:xfrm>
            <a:custGeom>
              <a:avLst/>
              <a:gdLst/>
              <a:ahLst/>
              <a:cxnLst/>
              <a:rect l="l" t="t" r="r" b="b"/>
              <a:pathLst>
                <a:path w="47" h="45" extrusionOk="0">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33"/>
            <p:cNvSpPr/>
            <p:nvPr/>
          </p:nvSpPr>
          <p:spPr>
            <a:xfrm>
              <a:off x="3570288" y="2751138"/>
              <a:ext cx="6350" cy="57150"/>
            </a:xfrm>
            <a:custGeom>
              <a:avLst/>
              <a:gdLst/>
              <a:ahLst/>
              <a:cxnLst/>
              <a:rect l="l" t="t" r="r" b="b"/>
              <a:pathLst>
                <a:path w="26" h="36" extrusionOk="0">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3"/>
            <p:cNvSpPr/>
            <p:nvPr/>
          </p:nvSpPr>
          <p:spPr>
            <a:xfrm>
              <a:off x="4841875" y="2479675"/>
              <a:ext cx="174625" cy="158750"/>
            </a:xfrm>
            <a:custGeom>
              <a:avLst/>
              <a:gdLst/>
              <a:ahLst/>
              <a:cxnLst/>
              <a:rect l="l" t="t" r="r" b="b"/>
              <a:pathLst>
                <a:path w="405" h="302" extrusionOk="0">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33"/>
            <p:cNvSpPr/>
            <p:nvPr/>
          </p:nvSpPr>
          <p:spPr>
            <a:xfrm>
              <a:off x="6935788" y="2860675"/>
              <a:ext cx="42862" cy="79375"/>
            </a:xfrm>
            <a:custGeom>
              <a:avLst/>
              <a:gdLst/>
              <a:ahLst/>
              <a:cxnLst/>
              <a:rect l="l" t="t" r="r" b="b"/>
              <a:pathLst>
                <a:path w="100" h="155" extrusionOk="0">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6" name="Google Shape;906;p33"/>
            <p:cNvGrpSpPr/>
            <p:nvPr/>
          </p:nvGrpSpPr>
          <p:grpSpPr>
            <a:xfrm>
              <a:off x="4583113" y="2328863"/>
              <a:ext cx="483165" cy="201565"/>
              <a:chOff x="3289" y="1830"/>
              <a:chExt cx="363" cy="128"/>
            </a:xfrm>
          </p:grpSpPr>
          <p:sp>
            <p:nvSpPr>
              <p:cNvPr id="907" name="Google Shape;907;p33"/>
              <p:cNvSpPr/>
              <p:nvPr/>
            </p:nvSpPr>
            <p:spPr>
              <a:xfrm>
                <a:off x="3289" y="1871"/>
                <a:ext cx="4" cy="3"/>
              </a:xfrm>
              <a:custGeom>
                <a:avLst/>
                <a:gdLst/>
                <a:ahLst/>
                <a:cxnLst/>
                <a:rect l="l" t="t" r="r" b="b"/>
                <a:pathLst>
                  <a:path w="13" h="7" extrusionOk="0">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33"/>
              <p:cNvSpPr/>
              <p:nvPr/>
            </p:nvSpPr>
            <p:spPr>
              <a:xfrm>
                <a:off x="3324" y="1937"/>
                <a:ext cx="10" cy="3"/>
              </a:xfrm>
              <a:custGeom>
                <a:avLst/>
                <a:gdLst/>
                <a:ahLst/>
                <a:cxnLst/>
                <a:rect l="l" t="t" r="r" b="b"/>
                <a:pathLst>
                  <a:path w="34" h="8" extrusionOk="0">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33"/>
              <p:cNvSpPr/>
              <p:nvPr/>
            </p:nvSpPr>
            <p:spPr>
              <a:xfrm>
                <a:off x="3343" y="1948"/>
                <a:ext cx="4" cy="8"/>
              </a:xfrm>
              <a:custGeom>
                <a:avLst/>
                <a:gdLst/>
                <a:ahLst/>
                <a:cxnLst/>
                <a:rect l="l" t="t" r="r" b="b"/>
                <a:pathLst>
                  <a:path w="13" h="24" extrusionOk="0">
                    <a:moveTo>
                      <a:pt x="0" y="24"/>
                    </a:moveTo>
                    <a:lnTo>
                      <a:pt x="0" y="0"/>
                    </a:lnTo>
                    <a:lnTo>
                      <a:pt x="13" y="12"/>
                    </a:lnTo>
                    <a:lnTo>
                      <a:pt x="0" y="2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33"/>
              <p:cNvSpPr/>
              <p:nvPr/>
            </p:nvSpPr>
            <p:spPr>
              <a:xfrm>
                <a:off x="3313" y="1834"/>
                <a:ext cx="34" cy="23"/>
              </a:xfrm>
              <a:custGeom>
                <a:avLst/>
                <a:gdLst/>
                <a:ahLst/>
                <a:cxnLst/>
                <a:rect l="l" t="t" r="r" b="b"/>
                <a:pathLst>
                  <a:path w="107" h="69" extrusionOk="0">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33"/>
              <p:cNvSpPr/>
              <p:nvPr/>
            </p:nvSpPr>
            <p:spPr>
              <a:xfrm>
                <a:off x="3302" y="1830"/>
                <a:ext cx="350" cy="128"/>
              </a:xfrm>
              <a:custGeom>
                <a:avLst/>
                <a:gdLst/>
                <a:ahLst/>
                <a:cxnLst/>
                <a:rect l="l" t="t" r="r" b="b"/>
                <a:pathLst>
                  <a:path w="1070" h="382" extrusionOk="0">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2" name="Google Shape;912;p33"/>
            <p:cNvSpPr/>
            <p:nvPr/>
          </p:nvSpPr>
          <p:spPr>
            <a:xfrm>
              <a:off x="2571750" y="3481388"/>
              <a:ext cx="100013" cy="122237"/>
            </a:xfrm>
            <a:custGeom>
              <a:avLst/>
              <a:gdLst/>
              <a:ahLst/>
              <a:cxnLst/>
              <a:rect l="l" t="t" r="r" b="b"/>
              <a:pathLst>
                <a:path w="226" h="237" extrusionOk="0">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33"/>
            <p:cNvSpPr/>
            <p:nvPr/>
          </p:nvSpPr>
          <p:spPr>
            <a:xfrm>
              <a:off x="6516688" y="2917825"/>
              <a:ext cx="207962" cy="458789"/>
            </a:xfrm>
            <a:custGeom>
              <a:avLst/>
              <a:gdLst/>
              <a:ahLst/>
              <a:cxnLst/>
              <a:rect l="l" t="t" r="r" b="b"/>
              <a:pathLst>
                <a:path w="478" h="875" extrusionOk="0">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D8E046"/>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33"/>
            <p:cNvSpPr/>
            <p:nvPr/>
          </p:nvSpPr>
          <p:spPr>
            <a:xfrm>
              <a:off x="6604000" y="3603625"/>
              <a:ext cx="25400" cy="57150"/>
            </a:xfrm>
            <a:custGeom>
              <a:avLst/>
              <a:gdLst/>
              <a:ahLst/>
              <a:cxnLst/>
              <a:rect l="l" t="t" r="r" b="b"/>
              <a:pathLst>
                <a:path w="59" h="31" extrusionOk="0">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33"/>
            <p:cNvSpPr/>
            <p:nvPr/>
          </p:nvSpPr>
          <p:spPr>
            <a:xfrm>
              <a:off x="5295900" y="2862263"/>
              <a:ext cx="174625" cy="271462"/>
            </a:xfrm>
            <a:custGeom>
              <a:avLst/>
              <a:gdLst/>
              <a:ahLst/>
              <a:cxnLst/>
              <a:rect l="l" t="t" r="r" b="b"/>
              <a:pathLst>
                <a:path w="399" h="518" extrusionOk="0">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33"/>
            <p:cNvSpPr/>
            <p:nvPr/>
          </p:nvSpPr>
          <p:spPr>
            <a:xfrm>
              <a:off x="4022725" y="2916238"/>
              <a:ext cx="376238" cy="385762"/>
            </a:xfrm>
            <a:custGeom>
              <a:avLst/>
              <a:gdLst/>
              <a:ahLst/>
              <a:cxnLst/>
              <a:rect l="l" t="t" r="r" b="b"/>
              <a:pathLst>
                <a:path w="866" h="740" extrusionOk="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33"/>
            <p:cNvSpPr/>
            <p:nvPr/>
          </p:nvSpPr>
          <p:spPr>
            <a:xfrm>
              <a:off x="3692525" y="2533650"/>
              <a:ext cx="300038" cy="260350"/>
            </a:xfrm>
            <a:custGeom>
              <a:avLst/>
              <a:gdLst/>
              <a:ahLst/>
              <a:cxnLst/>
              <a:rect l="l" t="t" r="r" b="b"/>
              <a:pathLst>
                <a:path w="697" h="500" extrusionOk="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33"/>
            <p:cNvSpPr/>
            <p:nvPr/>
          </p:nvSpPr>
          <p:spPr>
            <a:xfrm>
              <a:off x="4392613" y="1463675"/>
              <a:ext cx="236537" cy="92075"/>
            </a:xfrm>
            <a:custGeom>
              <a:avLst/>
              <a:gdLst/>
              <a:ahLst/>
              <a:cxnLst/>
              <a:rect l="l" t="t" r="r" b="b"/>
              <a:pathLst>
                <a:path w="546" h="173" extrusionOk="0">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33"/>
            <p:cNvSpPr/>
            <p:nvPr/>
          </p:nvSpPr>
          <p:spPr>
            <a:xfrm>
              <a:off x="4903788" y="1447800"/>
              <a:ext cx="107950" cy="60325"/>
            </a:xfrm>
            <a:custGeom>
              <a:avLst/>
              <a:gdLst/>
              <a:ahLst/>
              <a:cxnLst/>
              <a:rect l="l" t="t" r="r" b="b"/>
              <a:pathLst>
                <a:path w="246" h="42" extrusionOk="0">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33"/>
            <p:cNvSpPr/>
            <p:nvPr/>
          </p:nvSpPr>
          <p:spPr>
            <a:xfrm>
              <a:off x="5046663" y="1430338"/>
              <a:ext cx="63500" cy="57150"/>
            </a:xfrm>
            <a:custGeom>
              <a:avLst/>
              <a:gdLst/>
              <a:ahLst/>
              <a:cxnLst/>
              <a:rect l="l" t="t" r="r" b="b"/>
              <a:pathLst>
                <a:path w="149" h="61" extrusionOk="0">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33"/>
            <p:cNvSpPr/>
            <p:nvPr/>
          </p:nvSpPr>
          <p:spPr>
            <a:xfrm>
              <a:off x="5083175" y="1438275"/>
              <a:ext cx="130175" cy="57150"/>
            </a:xfrm>
            <a:custGeom>
              <a:avLst/>
              <a:gdLst/>
              <a:ahLst/>
              <a:cxnLst/>
              <a:rect l="l" t="t" r="r" b="b"/>
              <a:pathLst>
                <a:path w="299" h="74" extrusionOk="0">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33"/>
            <p:cNvSpPr/>
            <p:nvPr/>
          </p:nvSpPr>
          <p:spPr>
            <a:xfrm>
              <a:off x="4792663" y="2362200"/>
              <a:ext cx="9414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Assiut, Egypt</a:t>
              </a:r>
              <a:endParaRPr>
                <a:latin typeface="Trebuchet MS"/>
                <a:ea typeface="Trebuchet MS"/>
                <a:cs typeface="Trebuchet MS"/>
                <a:sym typeface="Trebuchet MS"/>
              </a:endParaRPr>
            </a:p>
          </p:txBody>
        </p:sp>
        <p:sp>
          <p:nvSpPr>
            <p:cNvPr id="923" name="Google Shape;923;p33"/>
            <p:cNvSpPr/>
            <p:nvPr/>
          </p:nvSpPr>
          <p:spPr>
            <a:xfrm>
              <a:off x="2098675" y="2209800"/>
              <a:ext cx="1330200" cy="29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Baltimore, USA</a:t>
              </a:r>
              <a:endParaRPr>
                <a:latin typeface="Trebuchet MS"/>
                <a:ea typeface="Trebuchet MS"/>
                <a:cs typeface="Trebuchet MS"/>
                <a:sym typeface="Trebuchet MS"/>
              </a:endParaRPr>
            </a:p>
          </p:txBody>
        </p:sp>
        <p:sp>
          <p:nvSpPr>
            <p:cNvPr id="924" name="Google Shape;924;p33"/>
            <p:cNvSpPr/>
            <p:nvPr/>
          </p:nvSpPr>
          <p:spPr>
            <a:xfrm>
              <a:off x="3560763" y="3352800"/>
              <a:ext cx="935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Ile-Ife, Nigeria </a:t>
              </a:r>
              <a:endParaRPr u="none">
                <a:solidFill>
                  <a:srgbClr val="113951"/>
                </a:solidFill>
                <a:latin typeface="Trebuchet MS"/>
                <a:ea typeface="Trebuchet MS"/>
                <a:cs typeface="Trebuchet MS"/>
                <a:sym typeface="Trebuchet MS"/>
              </a:endParaRPr>
            </a:p>
          </p:txBody>
        </p:sp>
        <p:sp>
          <p:nvSpPr>
            <p:cNvPr id="925" name="Google Shape;925;p33"/>
            <p:cNvSpPr/>
            <p:nvPr/>
          </p:nvSpPr>
          <p:spPr>
            <a:xfrm>
              <a:off x="4876800" y="3124199"/>
              <a:ext cx="788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Nairobi, </a:t>
              </a:r>
              <a:endParaRPr>
                <a:latin typeface="Trebuchet MS"/>
                <a:ea typeface="Trebuchet MS"/>
                <a:cs typeface="Trebuchet MS"/>
                <a:sym typeface="Trebuchet MS"/>
              </a:endParaRPr>
            </a:p>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Kenya</a:t>
              </a:r>
              <a:endParaRPr>
                <a:latin typeface="Trebuchet MS"/>
                <a:ea typeface="Trebuchet MS"/>
                <a:cs typeface="Trebuchet MS"/>
                <a:sym typeface="Trebuchet MS"/>
              </a:endParaRPr>
            </a:p>
          </p:txBody>
        </p:sp>
        <p:sp>
          <p:nvSpPr>
            <p:cNvPr id="926" name="Google Shape;926;p33"/>
            <p:cNvSpPr/>
            <p:nvPr/>
          </p:nvSpPr>
          <p:spPr>
            <a:xfrm>
              <a:off x="6873875" y="2209800"/>
              <a:ext cx="9399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 Shanghai, </a:t>
              </a:r>
              <a:endParaRPr>
                <a:latin typeface="Trebuchet MS"/>
                <a:ea typeface="Trebuchet MS"/>
                <a:cs typeface="Trebuchet MS"/>
                <a:sym typeface="Trebuchet MS"/>
              </a:endParaRPr>
            </a:p>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China</a:t>
              </a:r>
              <a:endParaRPr>
                <a:latin typeface="Trebuchet MS"/>
                <a:ea typeface="Trebuchet MS"/>
                <a:cs typeface="Trebuchet MS"/>
                <a:sym typeface="Trebuchet MS"/>
              </a:endParaRPr>
            </a:p>
          </p:txBody>
        </p:sp>
        <p:sp>
          <p:nvSpPr>
            <p:cNvPr id="927" name="Google Shape;927;p33"/>
            <p:cNvSpPr/>
            <p:nvPr/>
          </p:nvSpPr>
          <p:spPr>
            <a:xfrm>
              <a:off x="5724535" y="2782888"/>
              <a:ext cx="11304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New Delhi,</a:t>
              </a:r>
              <a:endParaRPr>
                <a:latin typeface="Trebuchet MS"/>
                <a:ea typeface="Trebuchet MS"/>
                <a:cs typeface="Trebuchet MS"/>
                <a:sym typeface="Trebuchet MS"/>
              </a:endParaRPr>
            </a:p>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 India</a:t>
              </a:r>
              <a:endParaRPr u="none">
                <a:solidFill>
                  <a:srgbClr val="113951"/>
                </a:solidFill>
                <a:latin typeface="Trebuchet MS"/>
                <a:ea typeface="Trebuchet MS"/>
                <a:cs typeface="Trebuchet MS"/>
                <a:sym typeface="Trebuchet MS"/>
              </a:endParaRPr>
            </a:p>
          </p:txBody>
        </p:sp>
        <p:sp>
          <p:nvSpPr>
            <p:cNvPr id="928" name="Google Shape;928;p33"/>
            <p:cNvSpPr/>
            <p:nvPr/>
          </p:nvSpPr>
          <p:spPr>
            <a:xfrm>
              <a:off x="4541826" y="4657727"/>
              <a:ext cx="13302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Cape Town, </a:t>
              </a:r>
              <a:endParaRPr>
                <a:latin typeface="Trebuchet MS"/>
                <a:ea typeface="Trebuchet MS"/>
                <a:cs typeface="Trebuchet MS"/>
                <a:sym typeface="Trebuchet MS"/>
              </a:endParaRPr>
            </a:p>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South Africa </a:t>
              </a:r>
              <a:endParaRPr u="none">
                <a:solidFill>
                  <a:srgbClr val="113951"/>
                </a:solidFill>
                <a:latin typeface="Trebuchet MS"/>
                <a:ea typeface="Trebuchet MS"/>
                <a:cs typeface="Trebuchet MS"/>
                <a:sym typeface="Trebuchet MS"/>
              </a:endParaRPr>
            </a:p>
          </p:txBody>
        </p:sp>
        <p:sp>
          <p:nvSpPr>
            <p:cNvPr id="929" name="Google Shape;929;p33"/>
            <p:cNvSpPr/>
            <p:nvPr/>
          </p:nvSpPr>
          <p:spPr>
            <a:xfrm>
              <a:off x="4941891" y="3886202"/>
              <a:ext cx="9420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Blantyre, </a:t>
              </a:r>
              <a:endParaRPr>
                <a:latin typeface="Trebuchet MS"/>
                <a:ea typeface="Trebuchet MS"/>
                <a:cs typeface="Trebuchet MS"/>
                <a:sym typeface="Trebuchet MS"/>
              </a:endParaRPr>
            </a:p>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Malawi</a:t>
              </a:r>
              <a:endParaRPr>
                <a:latin typeface="Trebuchet MS"/>
                <a:ea typeface="Trebuchet MS"/>
                <a:cs typeface="Trebuchet MS"/>
                <a:sym typeface="Trebuchet MS"/>
              </a:endParaRPr>
            </a:p>
          </p:txBody>
        </p:sp>
        <p:sp>
          <p:nvSpPr>
            <p:cNvPr id="930" name="Google Shape;930;p33"/>
            <p:cNvSpPr/>
            <p:nvPr/>
          </p:nvSpPr>
          <p:spPr>
            <a:xfrm>
              <a:off x="3621078" y="1295397"/>
              <a:ext cx="13812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Edinburgh, </a:t>
              </a:r>
              <a:endParaRPr>
                <a:latin typeface="Trebuchet MS"/>
                <a:ea typeface="Trebuchet MS"/>
                <a:cs typeface="Trebuchet MS"/>
                <a:sym typeface="Trebuchet MS"/>
              </a:endParaRPr>
            </a:p>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Scotland</a:t>
              </a:r>
              <a:endParaRPr u="none">
                <a:solidFill>
                  <a:srgbClr val="113951"/>
                </a:solidFill>
                <a:latin typeface="Trebuchet MS"/>
                <a:ea typeface="Trebuchet MS"/>
                <a:cs typeface="Trebuchet MS"/>
                <a:sym typeface="Trebuchet MS"/>
              </a:endParaRPr>
            </a:p>
          </p:txBody>
        </p:sp>
        <p:sp>
          <p:nvSpPr>
            <p:cNvPr id="931" name="Google Shape;931;p33"/>
            <p:cNvSpPr/>
            <p:nvPr/>
          </p:nvSpPr>
          <p:spPr>
            <a:xfrm>
              <a:off x="4071937" y="1831982"/>
              <a:ext cx="1019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Ghent</a:t>
              </a:r>
              <a:endParaRPr>
                <a:latin typeface="Trebuchet MS"/>
                <a:ea typeface="Trebuchet MS"/>
                <a:cs typeface="Trebuchet MS"/>
                <a:sym typeface="Trebuchet MS"/>
              </a:endParaRPr>
            </a:p>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Belgium</a:t>
              </a:r>
              <a:endParaRPr u="none">
                <a:solidFill>
                  <a:srgbClr val="113951"/>
                </a:solidFill>
                <a:latin typeface="Trebuchet MS"/>
                <a:ea typeface="Trebuchet MS"/>
                <a:cs typeface="Trebuchet MS"/>
                <a:sym typeface="Trebuchet MS"/>
              </a:endParaRPr>
            </a:p>
          </p:txBody>
        </p:sp>
        <p:sp>
          <p:nvSpPr>
            <p:cNvPr id="932" name="Google Shape;932;p33"/>
            <p:cNvSpPr/>
            <p:nvPr/>
          </p:nvSpPr>
          <p:spPr>
            <a:xfrm>
              <a:off x="1393825" y="4306888"/>
              <a:ext cx="1578000" cy="29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Cochabamba, Bolivia</a:t>
              </a:r>
              <a:endParaRPr u="none">
                <a:solidFill>
                  <a:srgbClr val="113951"/>
                </a:solidFill>
                <a:latin typeface="Trebuchet MS"/>
                <a:ea typeface="Trebuchet MS"/>
                <a:cs typeface="Trebuchet MS"/>
                <a:sym typeface="Trebuchet MS"/>
              </a:endParaRPr>
            </a:p>
          </p:txBody>
        </p:sp>
        <p:sp>
          <p:nvSpPr>
            <p:cNvPr id="933" name="Google Shape;933;p33"/>
            <p:cNvSpPr/>
            <p:nvPr/>
          </p:nvSpPr>
          <p:spPr>
            <a:xfrm>
              <a:off x="1089025" y="3424238"/>
              <a:ext cx="15780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Cuenca,</a:t>
              </a:r>
              <a:endParaRPr>
                <a:latin typeface="Trebuchet MS"/>
                <a:ea typeface="Trebuchet MS"/>
                <a:cs typeface="Trebuchet MS"/>
                <a:sym typeface="Trebuchet MS"/>
              </a:endParaRPr>
            </a:p>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Ecuador</a:t>
              </a:r>
              <a:endParaRPr u="none">
                <a:solidFill>
                  <a:srgbClr val="113951"/>
                </a:solidFill>
                <a:latin typeface="Trebuchet MS"/>
                <a:ea typeface="Trebuchet MS"/>
                <a:cs typeface="Trebuchet MS"/>
                <a:sym typeface="Trebuchet MS"/>
              </a:endParaRPr>
            </a:p>
          </p:txBody>
        </p:sp>
        <p:sp>
          <p:nvSpPr>
            <p:cNvPr id="934" name="Google Shape;934;p33"/>
            <p:cNvSpPr/>
            <p:nvPr/>
          </p:nvSpPr>
          <p:spPr>
            <a:xfrm>
              <a:off x="3733800" y="3886200"/>
              <a:ext cx="1171500" cy="29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Kinshasa, DRC</a:t>
              </a:r>
              <a:endParaRPr u="none">
                <a:solidFill>
                  <a:srgbClr val="113951"/>
                </a:solidFill>
                <a:latin typeface="Trebuchet MS"/>
                <a:ea typeface="Trebuchet MS"/>
                <a:cs typeface="Trebuchet MS"/>
                <a:sym typeface="Trebuchet MS"/>
              </a:endParaRPr>
            </a:p>
          </p:txBody>
        </p:sp>
        <p:sp>
          <p:nvSpPr>
            <p:cNvPr id="935" name="Google Shape;935;p33"/>
            <p:cNvSpPr/>
            <p:nvPr/>
          </p:nvSpPr>
          <p:spPr>
            <a:xfrm>
              <a:off x="2514600" y="2782888"/>
              <a:ext cx="16812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Ouagadougou, Burkina Faso</a:t>
              </a:r>
              <a:endParaRPr u="none">
                <a:solidFill>
                  <a:srgbClr val="113951"/>
                </a:solidFill>
                <a:latin typeface="Trebuchet MS"/>
                <a:ea typeface="Trebuchet MS"/>
                <a:cs typeface="Trebuchet MS"/>
                <a:sym typeface="Trebuchet MS"/>
              </a:endParaRPr>
            </a:p>
          </p:txBody>
        </p:sp>
        <p:sp>
          <p:nvSpPr>
            <p:cNvPr id="936" name="Google Shape;936;p33"/>
            <p:cNvSpPr/>
            <p:nvPr/>
          </p:nvSpPr>
          <p:spPr>
            <a:xfrm>
              <a:off x="6629403" y="3124189"/>
              <a:ext cx="935100" cy="47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Hanoi, </a:t>
              </a:r>
              <a:endParaRPr>
                <a:latin typeface="Trebuchet MS"/>
                <a:ea typeface="Trebuchet MS"/>
                <a:cs typeface="Trebuchet MS"/>
                <a:sym typeface="Trebuchet MS"/>
              </a:endParaRPr>
            </a:p>
            <a:p>
              <a:pPr marL="0" marR="0" lvl="0" indent="0" algn="l" rtl="0">
                <a:spcBef>
                  <a:spcPts val="0"/>
                </a:spcBef>
                <a:spcAft>
                  <a:spcPts val="0"/>
                </a:spcAft>
                <a:buNone/>
              </a:pPr>
              <a:r>
                <a:rPr lang="en-US" u="none">
                  <a:solidFill>
                    <a:srgbClr val="113951"/>
                  </a:solidFill>
                  <a:latin typeface="Trebuchet MS"/>
                  <a:ea typeface="Trebuchet MS"/>
                  <a:cs typeface="Trebuchet MS"/>
                  <a:sym typeface="Trebuchet MS"/>
                </a:rPr>
                <a:t>Vietnam</a:t>
              </a:r>
              <a:endParaRPr>
                <a:latin typeface="Trebuchet MS"/>
                <a:ea typeface="Trebuchet MS"/>
                <a:cs typeface="Trebuchet MS"/>
                <a:sym typeface="Trebuchet MS"/>
              </a:endParaRPr>
            </a:p>
          </p:txBody>
        </p:sp>
      </p:grpSp>
      <p:sp>
        <p:nvSpPr>
          <p:cNvPr id="937" name="Google Shape;937;p33"/>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350">
                <a:solidFill>
                  <a:srgbClr val="FFFFFF"/>
                </a:solidFill>
                <a:latin typeface="Calibri"/>
                <a:ea typeface="Calibri"/>
                <a:cs typeface="Calibri"/>
                <a:sym typeface="Calibri"/>
              </a:rPr>
              <a:t>GEAS Overview</a:t>
            </a:r>
            <a:endParaRPr sz="1350">
              <a:solidFill>
                <a:srgbClr val="FFFFFF"/>
              </a:solidFill>
              <a:latin typeface="Calibri"/>
              <a:ea typeface="Calibri"/>
              <a:cs typeface="Calibri"/>
              <a:sym typeface="Calibri"/>
            </a:endParaRPr>
          </a:p>
        </p:txBody>
      </p:sp>
      <p:sp>
        <p:nvSpPr>
          <p:cNvPr id="938" name="Google Shape;938;p33"/>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6</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34"/>
          <p:cNvSpPr txBox="1">
            <a:spLocks noGrp="1"/>
          </p:cNvSpPr>
          <p:nvPr>
            <p:ph type="title"/>
          </p:nvPr>
        </p:nvSpPr>
        <p:spPr>
          <a:xfrm>
            <a:off x="266700" y="285750"/>
            <a:ext cx="8610600" cy="66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5F"/>
              </a:buClr>
              <a:buSzPts val="4410"/>
              <a:buFont typeface="Avenir"/>
              <a:buNone/>
            </a:pPr>
            <a:r>
              <a:rPr lang="en-US" sz="4400" b="1">
                <a:solidFill>
                  <a:srgbClr val="35CEE2"/>
                </a:solidFill>
                <a:latin typeface="Trebuchet MS"/>
                <a:ea typeface="Trebuchet MS"/>
                <a:cs typeface="Trebuchet MS"/>
                <a:sym typeface="Trebuchet MS"/>
              </a:rPr>
              <a:t>Instrument Development </a:t>
            </a:r>
            <a:endParaRPr sz="4400" b="1">
              <a:solidFill>
                <a:srgbClr val="35CEE2"/>
              </a:solidFill>
              <a:latin typeface="Trebuchet MS"/>
              <a:ea typeface="Trebuchet MS"/>
              <a:cs typeface="Trebuchet MS"/>
              <a:sym typeface="Trebuchet MS"/>
            </a:endParaRPr>
          </a:p>
        </p:txBody>
      </p:sp>
      <p:sp>
        <p:nvSpPr>
          <p:cNvPr id="945" name="Google Shape;945;p34"/>
          <p:cNvSpPr txBox="1">
            <a:spLocks noGrp="1"/>
          </p:cNvSpPr>
          <p:nvPr>
            <p:ph type="body" idx="1"/>
          </p:nvPr>
        </p:nvSpPr>
        <p:spPr>
          <a:xfrm>
            <a:off x="368175" y="1395350"/>
            <a:ext cx="8330700" cy="4539600"/>
          </a:xfrm>
          <a:prstGeom prst="rect">
            <a:avLst/>
          </a:prstGeom>
          <a:noFill/>
          <a:ln>
            <a:noFill/>
          </a:ln>
        </p:spPr>
        <p:txBody>
          <a:bodyPr spcFirstLastPara="1" wrap="square" lIns="91425" tIns="45700" rIns="91425" bIns="45700" anchor="t" anchorCtr="0">
            <a:noAutofit/>
          </a:bodyPr>
          <a:lstStyle/>
          <a:p>
            <a:pPr marL="171450" lvl="0" indent="-203200" algn="l" rtl="0">
              <a:lnSpc>
                <a:spcPct val="90000"/>
              </a:lnSpc>
              <a:spcBef>
                <a:spcPts val="0"/>
              </a:spcBef>
              <a:spcAft>
                <a:spcPts val="0"/>
              </a:spcAft>
              <a:buClr>
                <a:schemeClr val="dk1"/>
              </a:buClr>
              <a:buSzPts val="3200"/>
              <a:buChar char="•"/>
            </a:pPr>
            <a:r>
              <a:rPr lang="en-US" sz="3200" b="1" i="1">
                <a:latin typeface="Trebuchet MS"/>
                <a:ea typeface="Trebuchet MS"/>
                <a:cs typeface="Trebuchet MS"/>
                <a:sym typeface="Trebuchet MS"/>
              </a:rPr>
              <a:t>Narrative interviews: </a:t>
            </a:r>
            <a:r>
              <a:rPr lang="en-US" sz="2400">
                <a:latin typeface="Trebuchet MS"/>
                <a:ea typeface="Trebuchet MS"/>
                <a:cs typeface="Trebuchet MS"/>
                <a:sym typeface="Trebuchet MS"/>
              </a:rPr>
              <a:t>450 dyads (n=900) recorded, transcribed  translated, and coded</a:t>
            </a:r>
            <a:endParaRPr>
              <a:latin typeface="Trebuchet MS"/>
              <a:ea typeface="Trebuchet MS"/>
              <a:cs typeface="Trebuchet MS"/>
              <a:sym typeface="Trebuchet MS"/>
            </a:endParaRPr>
          </a:p>
          <a:p>
            <a:pPr marL="171450" lvl="0" indent="-203200" algn="l" rtl="0">
              <a:lnSpc>
                <a:spcPct val="90000"/>
              </a:lnSpc>
              <a:spcBef>
                <a:spcPts val="750"/>
              </a:spcBef>
              <a:spcAft>
                <a:spcPts val="0"/>
              </a:spcAft>
              <a:buClr>
                <a:schemeClr val="dk1"/>
              </a:buClr>
              <a:buSzPts val="3200"/>
              <a:buChar char="•"/>
            </a:pPr>
            <a:r>
              <a:rPr lang="en-US" sz="3200" b="1" i="1">
                <a:latin typeface="Trebuchet MS"/>
                <a:ea typeface="Trebuchet MS"/>
                <a:cs typeface="Trebuchet MS"/>
                <a:sym typeface="Trebuchet MS"/>
              </a:rPr>
              <a:t>Gender norms instrument: </a:t>
            </a:r>
            <a:r>
              <a:rPr lang="en-US" sz="2400">
                <a:latin typeface="Trebuchet MS"/>
                <a:ea typeface="Trebuchet MS"/>
                <a:cs typeface="Trebuchet MS"/>
                <a:sym typeface="Trebuchet MS"/>
              </a:rPr>
              <a:t>Narrative interviews analyzed for gender themes, organized into domains and sub-themes with questions generated for each based on youth comments</a:t>
            </a:r>
            <a:endParaRPr>
              <a:latin typeface="Trebuchet MS"/>
              <a:ea typeface="Trebuchet MS"/>
              <a:cs typeface="Trebuchet MS"/>
              <a:sym typeface="Trebuchet MS"/>
            </a:endParaRPr>
          </a:p>
          <a:p>
            <a:pPr marL="171450" lvl="0" indent="-203200" algn="l" rtl="0">
              <a:lnSpc>
                <a:spcPct val="90000"/>
              </a:lnSpc>
              <a:spcBef>
                <a:spcPts val="750"/>
              </a:spcBef>
              <a:spcAft>
                <a:spcPts val="0"/>
              </a:spcAft>
              <a:buClr>
                <a:schemeClr val="dk1"/>
              </a:buClr>
              <a:buSzPts val="3200"/>
              <a:buChar char="•"/>
            </a:pPr>
            <a:r>
              <a:rPr lang="en-US" sz="3200" b="1" i="1">
                <a:latin typeface="Trebuchet MS"/>
                <a:ea typeface="Trebuchet MS"/>
                <a:cs typeface="Trebuchet MS"/>
                <a:sym typeface="Trebuchet MS"/>
              </a:rPr>
              <a:t>Vignettes measure of gender equality: </a:t>
            </a:r>
            <a:r>
              <a:rPr lang="en-US" sz="2400">
                <a:latin typeface="Trebuchet MS"/>
                <a:ea typeface="Trebuchet MS"/>
                <a:cs typeface="Trebuchet MS"/>
                <a:sym typeface="Trebuchet MS"/>
              </a:rPr>
              <a:t>Three day focus groups at each site, vignettes generated separately then compiled for common themes and issues</a:t>
            </a:r>
            <a:endParaRPr>
              <a:latin typeface="Trebuchet MS"/>
              <a:ea typeface="Trebuchet MS"/>
              <a:cs typeface="Trebuchet MS"/>
              <a:sym typeface="Trebuchet MS"/>
            </a:endParaRPr>
          </a:p>
        </p:txBody>
      </p:sp>
      <p:sp>
        <p:nvSpPr>
          <p:cNvPr id="946" name="Google Shape;946;p34"/>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chemeClr val="lt1"/>
                </a:solidFill>
                <a:latin typeface="Calibri"/>
                <a:ea typeface="Calibri"/>
                <a:cs typeface="Calibri"/>
                <a:sym typeface="Calibri"/>
              </a:rPr>
              <a:t>GEAS Formative Research</a:t>
            </a:r>
            <a:endParaRPr sz="1350">
              <a:solidFill>
                <a:srgbClr val="FFFFFF"/>
              </a:solidFill>
              <a:latin typeface="Calibri"/>
              <a:ea typeface="Calibri"/>
              <a:cs typeface="Calibri"/>
              <a:sym typeface="Calibri"/>
            </a:endParaRPr>
          </a:p>
        </p:txBody>
      </p:sp>
      <p:sp>
        <p:nvSpPr>
          <p:cNvPr id="947" name="Google Shape;947;p34"/>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7</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35"/>
          <p:cNvSpPr txBox="1">
            <a:spLocks noGrp="1"/>
          </p:cNvSpPr>
          <p:nvPr>
            <p:ph type="title"/>
          </p:nvPr>
        </p:nvSpPr>
        <p:spPr>
          <a:xfrm>
            <a:off x="295275" y="-4"/>
            <a:ext cx="9144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venir"/>
              <a:buNone/>
            </a:pPr>
            <a:r>
              <a:rPr lang="en-US" sz="4400" b="1">
                <a:solidFill>
                  <a:srgbClr val="35CEE2"/>
                </a:solidFill>
                <a:latin typeface="Trebuchet MS"/>
                <a:ea typeface="Trebuchet MS"/>
                <a:cs typeface="Trebuchet MS"/>
                <a:sym typeface="Trebuchet MS"/>
              </a:rPr>
              <a:t>Key Takeaways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3600"/>
              <a:buFont typeface="Avenir"/>
              <a:buNone/>
            </a:pPr>
            <a:r>
              <a:rPr lang="en-US" sz="3000" b="1">
                <a:solidFill>
                  <a:srgbClr val="113951"/>
                </a:solidFill>
                <a:latin typeface="Trebuchet MS"/>
                <a:ea typeface="Trebuchet MS"/>
                <a:cs typeface="Trebuchet MS"/>
                <a:sym typeface="Trebuchet MS"/>
              </a:rPr>
              <a:t>The Hegemonic Myth</a:t>
            </a:r>
            <a:endParaRPr sz="3000" b="1">
              <a:solidFill>
                <a:srgbClr val="113951"/>
              </a:solidFill>
              <a:latin typeface="Trebuchet MS"/>
              <a:ea typeface="Trebuchet MS"/>
              <a:cs typeface="Trebuchet MS"/>
              <a:sym typeface="Trebuchet MS"/>
            </a:endParaRPr>
          </a:p>
        </p:txBody>
      </p:sp>
      <p:sp>
        <p:nvSpPr>
          <p:cNvPr id="953" name="Google Shape;953;p35"/>
          <p:cNvSpPr txBox="1">
            <a:spLocks noGrp="1"/>
          </p:cNvSpPr>
          <p:nvPr>
            <p:ph type="body" idx="1"/>
          </p:nvPr>
        </p:nvSpPr>
        <p:spPr>
          <a:xfrm>
            <a:off x="295275" y="1522350"/>
            <a:ext cx="5261100" cy="465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400">
                <a:solidFill>
                  <a:srgbClr val="000000"/>
                </a:solidFill>
                <a:latin typeface="Trebuchet MS"/>
                <a:ea typeface="Trebuchet MS"/>
                <a:cs typeface="Trebuchet MS"/>
                <a:sym typeface="Trebuchet MS"/>
              </a:rPr>
              <a:t>There is a global set of forces </a:t>
            </a:r>
            <a:endParaRPr sz="2400">
              <a:solidFill>
                <a:srgbClr val="000000"/>
              </a:solidFill>
              <a:latin typeface="Trebuchet MS"/>
              <a:ea typeface="Trebuchet MS"/>
              <a:cs typeface="Trebuchet MS"/>
              <a:sym typeface="Trebuchet MS"/>
            </a:endParaRPr>
          </a:p>
          <a:p>
            <a:pPr marL="0" lvl="0" indent="0" algn="l" rtl="0">
              <a:lnSpc>
                <a:spcPct val="90000"/>
              </a:lnSpc>
              <a:spcBef>
                <a:spcPts val="0"/>
              </a:spcBef>
              <a:spcAft>
                <a:spcPts val="0"/>
              </a:spcAft>
              <a:buClr>
                <a:schemeClr val="dk1"/>
              </a:buClr>
              <a:buSzPts val="2800"/>
              <a:buNone/>
            </a:pPr>
            <a:r>
              <a:rPr lang="en-US" sz="2400">
                <a:solidFill>
                  <a:srgbClr val="000000"/>
                </a:solidFill>
                <a:latin typeface="Trebuchet MS"/>
                <a:ea typeface="Trebuchet MS"/>
                <a:cs typeface="Trebuchet MS"/>
                <a:sym typeface="Trebuchet MS"/>
              </a:rPr>
              <a:t>in adolescent’s environments that reinforce the </a:t>
            </a:r>
            <a:r>
              <a:rPr lang="en-US" sz="2400" b="1">
                <a:solidFill>
                  <a:srgbClr val="000000"/>
                </a:solidFill>
                <a:latin typeface="Trebuchet MS"/>
                <a:ea typeface="Trebuchet MS"/>
                <a:cs typeface="Trebuchet MS"/>
                <a:sym typeface="Trebuchet MS"/>
              </a:rPr>
              <a:t>hegemonic myths </a:t>
            </a:r>
            <a:r>
              <a:rPr lang="en-US" sz="2400">
                <a:solidFill>
                  <a:srgbClr val="000000"/>
                </a:solidFill>
                <a:latin typeface="Trebuchet MS"/>
                <a:ea typeface="Trebuchet MS"/>
                <a:cs typeface="Trebuchet MS"/>
                <a:sym typeface="Trebuchet MS"/>
              </a:rPr>
              <a:t>that:</a:t>
            </a:r>
            <a:endParaRPr sz="2400">
              <a:solidFill>
                <a:srgbClr val="000000"/>
              </a:solidFill>
              <a:latin typeface="Trebuchet MS"/>
              <a:ea typeface="Trebuchet MS"/>
              <a:cs typeface="Trebuchet MS"/>
              <a:sym typeface="Trebuchet MS"/>
            </a:endParaRPr>
          </a:p>
          <a:p>
            <a:pPr marL="171450" lvl="0" indent="-152400" algn="l" rtl="0">
              <a:lnSpc>
                <a:spcPct val="90000"/>
              </a:lnSpc>
              <a:spcBef>
                <a:spcPts val="750"/>
              </a:spcBef>
              <a:spcAft>
                <a:spcPts val="0"/>
              </a:spcAft>
              <a:buClr>
                <a:srgbClr val="000000"/>
              </a:buClr>
              <a:buSzPts val="2400"/>
              <a:buChar char="•"/>
            </a:pPr>
            <a:r>
              <a:rPr lang="en-US" sz="2400">
                <a:solidFill>
                  <a:srgbClr val="000000"/>
                </a:solidFill>
                <a:latin typeface="Trebuchet MS"/>
                <a:ea typeface="Trebuchet MS"/>
                <a:cs typeface="Trebuchet MS"/>
                <a:sym typeface="Trebuchet MS"/>
              </a:rPr>
              <a:t>Girls are </a:t>
            </a:r>
            <a:r>
              <a:rPr lang="en-US" sz="2400" b="1">
                <a:solidFill>
                  <a:srgbClr val="000000"/>
                </a:solidFill>
                <a:latin typeface="Trebuchet MS"/>
                <a:ea typeface="Trebuchet MS"/>
                <a:cs typeface="Trebuchet MS"/>
                <a:sym typeface="Trebuchet MS"/>
              </a:rPr>
              <a:t>vulnerable </a:t>
            </a:r>
            <a:endParaRPr sz="2400" b="1">
              <a:solidFill>
                <a:srgbClr val="000000"/>
              </a:solidFill>
              <a:latin typeface="Trebuchet MS"/>
              <a:ea typeface="Trebuchet MS"/>
              <a:cs typeface="Trebuchet MS"/>
              <a:sym typeface="Trebuchet MS"/>
            </a:endParaRPr>
          </a:p>
          <a:p>
            <a:pPr marL="171450" lvl="0" indent="-152400" algn="l" rtl="0">
              <a:lnSpc>
                <a:spcPct val="90000"/>
              </a:lnSpc>
              <a:spcBef>
                <a:spcPts val="750"/>
              </a:spcBef>
              <a:spcAft>
                <a:spcPts val="0"/>
              </a:spcAft>
              <a:buClr>
                <a:srgbClr val="000000"/>
              </a:buClr>
              <a:buSzPts val="2400"/>
              <a:buChar char="•"/>
            </a:pPr>
            <a:r>
              <a:rPr lang="en-US" sz="2400">
                <a:solidFill>
                  <a:srgbClr val="000000"/>
                </a:solidFill>
                <a:latin typeface="Trebuchet MS"/>
                <a:ea typeface="Trebuchet MS"/>
                <a:cs typeface="Trebuchet MS"/>
                <a:sym typeface="Trebuchet MS"/>
              </a:rPr>
              <a:t>Boys are </a:t>
            </a:r>
            <a:r>
              <a:rPr lang="en-US" sz="2400" b="1">
                <a:solidFill>
                  <a:srgbClr val="000000"/>
                </a:solidFill>
                <a:latin typeface="Trebuchet MS"/>
                <a:ea typeface="Trebuchet MS"/>
                <a:cs typeface="Trebuchet MS"/>
                <a:sym typeface="Trebuchet MS"/>
              </a:rPr>
              <a:t>strong</a:t>
            </a:r>
            <a:r>
              <a:rPr lang="en-US" sz="2400">
                <a:solidFill>
                  <a:srgbClr val="000000"/>
                </a:solidFill>
                <a:latin typeface="Trebuchet MS"/>
                <a:ea typeface="Trebuchet MS"/>
                <a:cs typeface="Trebuchet MS"/>
                <a:sym typeface="Trebuchet MS"/>
              </a:rPr>
              <a:t> and </a:t>
            </a:r>
            <a:r>
              <a:rPr lang="en-US" sz="2400" b="1">
                <a:solidFill>
                  <a:srgbClr val="000000"/>
                </a:solidFill>
                <a:latin typeface="Trebuchet MS"/>
                <a:ea typeface="Trebuchet MS"/>
                <a:cs typeface="Trebuchet MS"/>
                <a:sym typeface="Trebuchet MS"/>
              </a:rPr>
              <a:t>independent</a:t>
            </a:r>
            <a:endParaRPr sz="2400">
              <a:solidFill>
                <a:srgbClr val="000000"/>
              </a:solidFill>
              <a:latin typeface="Trebuchet MS"/>
              <a:ea typeface="Trebuchet MS"/>
              <a:cs typeface="Trebuchet MS"/>
              <a:sym typeface="Trebuchet MS"/>
            </a:endParaRPr>
          </a:p>
          <a:p>
            <a:pPr marL="171450" lvl="0" indent="0" algn="l" rtl="0">
              <a:lnSpc>
                <a:spcPct val="90000"/>
              </a:lnSpc>
              <a:spcBef>
                <a:spcPts val="750"/>
              </a:spcBef>
              <a:spcAft>
                <a:spcPts val="0"/>
              </a:spcAft>
              <a:buClr>
                <a:schemeClr val="dk1"/>
              </a:buClr>
              <a:buSzPts val="2800"/>
              <a:buNone/>
            </a:pPr>
            <a:endParaRPr sz="2400">
              <a:solidFill>
                <a:srgbClr val="000000"/>
              </a:solidFill>
              <a:latin typeface="Trebuchet MS"/>
              <a:ea typeface="Trebuchet MS"/>
              <a:cs typeface="Trebuchet MS"/>
              <a:sym typeface="Trebuchet MS"/>
            </a:endParaRPr>
          </a:p>
          <a:p>
            <a:pPr marL="0" lvl="0" indent="0" algn="ctr" rtl="0">
              <a:lnSpc>
                <a:spcPct val="90000"/>
              </a:lnSpc>
              <a:spcBef>
                <a:spcPts val="750"/>
              </a:spcBef>
              <a:spcAft>
                <a:spcPts val="0"/>
              </a:spcAft>
              <a:buClr>
                <a:schemeClr val="dk1"/>
              </a:buClr>
              <a:buSzPts val="2800"/>
              <a:buNone/>
            </a:pPr>
            <a:r>
              <a:rPr lang="en-US" sz="2400" i="1">
                <a:solidFill>
                  <a:srgbClr val="000000"/>
                </a:solidFill>
                <a:latin typeface="Trebuchet MS"/>
                <a:ea typeface="Trebuchet MS"/>
                <a:cs typeface="Trebuchet MS"/>
                <a:sym typeface="Trebuchet MS"/>
              </a:rPr>
              <a:t>Even in sites where parents acknowledged the vulnerability of their sons, parenting centered on protecting their daughters </a:t>
            </a:r>
            <a:endParaRPr sz="240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2100"/>
              <a:buFont typeface="Calibri"/>
              <a:buNone/>
            </a:pPr>
            <a:endParaRPr sz="2400">
              <a:solidFill>
                <a:srgbClr val="000000"/>
              </a:solidFill>
              <a:latin typeface="Trebuchet MS"/>
              <a:ea typeface="Trebuchet MS"/>
              <a:cs typeface="Trebuchet MS"/>
              <a:sym typeface="Trebuchet MS"/>
            </a:endParaRPr>
          </a:p>
        </p:txBody>
      </p:sp>
      <p:sp>
        <p:nvSpPr>
          <p:cNvPr id="954" name="Google Shape;954;p35"/>
          <p:cNvSpPr/>
          <p:nvPr/>
        </p:nvSpPr>
        <p:spPr>
          <a:xfrm rot="5400000">
            <a:off x="6273100" y="1074675"/>
            <a:ext cx="673500" cy="2284500"/>
          </a:xfrm>
          <a:prstGeom prst="bentArrow">
            <a:avLst>
              <a:gd name="adj1" fmla="val 25000"/>
              <a:gd name="adj2" fmla="val 29362"/>
              <a:gd name="adj3" fmla="val 25000"/>
              <a:gd name="adj4" fmla="val 4375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txBox="1"/>
          <p:nvPr/>
        </p:nvSpPr>
        <p:spPr>
          <a:xfrm>
            <a:off x="6505700" y="2553675"/>
            <a:ext cx="2032500" cy="2319300"/>
          </a:xfrm>
          <a:prstGeom prst="rect">
            <a:avLst/>
          </a:prstGeom>
          <a:noFill/>
          <a:ln>
            <a:noFill/>
          </a:ln>
        </p:spPr>
        <p:txBody>
          <a:bodyPr spcFirstLastPara="1" wrap="square" lIns="91425" tIns="91425" rIns="91425" bIns="91425" anchor="ctr" anchorCtr="0">
            <a:noAutofit/>
          </a:bodyPr>
          <a:lstStyle/>
          <a:p>
            <a:pPr marL="457200" lvl="0" indent="-381000" algn="l" rtl="0">
              <a:lnSpc>
                <a:spcPct val="90000"/>
              </a:lnSpc>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Schools</a:t>
            </a:r>
            <a:endParaRPr sz="2400">
              <a:solidFill>
                <a:schemeClr val="dk1"/>
              </a:solidFill>
              <a:latin typeface="Trebuchet MS"/>
              <a:ea typeface="Trebuchet MS"/>
              <a:cs typeface="Trebuchet MS"/>
              <a:sym typeface="Trebuchet MS"/>
            </a:endParaRPr>
          </a:p>
          <a:p>
            <a:pPr marL="457200" lvl="0" indent="-381000" algn="l" rtl="0">
              <a:lnSpc>
                <a:spcPct val="90000"/>
              </a:lnSpc>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Parents</a:t>
            </a:r>
            <a:endParaRPr sz="2400">
              <a:solidFill>
                <a:schemeClr val="dk1"/>
              </a:solidFill>
              <a:latin typeface="Trebuchet MS"/>
              <a:ea typeface="Trebuchet MS"/>
              <a:cs typeface="Trebuchet MS"/>
              <a:sym typeface="Trebuchet MS"/>
            </a:endParaRPr>
          </a:p>
          <a:p>
            <a:pPr marL="457200" lvl="0" indent="-381000" algn="l" rtl="0">
              <a:lnSpc>
                <a:spcPct val="90000"/>
              </a:lnSpc>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Media</a:t>
            </a:r>
            <a:endParaRPr sz="2400">
              <a:solidFill>
                <a:schemeClr val="dk1"/>
              </a:solidFill>
              <a:latin typeface="Trebuchet MS"/>
              <a:ea typeface="Trebuchet MS"/>
              <a:cs typeface="Trebuchet MS"/>
              <a:sym typeface="Trebuchet MS"/>
            </a:endParaRPr>
          </a:p>
          <a:p>
            <a:pPr marL="457200" lvl="0" indent="-381000" algn="l" rtl="0">
              <a:lnSpc>
                <a:spcPct val="90000"/>
              </a:lnSpc>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Peers</a:t>
            </a:r>
            <a:endParaRPr sz="2400">
              <a:solidFill>
                <a:schemeClr val="dk1"/>
              </a:solidFill>
              <a:latin typeface="Trebuchet MS"/>
              <a:ea typeface="Trebuchet MS"/>
              <a:cs typeface="Trebuchet MS"/>
              <a:sym typeface="Trebuchet MS"/>
            </a:endParaRPr>
          </a:p>
        </p:txBody>
      </p:sp>
      <p:sp>
        <p:nvSpPr>
          <p:cNvPr id="956" name="Google Shape;956;p35"/>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chemeClr val="lt1"/>
                </a:solidFill>
                <a:latin typeface="Calibri"/>
                <a:ea typeface="Calibri"/>
                <a:cs typeface="Calibri"/>
                <a:sym typeface="Calibri"/>
              </a:rPr>
              <a:t>GEAS Formative Research</a:t>
            </a:r>
            <a:endParaRPr sz="1350">
              <a:solidFill>
                <a:srgbClr val="FFFFFF"/>
              </a:solidFill>
              <a:latin typeface="Calibri"/>
              <a:ea typeface="Calibri"/>
              <a:cs typeface="Calibri"/>
              <a:sym typeface="Calibri"/>
            </a:endParaRPr>
          </a:p>
        </p:txBody>
      </p:sp>
      <p:sp>
        <p:nvSpPr>
          <p:cNvPr id="957" name="Google Shape;957;p35"/>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8</a:t>
            </a:fld>
            <a:endParaRPr sz="900" b="1">
              <a:solidFill>
                <a:srgbClr val="D9E021"/>
              </a:solidFill>
              <a:latin typeface="Open Sans ExtraBold"/>
              <a:ea typeface="Open Sans ExtraBold"/>
              <a:cs typeface="Open Sans ExtraBold"/>
              <a:sym typeface="Open Sans ExtraBold"/>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36"/>
          <p:cNvSpPr txBox="1">
            <a:spLocks noGrp="1"/>
          </p:cNvSpPr>
          <p:nvPr>
            <p:ph type="body" idx="1"/>
          </p:nvPr>
        </p:nvSpPr>
        <p:spPr>
          <a:xfrm>
            <a:off x="380999" y="1327709"/>
            <a:ext cx="8407800" cy="40062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750"/>
              </a:spcBef>
              <a:spcAft>
                <a:spcPts val="0"/>
              </a:spcAft>
              <a:buClr>
                <a:schemeClr val="dk1"/>
              </a:buClr>
              <a:buSzPts val="2590"/>
              <a:buFont typeface="Trebuchet MS"/>
              <a:buChar char="•"/>
            </a:pPr>
            <a:r>
              <a:rPr lang="en-US" sz="2590">
                <a:latin typeface="Trebuchet MS"/>
                <a:ea typeface="Trebuchet MS"/>
                <a:cs typeface="Trebuchet MS"/>
                <a:sym typeface="Trebuchet MS"/>
              </a:rPr>
              <a:t>Pubertal boys are viewed as predators</a:t>
            </a:r>
            <a:endParaRPr>
              <a:latin typeface="Trebuchet MS"/>
              <a:ea typeface="Trebuchet MS"/>
              <a:cs typeface="Trebuchet MS"/>
              <a:sym typeface="Trebuchet MS"/>
            </a:endParaRPr>
          </a:p>
          <a:p>
            <a:pPr marL="171450" lvl="0" indent="-171450" algn="l" rtl="0">
              <a:lnSpc>
                <a:spcPct val="90000"/>
              </a:lnSpc>
              <a:spcBef>
                <a:spcPts val="750"/>
              </a:spcBef>
              <a:spcAft>
                <a:spcPts val="0"/>
              </a:spcAft>
              <a:buClr>
                <a:schemeClr val="dk1"/>
              </a:buClr>
              <a:buSzPts val="2590"/>
              <a:buFont typeface="Trebuchet MS"/>
              <a:buChar char="•"/>
            </a:pPr>
            <a:r>
              <a:rPr lang="en-US" sz="2590">
                <a:latin typeface="Trebuchet MS"/>
                <a:ea typeface="Trebuchet MS"/>
                <a:cs typeface="Trebuchet MS"/>
                <a:sym typeface="Trebuchet MS"/>
              </a:rPr>
              <a:t>Pubertal girls as potential targets and victims</a:t>
            </a:r>
            <a:endParaRPr>
              <a:latin typeface="Trebuchet MS"/>
              <a:ea typeface="Trebuchet MS"/>
              <a:cs typeface="Trebuchet MS"/>
              <a:sym typeface="Trebuchet MS"/>
            </a:endParaRPr>
          </a:p>
          <a:p>
            <a:pPr marL="0" lvl="0" indent="0" algn="l" rtl="0">
              <a:lnSpc>
                <a:spcPct val="90000"/>
              </a:lnSpc>
              <a:spcBef>
                <a:spcPts val="750"/>
              </a:spcBef>
              <a:spcAft>
                <a:spcPts val="0"/>
              </a:spcAft>
              <a:buClr>
                <a:schemeClr val="dk1"/>
              </a:buClr>
              <a:buSzPts val="2590"/>
              <a:buNone/>
            </a:pPr>
            <a:endParaRPr sz="1000">
              <a:latin typeface="Trebuchet MS"/>
              <a:ea typeface="Trebuchet MS"/>
              <a:cs typeface="Trebuchet MS"/>
              <a:sym typeface="Trebuchet MS"/>
            </a:endParaRPr>
          </a:p>
          <a:p>
            <a:pPr marL="0" lvl="0" indent="0" algn="l" rtl="0">
              <a:lnSpc>
                <a:spcPct val="90000"/>
              </a:lnSpc>
              <a:spcBef>
                <a:spcPts val="750"/>
              </a:spcBef>
              <a:spcAft>
                <a:spcPts val="0"/>
              </a:spcAft>
              <a:buClr>
                <a:schemeClr val="dk1"/>
              </a:buClr>
              <a:buSzPts val="2590"/>
              <a:buNone/>
            </a:pPr>
            <a:r>
              <a:rPr lang="en-US" sz="2200">
                <a:latin typeface="Trebuchet MS"/>
                <a:ea typeface="Trebuchet MS"/>
                <a:cs typeface="Trebuchet MS"/>
                <a:sym typeface="Trebuchet MS"/>
              </a:rPr>
              <a:t>Messages support the gender division of power and affect while promote sex segregation to preserve girl’s sexuality. In some places girls come to internalize these norms to even a greater extent than boys. </a:t>
            </a:r>
            <a:endParaRPr sz="2200">
              <a:latin typeface="Trebuchet MS"/>
              <a:ea typeface="Trebuchet MS"/>
              <a:cs typeface="Trebuchet MS"/>
              <a:sym typeface="Trebuchet MS"/>
            </a:endParaRPr>
          </a:p>
        </p:txBody>
      </p:sp>
      <p:sp>
        <p:nvSpPr>
          <p:cNvPr id="963" name="Google Shape;963;p36"/>
          <p:cNvSpPr/>
          <p:nvPr/>
        </p:nvSpPr>
        <p:spPr>
          <a:xfrm>
            <a:off x="3803899" y="4449149"/>
            <a:ext cx="4572000" cy="17544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1800" i="1">
                <a:solidFill>
                  <a:schemeClr val="dk1"/>
                </a:solidFill>
                <a:latin typeface="Trebuchet MS"/>
                <a:ea typeface="Trebuchet MS"/>
                <a:cs typeface="Trebuchet MS"/>
                <a:sym typeface="Trebuchet MS"/>
              </a:rPr>
              <a:t>“Don’t sit like that</a:t>
            </a:r>
            <a:endParaRPr>
              <a:latin typeface="Trebuchet MS"/>
              <a:ea typeface="Trebuchet MS"/>
              <a:cs typeface="Trebuchet MS"/>
              <a:sym typeface="Trebuchet MS"/>
            </a:endParaRPr>
          </a:p>
          <a:p>
            <a:pPr marL="0" marR="0" lvl="0" indent="0" algn="l" rtl="0">
              <a:lnSpc>
                <a:spcPct val="150000"/>
              </a:lnSpc>
              <a:spcBef>
                <a:spcPts val="0"/>
              </a:spcBef>
              <a:spcAft>
                <a:spcPts val="0"/>
              </a:spcAft>
              <a:buNone/>
            </a:pPr>
            <a:r>
              <a:rPr lang="en-US" sz="1800" i="1">
                <a:solidFill>
                  <a:schemeClr val="dk1"/>
                </a:solidFill>
                <a:latin typeface="Trebuchet MS"/>
                <a:ea typeface="Trebuchet MS"/>
                <a:cs typeface="Trebuchet MS"/>
                <a:sym typeface="Trebuchet MS"/>
              </a:rPr>
              <a:t>  Don't wear that</a:t>
            </a:r>
            <a:endParaRPr>
              <a:latin typeface="Trebuchet MS"/>
              <a:ea typeface="Trebuchet MS"/>
              <a:cs typeface="Trebuchet MS"/>
              <a:sym typeface="Trebuchet MS"/>
            </a:endParaRPr>
          </a:p>
          <a:p>
            <a:pPr marL="0" marR="0" lvl="0" indent="0" algn="l" rtl="0">
              <a:lnSpc>
                <a:spcPct val="150000"/>
              </a:lnSpc>
              <a:spcBef>
                <a:spcPts val="0"/>
              </a:spcBef>
              <a:spcAft>
                <a:spcPts val="0"/>
              </a:spcAft>
              <a:buNone/>
            </a:pPr>
            <a:r>
              <a:rPr lang="en-US" sz="1800" i="1">
                <a:solidFill>
                  <a:schemeClr val="dk1"/>
                </a:solidFill>
                <a:latin typeface="Trebuchet MS"/>
                <a:ea typeface="Trebuchet MS"/>
                <a:cs typeface="Trebuchet MS"/>
                <a:sym typeface="Trebuchet MS"/>
              </a:rPr>
              <a:t>  Don't talk to him</a:t>
            </a:r>
            <a:endParaRPr>
              <a:latin typeface="Trebuchet MS"/>
              <a:ea typeface="Trebuchet MS"/>
              <a:cs typeface="Trebuchet MS"/>
              <a:sym typeface="Trebuchet MS"/>
            </a:endParaRPr>
          </a:p>
          <a:p>
            <a:pPr marL="0" marR="0" lvl="0" indent="0" algn="l" rtl="0">
              <a:lnSpc>
                <a:spcPct val="150000"/>
              </a:lnSpc>
              <a:spcBef>
                <a:spcPts val="0"/>
              </a:spcBef>
              <a:spcAft>
                <a:spcPts val="0"/>
              </a:spcAft>
              <a:buNone/>
            </a:pPr>
            <a:r>
              <a:rPr lang="en-US" sz="1800" i="1">
                <a:solidFill>
                  <a:schemeClr val="dk1"/>
                </a:solidFill>
                <a:latin typeface="Trebuchet MS"/>
                <a:ea typeface="Trebuchet MS"/>
                <a:cs typeface="Trebuchet MS"/>
                <a:sym typeface="Trebuchet MS"/>
              </a:rPr>
              <a:t>  Boys will ruin your future” </a:t>
            </a:r>
            <a:endParaRPr sz="1800" i="1">
              <a:solidFill>
                <a:schemeClr val="dk1"/>
              </a:solidFill>
              <a:latin typeface="Trebuchet MS"/>
              <a:ea typeface="Trebuchet MS"/>
              <a:cs typeface="Trebuchet MS"/>
              <a:sym typeface="Trebuchet MS"/>
            </a:endParaRPr>
          </a:p>
        </p:txBody>
      </p:sp>
      <p:sp>
        <p:nvSpPr>
          <p:cNvPr id="964" name="Google Shape;964;p36"/>
          <p:cNvSpPr/>
          <p:nvPr/>
        </p:nvSpPr>
        <p:spPr>
          <a:xfrm>
            <a:off x="0" y="6562344"/>
            <a:ext cx="9144000" cy="333900"/>
          </a:xfrm>
          <a:prstGeom prst="rect">
            <a:avLst/>
          </a:prstGeom>
          <a:solidFill>
            <a:srgbClr val="0D3B5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350">
                <a:solidFill>
                  <a:schemeClr val="lt1"/>
                </a:solidFill>
                <a:latin typeface="Calibri"/>
                <a:ea typeface="Calibri"/>
                <a:cs typeface="Calibri"/>
                <a:sym typeface="Calibri"/>
              </a:rPr>
              <a:t>GEAS Formative Research</a:t>
            </a:r>
            <a:endParaRPr sz="1350">
              <a:solidFill>
                <a:srgbClr val="FFFFFF"/>
              </a:solidFill>
              <a:latin typeface="Calibri"/>
              <a:ea typeface="Calibri"/>
              <a:cs typeface="Calibri"/>
              <a:sym typeface="Calibri"/>
            </a:endParaRPr>
          </a:p>
        </p:txBody>
      </p:sp>
      <p:sp>
        <p:nvSpPr>
          <p:cNvPr id="965" name="Google Shape;965;p36"/>
          <p:cNvSpPr txBox="1"/>
          <p:nvPr/>
        </p:nvSpPr>
        <p:spPr>
          <a:xfrm>
            <a:off x="8375903" y="6601444"/>
            <a:ext cx="5991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b="1">
                <a:solidFill>
                  <a:srgbClr val="D9E021"/>
                </a:solidFill>
                <a:latin typeface="Open Sans ExtraBold"/>
                <a:ea typeface="Open Sans ExtraBold"/>
                <a:cs typeface="Open Sans ExtraBold"/>
                <a:sym typeface="Open Sans ExtraBold"/>
              </a:rPr>
              <a:t>9</a:t>
            </a:fld>
            <a:endParaRPr sz="900" b="1">
              <a:solidFill>
                <a:srgbClr val="D9E021"/>
              </a:solidFill>
              <a:latin typeface="Open Sans ExtraBold"/>
              <a:ea typeface="Open Sans ExtraBold"/>
              <a:cs typeface="Open Sans ExtraBold"/>
              <a:sym typeface="Open Sans ExtraBold"/>
            </a:endParaRPr>
          </a:p>
        </p:txBody>
      </p:sp>
      <p:sp>
        <p:nvSpPr>
          <p:cNvPr id="966" name="Google Shape;966;p36"/>
          <p:cNvSpPr txBox="1"/>
          <p:nvPr/>
        </p:nvSpPr>
        <p:spPr>
          <a:xfrm>
            <a:off x="304800" y="0"/>
            <a:ext cx="8724900" cy="13278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4400" b="1">
                <a:solidFill>
                  <a:srgbClr val="35CEE2"/>
                </a:solidFill>
                <a:latin typeface="Trebuchet MS"/>
                <a:ea typeface="Trebuchet MS"/>
                <a:cs typeface="Trebuchet MS"/>
                <a:sym typeface="Trebuchet MS"/>
              </a:rPr>
              <a:t>Key Takeaways</a:t>
            </a:r>
            <a:endParaRPr sz="4400" b="1">
              <a:solidFill>
                <a:srgbClr val="35CEE2"/>
              </a:solidFill>
              <a:latin typeface="Trebuchet MS"/>
              <a:ea typeface="Trebuchet MS"/>
              <a:cs typeface="Trebuchet MS"/>
              <a:sym typeface="Trebuchet MS"/>
            </a:endParaRPr>
          </a:p>
          <a:p>
            <a:pPr marL="0" lvl="0" indent="0" algn="l" rtl="0">
              <a:lnSpc>
                <a:spcPct val="90000"/>
              </a:lnSpc>
              <a:spcBef>
                <a:spcPts val="0"/>
              </a:spcBef>
              <a:spcAft>
                <a:spcPts val="0"/>
              </a:spcAft>
              <a:buNone/>
            </a:pPr>
            <a:r>
              <a:rPr lang="en-US" sz="3000" b="1">
                <a:solidFill>
                  <a:srgbClr val="113951"/>
                </a:solidFill>
                <a:latin typeface="Trebuchet MS"/>
                <a:ea typeface="Trebuchet MS"/>
                <a:cs typeface="Trebuchet MS"/>
                <a:sym typeface="Trebuchet MS"/>
              </a:rPr>
              <a:t>Girls are Sex Embodied</a:t>
            </a:r>
            <a:endParaRPr sz="3000" b="1">
              <a:solidFill>
                <a:srgbClr val="113951"/>
              </a:solidFill>
              <a:latin typeface="Trebuchet MS"/>
              <a:ea typeface="Trebuchet MS"/>
              <a:cs typeface="Trebuchet MS"/>
              <a:sym typeface="Trebuchet MS"/>
            </a:endParaRPr>
          </a:p>
        </p:txBody>
      </p:sp>
      <p:sp>
        <p:nvSpPr>
          <p:cNvPr id="967" name="Google Shape;967;p36"/>
          <p:cNvSpPr/>
          <p:nvPr/>
        </p:nvSpPr>
        <p:spPr>
          <a:xfrm rot="5400000">
            <a:off x="3729925" y="2970150"/>
            <a:ext cx="673500" cy="2284500"/>
          </a:xfrm>
          <a:prstGeom prst="bentArrow">
            <a:avLst>
              <a:gd name="adj1" fmla="val 25000"/>
              <a:gd name="adj2" fmla="val 29362"/>
              <a:gd name="adj3" fmla="val 25000"/>
              <a:gd name="adj4" fmla="val 4375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3471</Words>
  <Application>Microsoft Office PowerPoint</Application>
  <PresentationFormat>On-screen Show (4:3)</PresentationFormat>
  <Paragraphs>642</Paragraphs>
  <Slides>43</Slides>
  <Notes>43</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Calibri</vt:lpstr>
      <vt:lpstr>Arial</vt:lpstr>
      <vt:lpstr>Open Sans ExtraBold</vt:lpstr>
      <vt:lpstr>Roboto Medium</vt:lpstr>
      <vt:lpstr>Roboto</vt:lpstr>
      <vt:lpstr>Open Sans</vt:lpstr>
      <vt:lpstr>Roboto Thin</vt:lpstr>
      <vt:lpstr>Avenir</vt:lpstr>
      <vt:lpstr>Trebuchet MS</vt:lpstr>
      <vt:lpstr>Office Theme</vt:lpstr>
      <vt:lpstr>Office Theme</vt:lpstr>
      <vt:lpstr>What is the Global Early Adolescent Study?</vt:lpstr>
      <vt:lpstr>The GEAS is...</vt:lpstr>
      <vt:lpstr>Longitudinal Research Questions</vt:lpstr>
      <vt:lpstr>Key GEAS Indicators Of Health &amp; Wellbeing </vt:lpstr>
      <vt:lpstr>GEAS Formative Research 2015 - 2017</vt:lpstr>
      <vt:lpstr>PowerPoint Presentation</vt:lpstr>
      <vt:lpstr>Instrument Development </vt:lpstr>
      <vt:lpstr>Key Takeaways The Hegemonic Myth</vt:lpstr>
      <vt:lpstr>PowerPoint Presentation</vt:lpstr>
      <vt:lpstr>PowerPoint Presentation</vt:lpstr>
      <vt:lpstr>PowerPoint Presentation</vt:lpstr>
      <vt:lpstr>PowerPoint Presentation</vt:lpstr>
      <vt:lpstr>Key Takeaways Gender Norms</vt:lpstr>
      <vt:lpstr>Products</vt:lpstr>
      <vt:lpstr>GEAS Instruments</vt:lpstr>
      <vt:lpstr>Gender Norms  Scales</vt:lpstr>
      <vt:lpstr>Gender Norms Sexual Double Standard</vt:lpstr>
      <vt:lpstr>Gender Norms Adolescent Expectations about Relationships</vt:lpstr>
      <vt:lpstr>Gender Norms Gender Stereotypical Traits</vt:lpstr>
      <vt:lpstr>Gender Norms Gender Stereotypical Roles</vt:lpstr>
      <vt:lpstr>Empowerment GEAS Definition</vt:lpstr>
      <vt:lpstr>PowerPoint Presentation</vt:lpstr>
      <vt:lpstr>Empowerment 4 Dimensions</vt:lpstr>
      <vt:lpstr>Empowerment 4 Dimensions (cont’d)</vt:lpstr>
      <vt:lpstr>Vignettes-Based Measures of Gender Equality Development</vt:lpstr>
      <vt:lpstr>Vignettes-Based Measure of Gender Equality Storyline Images</vt:lpstr>
      <vt:lpstr>PowerPoint Presentation</vt:lpstr>
      <vt:lpstr>VIGNETTES  MEASURE DOMAINS</vt:lpstr>
      <vt:lpstr>G is in your grade.  She is attracted to L who is in the same grade, but she doesn’t know him and has never spoken with him.  Many of her friends say they have boyfriends but she has never had one before.  She wants to get L’s attention, but is not sure how. What do you think she would do to get his attention?  Pick the best option among the following:</vt:lpstr>
      <vt:lpstr>PowerPoint Presentation</vt:lpstr>
      <vt:lpstr>PowerPoint Presentation</vt:lpstr>
      <vt:lpstr>PowerPoint Presentation</vt:lpstr>
      <vt:lpstr>PowerPoint Presentation</vt:lpstr>
      <vt:lpstr>Longitudinal Research</vt:lpstr>
      <vt:lpstr>Longitudinal Research  Sites</vt:lpstr>
      <vt:lpstr>Longitudinal Research  Questions</vt:lpstr>
      <vt:lpstr>PHASE 2 INTERVENTION RESEARCH QUESTIONS</vt:lpstr>
      <vt:lpstr>Longitudinal Research Study Design</vt:lpstr>
      <vt:lpstr>Longitudinal Research Follow-up Surveys</vt:lpstr>
      <vt:lpstr>Longitudinal Research Inclusion &amp; Exclusion Criteria</vt:lpstr>
      <vt:lpstr>Longitudinal Research How is Data Collected?</vt:lpstr>
      <vt:lpstr>Longitudinal Research Ethical Approval</vt:lpstr>
      <vt:lpstr>Longitudinal Research Tablet-Based Data Collection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Global Early Adolescent Study?</dc:title>
  <dc:creator>Barnette, Quinn</dc:creator>
  <cp:lastModifiedBy>Barnette, Quinn</cp:lastModifiedBy>
  <cp:revision>1</cp:revision>
  <dcterms:modified xsi:type="dcterms:W3CDTF">2019-06-24T20:54:44Z</dcterms:modified>
</cp:coreProperties>
</file>