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84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5" r:id="rId18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ExtraBold" panose="020B0604020202020204" charset="0"/>
      <p:bold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65F694-42C5-4A99-9CB7-0065AAFA6E3F}">
  <a:tblStyle styleId="{6A65F694-42C5-4A99-9CB7-0065AAFA6E3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080" y="96"/>
      </p:cViewPr>
      <p:guideLst>
        <p:guide orient="horz" pos="6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4" y="0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636a25f70_0_0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4636a25f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4636a25f70_0_87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4636a25f7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4636a25f70_0_313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4636a25f70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4636a25f70_0_321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4636a25f70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4636a25f70_0_336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4636a25f70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4636a25f70_0_350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4636a25f70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4636a25f70_0_424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g4636a25f70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636a25f70_0_171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4636a25f70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4636a25f70_0_180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4636a25f70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636a25f70_0_263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4636a25f70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4636a25f70_0_271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4636a25f70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636a25f70_0_279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4636a25f70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4636a25f70_0_287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4636a25f70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636a25f70_0_297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4636a25f70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4636a25f70_0_305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4636a25f70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13"/>
          <p:cNvSpPr>
            <a:spLocks noGrp="1"/>
          </p:cNvSpPr>
          <p:nvPr>
            <p:ph type="pic" idx="2"/>
          </p:nvPr>
        </p:nvSpPr>
        <p:spPr>
          <a:xfrm>
            <a:off x="152400" y="1143000"/>
            <a:ext cx="4267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>
            <a:spLocks noGrp="1"/>
          </p:cNvSpPr>
          <p:nvPr>
            <p:ph type="pic" idx="3"/>
          </p:nvPr>
        </p:nvSpPr>
        <p:spPr>
          <a:xfrm>
            <a:off x="152400" y="3810000"/>
            <a:ext cx="4267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>
            <a:spLocks noGrp="1"/>
          </p:cNvSpPr>
          <p:nvPr>
            <p:ph type="pic" idx="4"/>
          </p:nvPr>
        </p:nvSpPr>
        <p:spPr>
          <a:xfrm>
            <a:off x="4724400" y="1143000"/>
            <a:ext cx="4267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>
            <a:spLocks noGrp="1"/>
          </p:cNvSpPr>
          <p:nvPr>
            <p:ph type="pic" idx="5"/>
          </p:nvPr>
        </p:nvSpPr>
        <p:spPr>
          <a:xfrm>
            <a:off x="4724400" y="3810000"/>
            <a:ext cx="4267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51" name="Google Shape;151;p23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8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rtl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lvl="1" indent="0" rtl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lvl="2" indent="0" rtl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lvl="3" indent="0" rtl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lvl="4" indent="0" rtl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lvl="5" indent="0" rtl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lvl="6" indent="0" rtl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lvl="7" indent="0" rtl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lvl="8" indent="0" rtl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30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6" name="Google Shape;206;p3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5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3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30" name="Google Shape;230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6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7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venir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venir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venir"/>
              <a:buNone/>
              <a:defRPr sz="3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81000" y="6136006"/>
            <a:ext cx="2035248" cy="92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903510" y="6280119"/>
            <a:ext cx="1611840" cy="5175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26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>
            <a:spLocks noGrp="1"/>
          </p:cNvSpPr>
          <p:nvPr>
            <p:ph type="ctrTitle"/>
          </p:nvPr>
        </p:nvSpPr>
        <p:spPr>
          <a:xfrm>
            <a:off x="1143000" y="1844040"/>
            <a:ext cx="6858000" cy="22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Global Early Adolescent Study</a:t>
            </a:r>
            <a:endParaRPr sz="48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0" name="Google Shape;250;p38"/>
          <p:cNvSpPr txBox="1">
            <a:spLocks noGrp="1"/>
          </p:cNvSpPr>
          <p:nvPr>
            <p:ph type="subTitle" idx="1"/>
          </p:nvPr>
        </p:nvSpPr>
        <p:spPr>
          <a:xfrm>
            <a:off x="1143000" y="4054856"/>
            <a:ext cx="68580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1665"/>
              <a:buNone/>
            </a:pPr>
            <a:r>
              <a:rPr lang="en-US" sz="1665">
                <a:solidFill>
                  <a:srgbClr val="D9E021"/>
                </a:solidFill>
                <a:latin typeface="Trebuchet MS"/>
                <a:ea typeface="Trebuchet MS"/>
                <a:cs typeface="Trebuchet MS"/>
                <a:sym typeface="Trebuchet MS"/>
              </a:rPr>
              <a:t>December, 2018</a:t>
            </a:r>
            <a:endParaRPr/>
          </a:p>
        </p:txBody>
      </p:sp>
      <p:sp>
        <p:nvSpPr>
          <p:cNvPr id="251" name="Google Shape;251;p38"/>
          <p:cNvSpPr/>
          <p:nvPr/>
        </p:nvSpPr>
        <p:spPr>
          <a:xfrm>
            <a:off x="0" y="5644896"/>
            <a:ext cx="9144000" cy="12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4452" y="5769864"/>
            <a:ext cx="722378" cy="722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73653" y="5885688"/>
            <a:ext cx="2113493" cy="602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27364" y="5923396"/>
            <a:ext cx="1477002" cy="45110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7"/>
          <p:cNvSpPr/>
          <p:nvPr/>
        </p:nvSpPr>
        <p:spPr>
          <a:xfrm>
            <a:off x="-1" y="1756669"/>
            <a:ext cx="9144000" cy="1234800"/>
          </a:xfrm>
          <a:prstGeom prst="rect">
            <a:avLst/>
          </a:prstGeom>
          <a:solidFill>
            <a:srgbClr val="35CEE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47"/>
          <p:cNvSpPr txBox="1">
            <a:spLocks noGrp="1"/>
          </p:cNvSpPr>
          <p:nvPr>
            <p:ph type="title"/>
          </p:nvPr>
        </p:nvSpPr>
        <p:spPr>
          <a:xfrm>
            <a:off x="166700" y="1794433"/>
            <a:ext cx="8739900" cy="10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Trebuchet MS"/>
              <a:buNone/>
            </a:pPr>
            <a:r>
              <a:rPr lang="en-US"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Adverse Childhood Experiences (ACEs)</a:t>
            </a:r>
            <a:endParaRPr sz="3600"/>
          </a:p>
        </p:txBody>
      </p:sp>
      <p:sp>
        <p:nvSpPr>
          <p:cNvPr id="335" name="Google Shape;335;p47"/>
          <p:cNvSpPr txBox="1"/>
          <p:nvPr/>
        </p:nvSpPr>
        <p:spPr>
          <a:xfrm>
            <a:off x="166691" y="2991424"/>
            <a:ext cx="6720900" cy="5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D3B52"/>
                </a:solidFill>
                <a:latin typeface="Open Sans"/>
                <a:ea typeface="Open Sans"/>
                <a:cs typeface="Open Sans"/>
                <a:sym typeface="Open Sans"/>
              </a:rPr>
              <a:t>In the Global Early Adolescent Study</a:t>
            </a:r>
            <a:endParaRPr sz="1900"/>
          </a:p>
        </p:txBody>
      </p:sp>
      <p:sp>
        <p:nvSpPr>
          <p:cNvPr id="336" name="Google Shape;336;p47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47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10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38" name="Google Shape;338;p47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ACEs</a:t>
            </a:r>
            <a:endParaRPr sz="1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8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48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11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45" name="Google Shape;345;p48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ACES</a:t>
            </a:r>
            <a:endParaRPr sz="1900"/>
          </a:p>
        </p:txBody>
      </p:sp>
      <p:sp>
        <p:nvSpPr>
          <p:cNvPr id="346" name="Google Shape;346;p48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7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Background on ACEs</a:t>
            </a:r>
            <a:endParaRPr sz="37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7" name="Google Shape;347;p48"/>
          <p:cNvSpPr txBox="1"/>
          <p:nvPr/>
        </p:nvSpPr>
        <p:spPr>
          <a:xfrm>
            <a:off x="549050" y="1821975"/>
            <a:ext cx="8527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8" name="Google Shape;348;p48"/>
          <p:cNvSpPr txBox="1">
            <a:spLocks noGrp="1"/>
          </p:cNvSpPr>
          <p:nvPr>
            <p:ph type="body" idx="1"/>
          </p:nvPr>
        </p:nvSpPr>
        <p:spPr>
          <a:xfrm>
            <a:off x="67900" y="1539375"/>
            <a:ext cx="5694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1" indent="-44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Trebuchet MS"/>
              <a:buNone/>
            </a:pPr>
            <a:r>
              <a:rPr lang="en-US" sz="1800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rPr>
              <a:t>Sample size: 14,000 adults</a:t>
            </a:r>
            <a:endParaRPr sz="1800">
              <a:solidFill>
                <a:srgbClr val="11111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44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Trebuchet MS"/>
              <a:buNone/>
            </a:pPr>
            <a:r>
              <a:rPr lang="en-US" sz="1800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rPr>
              <a:t>Setting: Middle/Higher income clinic</a:t>
            </a:r>
            <a:endParaRPr sz="1800">
              <a:solidFill>
                <a:srgbClr val="11111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44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Trebuchet MS"/>
              <a:buNone/>
            </a:pPr>
            <a:r>
              <a:rPr lang="en-US" sz="1800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rPr>
              <a:t>Categories of ACEs:</a:t>
            </a:r>
            <a:endParaRPr sz="1800">
              <a:solidFill>
                <a:srgbClr val="11111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57250" lvl="2" indent="-44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Trebuchet MS"/>
              <a:buNone/>
            </a:pPr>
            <a:r>
              <a:rPr lang="en-US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rPr>
              <a:t>Psychological, physical or sexual abuse</a:t>
            </a:r>
            <a:endParaRPr>
              <a:solidFill>
                <a:srgbClr val="11111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57250" lvl="2" indent="-44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Trebuchet MS"/>
              <a:buNone/>
            </a:pPr>
            <a:r>
              <a:rPr lang="en-US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rPr>
              <a:t>Violence against mother</a:t>
            </a:r>
            <a:endParaRPr>
              <a:solidFill>
                <a:srgbClr val="11111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57250" lvl="2" indent="-44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Trebuchet MS"/>
              <a:buNone/>
            </a:pPr>
            <a:r>
              <a:rPr lang="en-US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rPr>
              <a:t>Living with household members who are substance abusers</a:t>
            </a:r>
            <a:endParaRPr>
              <a:solidFill>
                <a:srgbClr val="11111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57250" lvl="2" indent="-44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Trebuchet MS"/>
              <a:buNone/>
            </a:pPr>
            <a:r>
              <a:rPr lang="en-US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rPr>
              <a:t>Mental illness or suicidality of household members</a:t>
            </a:r>
            <a:endParaRPr>
              <a:solidFill>
                <a:srgbClr val="11111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57250" lvl="2" indent="-44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Trebuchet MS"/>
              <a:buNone/>
            </a:pPr>
            <a:r>
              <a:rPr lang="en-US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rPr>
              <a:t>Ever incarcerated</a:t>
            </a:r>
            <a:endParaRPr>
              <a:solidFill>
                <a:srgbClr val="11111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44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Trebuchet MS"/>
              <a:buNone/>
            </a:pPr>
            <a:r>
              <a:rPr lang="en-US" sz="1800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rPr>
              <a:t>Findings</a:t>
            </a:r>
            <a:endParaRPr sz="1800">
              <a:solidFill>
                <a:srgbClr val="11111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57250" lvl="2" indent="-44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Trebuchet MS"/>
              <a:buNone/>
            </a:pPr>
            <a:r>
              <a:rPr lang="en-US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rPr>
              <a:t>25% had experienced </a:t>
            </a:r>
            <a:r>
              <a:rPr lang="en-US" u="sng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rPr>
              <a:t>&gt;</a:t>
            </a:r>
            <a:r>
              <a:rPr lang="en-US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rPr>
              <a:t>2 ACES</a:t>
            </a:r>
            <a:endParaRPr>
              <a:solidFill>
                <a:srgbClr val="11111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57250" lvl="2" indent="-44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Trebuchet MS"/>
              <a:buNone/>
            </a:pPr>
            <a:r>
              <a:rPr lang="en-US">
                <a:solidFill>
                  <a:srgbClr val="111111"/>
                </a:solidFill>
                <a:latin typeface="Trebuchet MS"/>
                <a:ea typeface="Trebuchet MS"/>
                <a:cs typeface="Trebuchet MS"/>
                <a:sym typeface="Trebuchet MS"/>
              </a:rPr>
              <a:t>Graded response: as number of ACEs increased so did a wide array of adult acute and chronic disease including: </a:t>
            </a:r>
            <a:endParaRPr>
              <a:solidFill>
                <a:srgbClr val="11111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9" name="Google Shape;349;p48"/>
          <p:cNvSpPr/>
          <p:nvPr/>
        </p:nvSpPr>
        <p:spPr>
          <a:xfrm>
            <a:off x="6411325" y="3091718"/>
            <a:ext cx="2514600" cy="1246500"/>
          </a:xfrm>
          <a:prstGeom prst="rect">
            <a:avLst/>
          </a:prstGeom>
          <a:noFill/>
          <a:ln w="19050" cap="flat" cmpd="sng">
            <a:solidFill>
              <a:srgbClr val="D9E0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Ischemic heart disease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Dancer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Chronic lung disease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Skeletal fractures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Liver disease</a:t>
            </a:r>
            <a:endParaRPr sz="15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50" name="Google Shape;350;p48"/>
          <p:cNvSpPr/>
          <p:nvPr/>
        </p:nvSpPr>
        <p:spPr>
          <a:xfrm>
            <a:off x="549050" y="789675"/>
            <a:ext cx="821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Felitti et. al.(1998) found a strong relationship between </a:t>
            </a:r>
            <a:r>
              <a:rPr lang="en-US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exposures to adversity in childhood</a:t>
            </a: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lang="en-US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adult morbidity.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1" name="Google Shape;351;p48"/>
          <p:cNvSpPr/>
          <p:nvPr/>
        </p:nvSpPr>
        <p:spPr>
          <a:xfrm>
            <a:off x="5948225" y="4604775"/>
            <a:ext cx="2128200" cy="1285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0D3B5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9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49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12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58" name="Google Shape;358;p49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ACES</a:t>
            </a:r>
            <a:endParaRPr sz="1900"/>
          </a:p>
        </p:txBody>
      </p:sp>
      <p:sp>
        <p:nvSpPr>
          <p:cNvPr id="359" name="Google Shape;359;p49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37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0" name="Google Shape;360;p49"/>
          <p:cNvSpPr txBox="1"/>
          <p:nvPr/>
        </p:nvSpPr>
        <p:spPr>
          <a:xfrm>
            <a:off x="467475" y="1814450"/>
            <a:ext cx="8646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●"/>
            </a:pPr>
            <a:endParaRPr sz="21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61" name="Google Shape;361;p49" descr="yrami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8792" y="36427"/>
            <a:ext cx="9202792" cy="64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0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50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13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68" name="Google Shape;368;p50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ACES</a:t>
            </a:r>
            <a:endParaRPr sz="1900"/>
          </a:p>
        </p:txBody>
      </p:sp>
      <p:sp>
        <p:nvSpPr>
          <p:cNvPr id="369" name="Google Shape;369;p50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7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ACEs Questions </a:t>
            </a:r>
            <a:endParaRPr sz="37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18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4 point Likert Scale</a:t>
            </a:r>
            <a:endParaRPr sz="18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0" name="Google Shape;370;p50"/>
          <p:cNvSpPr txBox="1"/>
          <p:nvPr/>
        </p:nvSpPr>
        <p:spPr>
          <a:xfrm>
            <a:off x="146550" y="2060425"/>
            <a:ext cx="8850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Have you ever been </a:t>
            </a:r>
            <a:r>
              <a:rPr lang="en-US" sz="2100" b="1">
                <a:solidFill>
                  <a:srgbClr val="D24D3B"/>
                </a:solidFill>
                <a:latin typeface="Trebuchet MS"/>
                <a:ea typeface="Trebuchet MS"/>
                <a:cs typeface="Trebuchet MS"/>
                <a:sym typeface="Trebuchet MS"/>
              </a:rPr>
              <a:t>scared</a:t>
            </a:r>
            <a:r>
              <a:rPr lang="en-US" sz="2100">
                <a:solidFill>
                  <a:srgbClr val="D24D3B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or </a:t>
            </a:r>
            <a:r>
              <a:rPr lang="en-US" sz="2100" b="1">
                <a:solidFill>
                  <a:srgbClr val="D24D3B"/>
                </a:solidFill>
                <a:latin typeface="Trebuchet MS"/>
                <a:ea typeface="Trebuchet MS"/>
                <a:cs typeface="Trebuchet MS"/>
                <a:sym typeface="Trebuchet MS"/>
              </a:rPr>
              <a:t>felt really bad </a:t>
            </a: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because grown-ups </a:t>
            </a:r>
            <a:r>
              <a:rPr lang="en-US" sz="2100" b="1">
                <a:solidFill>
                  <a:srgbClr val="D24D3B"/>
                </a:solidFill>
                <a:latin typeface="Trebuchet MS"/>
                <a:ea typeface="Trebuchet MS"/>
                <a:cs typeface="Trebuchet MS"/>
                <a:sym typeface="Trebuchet MS"/>
              </a:rPr>
              <a:t>called you names</a:t>
            </a: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100" b="1">
                <a:solidFill>
                  <a:srgbClr val="D24D3B"/>
                </a:solidFill>
                <a:latin typeface="Trebuchet MS"/>
                <a:ea typeface="Trebuchet MS"/>
                <a:cs typeface="Trebuchet MS"/>
                <a:sym typeface="Trebuchet MS"/>
              </a:rPr>
              <a:t>said mean things </a:t>
            </a: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you, or said they </a:t>
            </a:r>
            <a:r>
              <a:rPr lang="en-US" sz="2100" b="1">
                <a:solidFill>
                  <a:srgbClr val="D24D3B"/>
                </a:solidFill>
                <a:latin typeface="Trebuchet MS"/>
                <a:ea typeface="Trebuchet MS"/>
                <a:cs typeface="Trebuchet MS"/>
                <a:sym typeface="Trebuchet MS"/>
              </a:rPr>
              <a:t>didn’t want you</a:t>
            </a: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52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Have you ever been </a:t>
            </a:r>
            <a:r>
              <a:rPr lang="en-US" sz="2100" b="1">
                <a:solidFill>
                  <a:srgbClr val="D24D3B"/>
                </a:solidFill>
                <a:latin typeface="Trebuchet MS"/>
                <a:ea typeface="Trebuchet MS"/>
                <a:cs typeface="Trebuchet MS"/>
                <a:sym typeface="Trebuchet MS"/>
              </a:rPr>
              <a:t>scared</a:t>
            </a:r>
            <a:r>
              <a:rPr lang="en-US" sz="2100">
                <a:solidFill>
                  <a:srgbClr val="D24D3B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that your parents or other adults were going to </a:t>
            </a:r>
            <a:r>
              <a:rPr lang="en-US" sz="2100" b="1">
                <a:solidFill>
                  <a:srgbClr val="D24D3B"/>
                </a:solidFill>
                <a:latin typeface="Trebuchet MS"/>
                <a:ea typeface="Trebuchet MS"/>
                <a:cs typeface="Trebuchet MS"/>
                <a:sym typeface="Trebuchet MS"/>
              </a:rPr>
              <a:t>hurt you badly </a:t>
            </a: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(so that you were injured or killed)?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52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Have you ever felt like you are </a:t>
            </a:r>
            <a:r>
              <a:rPr lang="en-US" sz="2100" b="1">
                <a:solidFill>
                  <a:srgbClr val="D24D3B"/>
                </a:solidFill>
                <a:latin typeface="Trebuchet MS"/>
                <a:ea typeface="Trebuchet MS"/>
                <a:cs typeface="Trebuchet MS"/>
                <a:sym typeface="Trebuchet MS"/>
              </a:rPr>
              <a:t>not loved or cared about</a:t>
            </a: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52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Have you ever felt like you have </a:t>
            </a:r>
            <a:r>
              <a:rPr lang="en-US" sz="2100" b="1">
                <a:solidFill>
                  <a:srgbClr val="D24D3B"/>
                </a:solidFill>
                <a:latin typeface="Trebuchet MS"/>
                <a:ea typeface="Trebuchet MS"/>
                <a:cs typeface="Trebuchet MS"/>
                <a:sym typeface="Trebuchet MS"/>
              </a:rPr>
              <a:t>no one that protects you</a:t>
            </a: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52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Has there ever been a time in your life when you were </a:t>
            </a:r>
            <a:r>
              <a:rPr lang="en-US" sz="2100" b="1">
                <a:solidFill>
                  <a:srgbClr val="D24D3B"/>
                </a:solidFill>
                <a:latin typeface="Trebuchet MS"/>
                <a:ea typeface="Trebuchet MS"/>
                <a:cs typeface="Trebuchet MS"/>
                <a:sym typeface="Trebuchet MS"/>
              </a:rPr>
              <a:t>totally on your own </a:t>
            </a: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and had to </a:t>
            </a:r>
            <a:r>
              <a:rPr lang="en-US" sz="2100" b="1">
                <a:solidFill>
                  <a:srgbClr val="D24D3B"/>
                </a:solidFill>
                <a:latin typeface="Trebuchet MS"/>
                <a:ea typeface="Trebuchet MS"/>
                <a:cs typeface="Trebuchet MS"/>
                <a:sym typeface="Trebuchet MS"/>
              </a:rPr>
              <a:t>take care of yourself </a:t>
            </a: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for more than a short time?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52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Have your parents or guardians ever </a:t>
            </a:r>
            <a:r>
              <a:rPr lang="en-US" sz="2100" b="1">
                <a:solidFill>
                  <a:srgbClr val="D24D3B"/>
                </a:solidFill>
                <a:latin typeface="Trebuchet MS"/>
                <a:ea typeface="Trebuchet MS"/>
                <a:cs typeface="Trebuchet MS"/>
                <a:sym typeface="Trebuchet MS"/>
              </a:rPr>
              <a:t>drank too much alcohol or used drugs</a:t>
            </a: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so they came home and were really abusive to you or your family?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1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51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14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77" name="Google Shape;377;p51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ACES</a:t>
            </a:r>
            <a:endParaRPr sz="1900"/>
          </a:p>
        </p:txBody>
      </p:sp>
      <p:sp>
        <p:nvSpPr>
          <p:cNvPr id="378" name="Google Shape;378;p51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7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ACEs Questions Continued </a:t>
            </a:r>
            <a:endParaRPr sz="37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18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4 point Likert Scale</a:t>
            </a:r>
            <a:endParaRPr sz="18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9" name="Google Shape;379;p51"/>
          <p:cNvSpPr txBox="1"/>
          <p:nvPr/>
        </p:nvSpPr>
        <p:spPr>
          <a:xfrm>
            <a:off x="146550" y="2060425"/>
            <a:ext cx="8850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90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Has there ever been a time when your family </a:t>
            </a:r>
            <a:r>
              <a:rPr lang="en-US" sz="2100" b="1">
                <a:solidFill>
                  <a:srgbClr val="D24D3B"/>
                </a:solidFill>
                <a:latin typeface="Trebuchet MS"/>
                <a:ea typeface="Trebuchet MS"/>
                <a:cs typeface="Trebuchet MS"/>
                <a:sym typeface="Trebuchet MS"/>
              </a:rPr>
              <a:t>did not have enough food</a:t>
            </a: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because they had no money?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905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Have you ever </a:t>
            </a:r>
            <a:r>
              <a:rPr lang="en-US" sz="2100" b="1">
                <a:solidFill>
                  <a:srgbClr val="D24D3B"/>
                </a:solidFill>
                <a:latin typeface="Trebuchet MS"/>
                <a:ea typeface="Trebuchet MS"/>
                <a:cs typeface="Trebuchet MS"/>
                <a:sym typeface="Trebuchet MS"/>
              </a:rPr>
              <a:t>seen your mom being hit</a:t>
            </a: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beaten, or threatened?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905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Have you ever seen your mother or father </a:t>
            </a:r>
            <a:r>
              <a:rPr lang="en-US" sz="2100" b="1">
                <a:solidFill>
                  <a:srgbClr val="D24D3B"/>
                </a:solidFill>
                <a:latin typeface="Trebuchet MS"/>
                <a:ea typeface="Trebuchet MS"/>
                <a:cs typeface="Trebuchet MS"/>
                <a:sym typeface="Trebuchet MS"/>
              </a:rPr>
              <a:t>so sad</a:t>
            </a: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that they couldn’t take care of you?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905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Have any of your parents ever </a:t>
            </a:r>
            <a:r>
              <a:rPr lang="en-US" sz="2100" b="1">
                <a:solidFill>
                  <a:srgbClr val="D24D3B"/>
                </a:solidFill>
                <a:latin typeface="Trebuchet MS"/>
                <a:ea typeface="Trebuchet MS"/>
                <a:cs typeface="Trebuchet MS"/>
                <a:sym typeface="Trebuchet MS"/>
              </a:rPr>
              <a:t>been to prison </a:t>
            </a: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or jail?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905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Has your family ever been </a:t>
            </a:r>
            <a:r>
              <a:rPr lang="en-US" sz="2100" b="1">
                <a:solidFill>
                  <a:srgbClr val="D24D3B"/>
                </a:solidFill>
                <a:latin typeface="Trebuchet MS"/>
                <a:ea typeface="Trebuchet MS"/>
                <a:cs typeface="Trebuchet MS"/>
                <a:sym typeface="Trebuchet MS"/>
              </a:rPr>
              <a:t>forced to leave your house</a:t>
            </a: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/home?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905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Has an adult ever </a:t>
            </a:r>
            <a:r>
              <a:rPr lang="en-US" sz="2100" b="1">
                <a:solidFill>
                  <a:srgbClr val="D24D3B"/>
                </a:solidFill>
                <a:latin typeface="Trebuchet MS"/>
                <a:ea typeface="Trebuchet MS"/>
                <a:cs typeface="Trebuchet MS"/>
                <a:sym typeface="Trebuchet MS"/>
              </a:rPr>
              <a:t>touched your private parts</a:t>
            </a: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except when being bathed?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905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Has an adult ever attempted or </a:t>
            </a:r>
            <a:r>
              <a:rPr lang="en-US" sz="2100" b="1">
                <a:solidFill>
                  <a:srgbClr val="D24D3B"/>
                </a:solidFill>
                <a:latin typeface="Trebuchet MS"/>
                <a:ea typeface="Trebuchet MS"/>
                <a:cs typeface="Trebuchet MS"/>
                <a:sym typeface="Trebuchet MS"/>
              </a:rPr>
              <a:t>forced you to have sexual intercourse</a:t>
            </a: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57"/>
          <p:cNvPicPr preferRelativeResize="0"/>
          <p:nvPr/>
        </p:nvPicPr>
        <p:blipFill rotWithShape="1">
          <a:blip r:embed="rId3">
            <a:alphaModFix/>
          </a:blip>
          <a:srcRect t="26210"/>
          <a:stretch/>
        </p:blipFill>
        <p:spPr>
          <a:xfrm>
            <a:off x="5593" y="0"/>
            <a:ext cx="9138406" cy="6017304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57"/>
          <p:cNvSpPr/>
          <p:nvPr/>
        </p:nvSpPr>
        <p:spPr>
          <a:xfrm>
            <a:off x="0" y="5644896"/>
            <a:ext cx="9144000" cy="12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57"/>
          <p:cNvSpPr txBox="1">
            <a:spLocks noGrp="1"/>
          </p:cNvSpPr>
          <p:nvPr>
            <p:ph type="subTitle" idx="1"/>
          </p:nvPr>
        </p:nvSpPr>
        <p:spPr>
          <a:xfrm>
            <a:off x="3181474" y="4218321"/>
            <a:ext cx="19263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www.geastudy.org</a:t>
            </a:r>
            <a:endParaRPr sz="12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36" name="Google Shape;436;p57"/>
          <p:cNvSpPr txBox="1"/>
          <p:nvPr/>
        </p:nvSpPr>
        <p:spPr>
          <a:xfrm>
            <a:off x="5345000" y="4218321"/>
            <a:ext cx="10833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@geastudy</a:t>
            </a:r>
            <a:endParaRPr sz="12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437" name="Google Shape;437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8190" y="4180099"/>
            <a:ext cx="286810" cy="286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48640" y="4180099"/>
            <a:ext cx="286810" cy="286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5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24452" y="5769864"/>
            <a:ext cx="722378" cy="722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5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73653" y="5885688"/>
            <a:ext cx="2113493" cy="602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5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27364" y="5923396"/>
            <a:ext cx="1477002" cy="451104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57"/>
          <p:cNvSpPr txBox="1">
            <a:spLocks noGrp="1"/>
          </p:cNvSpPr>
          <p:nvPr>
            <p:ph type="ctrTitle"/>
          </p:nvPr>
        </p:nvSpPr>
        <p:spPr>
          <a:xfrm>
            <a:off x="1143000" y="2975207"/>
            <a:ext cx="6858000" cy="1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rebuchet MS"/>
              <a:buNone/>
            </a:pPr>
            <a:r>
              <a:rPr lang="en-US" sz="4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</a:t>
            </a:r>
            <a:endParaRPr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3" name="Google Shape;443;p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/>
          <p:nvPr/>
        </p:nvSpPr>
        <p:spPr>
          <a:xfrm>
            <a:off x="-1" y="1756669"/>
            <a:ext cx="9144000" cy="1234800"/>
          </a:xfrm>
          <a:prstGeom prst="rect">
            <a:avLst/>
          </a:prstGeom>
          <a:solidFill>
            <a:srgbClr val="35CEE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9"/>
          <p:cNvSpPr txBox="1">
            <a:spLocks noGrp="1"/>
          </p:cNvSpPr>
          <p:nvPr>
            <p:ph type="title"/>
          </p:nvPr>
        </p:nvSpPr>
        <p:spPr>
          <a:xfrm>
            <a:off x="166700" y="1794433"/>
            <a:ext cx="8739900" cy="10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Trebuchet MS"/>
              <a:buNone/>
            </a:pPr>
            <a:r>
              <a:rPr lang="en-US"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Health Instruments</a:t>
            </a:r>
            <a:endParaRPr sz="3600"/>
          </a:p>
        </p:txBody>
      </p:sp>
      <p:sp>
        <p:nvSpPr>
          <p:cNvPr id="262" name="Google Shape;262;p39"/>
          <p:cNvSpPr txBox="1"/>
          <p:nvPr/>
        </p:nvSpPr>
        <p:spPr>
          <a:xfrm>
            <a:off x="166691" y="2991424"/>
            <a:ext cx="6720900" cy="5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D3B52"/>
                </a:solidFill>
                <a:latin typeface="Open Sans"/>
                <a:ea typeface="Open Sans"/>
                <a:cs typeface="Open Sans"/>
                <a:sym typeface="Open Sans"/>
              </a:rPr>
              <a:t>In the Global Early Adolescent Study</a:t>
            </a:r>
            <a:endParaRPr sz="1900"/>
          </a:p>
        </p:txBody>
      </p:sp>
      <p:sp>
        <p:nvSpPr>
          <p:cNvPr id="263" name="Google Shape;263;p39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9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65" name="Google Shape;265;p39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Health Instruments</a:t>
            </a:r>
            <a:endParaRPr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40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72" name="Google Shape;272;p40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Health Instruments</a:t>
            </a:r>
            <a:endParaRPr sz="1900"/>
          </a:p>
        </p:txBody>
      </p:sp>
      <p:sp>
        <p:nvSpPr>
          <p:cNvPr id="273" name="Google Shape;273;p40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7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Health Instruments</a:t>
            </a:r>
            <a:endParaRPr sz="37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4" name="Google Shape;274;p40"/>
          <p:cNvSpPr txBox="1"/>
          <p:nvPr/>
        </p:nvSpPr>
        <p:spPr>
          <a:xfrm>
            <a:off x="461925" y="1661188"/>
            <a:ext cx="7824600" cy="3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22860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Questionnaire with questions and close-ended response options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476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Designed to measure: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476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Healthy sexuality and sexual health as young people initiate sexual behaviors.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476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Empowerment, self-perceived health (mental, physical), gender-based violence &amp; bullying, adverse childhood experiences.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476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Influencing contextual factors (individual, family, peers, partners, school, media).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marR="0" lvl="1" indent="-2476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10 Modules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marR="0" lvl="1" indent="-2476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Begin with parental household roster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1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4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81" name="Google Shape;281;p41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Health Instruments</a:t>
            </a:r>
            <a:endParaRPr sz="1900"/>
          </a:p>
        </p:txBody>
      </p:sp>
      <p:sp>
        <p:nvSpPr>
          <p:cNvPr id="282" name="Google Shape;282;p41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7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Health Instruments</a:t>
            </a:r>
            <a:endParaRPr sz="37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3" name="Google Shape;283;p41"/>
          <p:cNvSpPr txBox="1"/>
          <p:nvPr/>
        </p:nvSpPr>
        <p:spPr>
          <a:xfrm>
            <a:off x="461925" y="1661200"/>
            <a:ext cx="3516000" cy="3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SOCIODEMOGRAPHICS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62940" lvl="1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Sex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62940" lvl="1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Age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62940" lvl="1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Ethnicity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62940" lvl="1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Migration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62940" lvl="1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Spoken languages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62940" lvl="1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Religion/religiosity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62940" lvl="1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2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42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5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90" name="Google Shape;290;p42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Health Instruments</a:t>
            </a:r>
            <a:endParaRPr sz="1900"/>
          </a:p>
        </p:txBody>
      </p:sp>
      <p:sp>
        <p:nvSpPr>
          <p:cNvPr id="291" name="Google Shape;291;p42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7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Health Instruments</a:t>
            </a:r>
            <a:endParaRPr sz="37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2" name="Google Shape;292;p42"/>
          <p:cNvSpPr txBox="1"/>
          <p:nvPr/>
        </p:nvSpPr>
        <p:spPr>
          <a:xfrm>
            <a:off x="461925" y="1661200"/>
            <a:ext cx="7606800" cy="3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Family</a:t>
            </a:r>
            <a:endParaRPr sz="21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90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Family structure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90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Family connection/communications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90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Family monitoring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Peers</a:t>
            </a:r>
            <a:endParaRPr sz="21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90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Number &amp; gender of close friends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90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Time spent with friends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905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Perceived peer norms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3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43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6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99" name="Google Shape;299;p43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Health Instruments</a:t>
            </a:r>
            <a:endParaRPr sz="1900"/>
          </a:p>
        </p:txBody>
      </p:sp>
      <p:sp>
        <p:nvSpPr>
          <p:cNvPr id="300" name="Google Shape;300;p43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7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Health Instruments</a:t>
            </a:r>
            <a:endParaRPr sz="37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1" name="Google Shape;301;p43"/>
          <p:cNvSpPr txBox="1"/>
          <p:nvPr/>
        </p:nvSpPr>
        <p:spPr>
          <a:xfrm>
            <a:off x="461925" y="1661200"/>
            <a:ext cx="7606800" cy="3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School</a:t>
            </a:r>
            <a:endParaRPr sz="21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905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School connectedness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905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School structure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Neighborhood</a:t>
            </a:r>
            <a:endParaRPr sz="21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905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Neighborhood cohesion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905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Perceived social control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Media Use</a:t>
            </a:r>
            <a:endParaRPr sz="21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905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Types and frequency of media engagement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90500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Pornography use</a:t>
            </a:r>
            <a:endParaRPr sz="21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4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44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7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08" name="Google Shape;308;p44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Health Instruments</a:t>
            </a:r>
            <a:endParaRPr sz="1900"/>
          </a:p>
        </p:txBody>
      </p:sp>
      <p:sp>
        <p:nvSpPr>
          <p:cNvPr id="309" name="Google Shape;309;p44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7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Health Instruments</a:t>
            </a:r>
            <a:endParaRPr sz="37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0" name="Google Shape;310;p44"/>
          <p:cNvSpPr txBox="1"/>
          <p:nvPr/>
        </p:nvSpPr>
        <p:spPr>
          <a:xfrm>
            <a:off x="467475" y="1814450"/>
            <a:ext cx="8646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Adolescent Health</a:t>
            </a:r>
            <a:endParaRPr sz="21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●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General health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●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Body image and comfort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●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Pubertal maturation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●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Communication about body changes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Mental Health</a:t>
            </a:r>
            <a:endParaRPr sz="21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●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Depression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●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Adverse childhood experiences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●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Bullying and gender based violence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●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Alcohol and substance use</a:t>
            </a:r>
            <a:endParaRPr sz="21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5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45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8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17" name="Google Shape;317;p45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Health Instruments</a:t>
            </a:r>
            <a:endParaRPr sz="1900"/>
          </a:p>
        </p:txBody>
      </p:sp>
      <p:sp>
        <p:nvSpPr>
          <p:cNvPr id="318" name="Google Shape;318;p45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7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Health Instruments</a:t>
            </a:r>
            <a:endParaRPr sz="37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9" name="Google Shape;319;p45"/>
          <p:cNvSpPr txBox="1"/>
          <p:nvPr/>
        </p:nvSpPr>
        <p:spPr>
          <a:xfrm>
            <a:off x="467475" y="1814450"/>
            <a:ext cx="8646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Health Sexuality</a:t>
            </a:r>
            <a:endParaRPr sz="21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●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Romantic relationships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●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Sexual behaviors, attitudes, knowledge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Empowerment</a:t>
            </a:r>
            <a:endParaRPr sz="21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●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Freedom of movement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●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Voice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●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Behavioral control/decision making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●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Future expectations</a:t>
            </a:r>
            <a:endParaRPr sz="21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6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46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9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26" name="Google Shape;326;p46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Health Instruments</a:t>
            </a:r>
            <a:endParaRPr sz="1900"/>
          </a:p>
        </p:txBody>
      </p:sp>
      <p:sp>
        <p:nvSpPr>
          <p:cNvPr id="327" name="Google Shape;327;p46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7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Asking About Sexual Behavior</a:t>
            </a:r>
            <a:endParaRPr sz="37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8" name="Google Shape;328;p46"/>
          <p:cNvSpPr txBox="1"/>
          <p:nvPr/>
        </p:nvSpPr>
        <p:spPr>
          <a:xfrm>
            <a:off x="467475" y="1814450"/>
            <a:ext cx="8646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●"/>
            </a:pPr>
            <a:r>
              <a:rPr lang="en-US" sz="2100" b="1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Wide range of activities explored: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rebuchet MS"/>
              <a:buChar char="○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Holding hands, hugging/cuddling, kissing, sexual messages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rebuchet MS"/>
              <a:buChar char="○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Touching private parts, oral sex, vaginal sex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●"/>
            </a:pPr>
            <a:r>
              <a:rPr lang="en-US" sz="2100" b="1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Flow and use of skip patterns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rebuchet MS"/>
              <a:buChar char="○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Have you ever </a:t>
            </a:r>
            <a:r>
              <a:rPr lang="en-US" sz="2100" i="1">
                <a:solidFill>
                  <a:srgbClr val="9E4934"/>
                </a:solidFill>
                <a:latin typeface="Trebuchet MS"/>
                <a:ea typeface="Trebuchet MS"/>
                <a:cs typeface="Trebuchet MS"/>
                <a:sym typeface="Trebuchet MS"/>
              </a:rPr>
              <a:t>heard of…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rebuchet MS"/>
              <a:buChar char="○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 you know </a:t>
            </a:r>
            <a:r>
              <a:rPr lang="en-US" sz="2100" i="1">
                <a:solidFill>
                  <a:srgbClr val="9E4934"/>
                </a:solidFill>
                <a:latin typeface="Trebuchet MS"/>
                <a:ea typeface="Trebuchet MS"/>
                <a:cs typeface="Trebuchet MS"/>
                <a:sym typeface="Trebuchet MS"/>
              </a:rPr>
              <a:t>any friends who have</a:t>
            </a: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…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rebuchet MS"/>
              <a:buChar char="○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Have</a:t>
            </a:r>
            <a:r>
              <a:rPr lang="en-US" sz="2100" i="1">
                <a:solidFill>
                  <a:srgbClr val="9E4934"/>
                </a:solidFill>
                <a:latin typeface="Trebuchet MS"/>
                <a:ea typeface="Trebuchet MS"/>
                <a:cs typeface="Trebuchet MS"/>
                <a:sym typeface="Trebuchet MS"/>
              </a:rPr>
              <a:t> you </a:t>
            </a: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ever…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4008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●"/>
            </a:pPr>
            <a:r>
              <a:rPr lang="en-US" sz="2100" b="1" u="sng">
                <a:solidFill>
                  <a:srgbClr val="9E4934"/>
                </a:solidFill>
                <a:latin typeface="Trebuchet MS"/>
                <a:ea typeface="Trebuchet MS"/>
                <a:cs typeface="Trebuchet MS"/>
                <a:sym typeface="Trebuchet MS"/>
              </a:rPr>
              <a:t>Context </a:t>
            </a:r>
            <a:r>
              <a:rPr lang="en-US" sz="2100" b="1" u="sng">
                <a:solidFill>
                  <a:srgbClr val="534949"/>
                </a:solidFill>
                <a:latin typeface="Trebuchet MS"/>
                <a:ea typeface="Trebuchet MS"/>
                <a:cs typeface="Trebuchet MS"/>
                <a:sym typeface="Trebuchet MS"/>
              </a:rPr>
              <a:t>of initiation of different sexual activities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34949"/>
              </a:buClr>
              <a:buSzPts val="2100"/>
              <a:buFont typeface="Trebuchet MS"/>
              <a:buChar char="○"/>
            </a:pPr>
            <a:r>
              <a:rPr lang="en-US" sz="2100">
                <a:solidFill>
                  <a:srgbClr val="534949"/>
                </a:solidFill>
                <a:latin typeface="Trebuchet MS"/>
                <a:ea typeface="Trebuchet MS"/>
                <a:cs typeface="Trebuchet MS"/>
                <a:sym typeface="Trebuchet MS"/>
              </a:rPr>
              <a:t>Age, relationship to and age of partner</a:t>
            </a: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willingness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rebuchet MS"/>
              <a:buChar char="○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Vaginal sex: family planning/condoms, and alcohol/drug use</a:t>
            </a:r>
            <a:endParaRPr sz="21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791</Words>
  <Application>Microsoft Office PowerPoint</Application>
  <PresentationFormat>On-screen Show (4:3)</PresentationFormat>
  <Paragraphs>147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Open Sans</vt:lpstr>
      <vt:lpstr>Open Sans ExtraBold</vt:lpstr>
      <vt:lpstr>Avenir</vt:lpstr>
      <vt:lpstr>Trebuchet MS</vt:lpstr>
      <vt:lpstr>Office Theme</vt:lpstr>
      <vt:lpstr>Office Theme</vt:lpstr>
      <vt:lpstr>Office Theme</vt:lpstr>
      <vt:lpstr>Global Early Adolescent Study</vt:lpstr>
      <vt:lpstr>Health Instruments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Adverse Childhood Experiences (ACEs)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Early Adolescent Study</dc:title>
  <dc:creator>Barnette, Quinn</dc:creator>
  <cp:lastModifiedBy>Barnette, Quinn</cp:lastModifiedBy>
  <cp:revision>1</cp:revision>
  <dcterms:modified xsi:type="dcterms:W3CDTF">2019-06-19T19:28:35Z</dcterms:modified>
</cp:coreProperties>
</file>