
<file path=[Content_Types].xml><?xml version="1.0" encoding="utf-8"?>
<Types xmlns="http://schemas.openxmlformats.org/package/2006/content-types">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customXml/itemProps1.xml" ContentType="application/vnd.openxmlformats-officedocument.customXmlProperties+xml"/>
  <Override PartName="/ppt/slideLayouts/slideLayout9.xml" ContentType="application/vnd.openxmlformats-officedocument.presentationml.slideLayout+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docProps/app.xml" ContentType="application/vnd.openxmlformats-officedocument.extended-properties+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customXml/itemProps2.xml" ContentType="application/vnd.openxmlformats-officedocument.customXmlProperties+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16.xml" ContentType="application/vnd.openxmlformats-officedocument.presentationml.slide+xml"/>
  <Override PartName="/customXml/itemProps3.xml" ContentType="application/vnd.openxmlformats-officedocument.customXmlProperties+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4"/>
  </p:sldMasterIdLst>
  <p:notesMasterIdLst>
    <p:notesMasterId r:id="rId22"/>
  </p:notesMasterIdLst>
  <p:handoutMasterIdLst>
    <p:handoutMasterId r:id="rId23"/>
  </p:handoutMasterIdLst>
  <p:sldIdLst>
    <p:sldId id="393" r:id="rId5"/>
    <p:sldId id="359" r:id="rId6"/>
    <p:sldId id="394" r:id="rId7"/>
    <p:sldId id="319" r:id="rId8"/>
    <p:sldId id="400" r:id="rId9"/>
    <p:sldId id="399" r:id="rId10"/>
    <p:sldId id="401" r:id="rId11"/>
    <p:sldId id="402" r:id="rId12"/>
    <p:sldId id="360" r:id="rId13"/>
    <p:sldId id="397" r:id="rId14"/>
    <p:sldId id="403" r:id="rId15"/>
    <p:sldId id="404" r:id="rId16"/>
    <p:sldId id="407" r:id="rId17"/>
    <p:sldId id="405" r:id="rId18"/>
    <p:sldId id="406" r:id="rId19"/>
    <p:sldId id="395" r:id="rId20"/>
    <p:sldId id="396" r:id="rId21"/>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Robert Blum" initials="RWB"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1A366D"/>
    <a:srgbClr val="D24D3B"/>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horzBarState="maximized">
    <p:restoredLeft sz="19081" autoAdjust="0"/>
    <p:restoredTop sz="92132" autoAdjust="0"/>
  </p:normalViewPr>
  <p:slideViewPr>
    <p:cSldViewPr snapToObjects="1">
      <p:cViewPr>
        <p:scale>
          <a:sx n="99" d="100"/>
          <a:sy n="99" d="100"/>
        </p:scale>
        <p:origin x="-992" y="-208"/>
      </p:cViewPr>
      <p:guideLst>
        <p:guide orient="horz" pos="672"/>
        <p:guide pos="2880"/>
      </p:guideLst>
    </p:cSldViewPr>
  </p:slideViewPr>
  <p:outlineViewPr>
    <p:cViewPr>
      <p:scale>
        <a:sx n="33" d="100"/>
        <a:sy n="33" d="100"/>
      </p:scale>
      <p:origin x="48" y="3864"/>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p:scale>
          <a:sx n="100" d="100"/>
          <a:sy n="100" d="100"/>
        </p:scale>
        <p:origin x="-3536" y="32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jpeg"/></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8925190"/>
            <a:ext cx="6867762" cy="371211"/>
            <a:chOff x="0" y="8778875"/>
            <a:chExt cx="6867762" cy="365125"/>
          </a:xfrm>
        </p:grpSpPr>
        <p:pic>
          <p:nvPicPr>
            <p:cNvPr id="6" name="Picture 25"/>
            <p:cNvPicPr>
              <a:picLocks noChangeAspect="1" noChangeArrowheads="1"/>
            </p:cNvPicPr>
            <p:nvPr/>
          </p:nvPicPr>
          <p:blipFill>
            <a:blip r:embed="rId2"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8778875"/>
              <a:ext cx="6867762" cy="365125"/>
            </a:xfrm>
            <a:prstGeom prst="rect">
              <a:avLst/>
            </a:prstGeom>
            <a:noFill/>
          </p:spPr>
        </p:pic>
        <p:sp>
          <p:nvSpPr>
            <p:cNvPr id="8" name="Rectangle 7"/>
            <p:cNvSpPr/>
            <p:nvPr/>
          </p:nvSpPr>
          <p:spPr>
            <a:xfrm>
              <a:off x="4114800" y="8921404"/>
              <a:ext cx="2286000" cy="181956"/>
            </a:xfrm>
            <a:prstGeom prst="rect">
              <a:avLst/>
            </a:prstGeom>
            <a:solidFill>
              <a:srgbClr val="1A3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Header Placeholder 1"/>
          <p:cNvSpPr>
            <a:spLocks noGrp="1"/>
          </p:cNvSpPr>
          <p:nvPr>
            <p:ph type="hdr" sz="quarter"/>
          </p:nvPr>
        </p:nvSpPr>
        <p:spPr>
          <a:xfrm>
            <a:off x="0" y="0"/>
            <a:ext cx="2971800" cy="464820"/>
          </a:xfrm>
          <a:prstGeom prst="rect">
            <a:avLst/>
          </a:prstGeom>
        </p:spPr>
        <p:txBody>
          <a:bodyPr vert="horz" lIns="92307" tIns="46153" rIns="92307" bIns="46153"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4820"/>
          </a:xfrm>
          <a:prstGeom prst="rect">
            <a:avLst/>
          </a:prstGeom>
        </p:spPr>
        <p:txBody>
          <a:bodyPr vert="horz" lIns="92307" tIns="46153" rIns="92307" bIns="46153" rtlCol="0"/>
          <a:lstStyle>
            <a:lvl1pPr algn="r">
              <a:defRPr sz="1200"/>
            </a:lvl1pPr>
          </a:lstStyle>
          <a:p>
            <a:fld id="{10900DC1-E128-4546-A8C7-9D026BD645C6}" type="datetimeFigureOut">
              <a:rPr lang="en-US" smtClean="0"/>
              <a:pPr/>
              <a:t>29/10/15</a:t>
            </a:fld>
            <a:endParaRPr lang="en-US"/>
          </a:p>
        </p:txBody>
      </p:sp>
      <p:sp>
        <p:nvSpPr>
          <p:cNvPr id="7" name="Slide Number Placeholder 5"/>
          <p:cNvSpPr txBox="1">
            <a:spLocks/>
          </p:cNvSpPr>
          <p:nvPr/>
        </p:nvSpPr>
        <p:spPr>
          <a:xfrm>
            <a:off x="76200" y="8925190"/>
            <a:ext cx="609600" cy="371211"/>
          </a:xfrm>
          <a:prstGeom prst="rect">
            <a:avLst/>
          </a:prstGeom>
        </p:spPr>
        <p:txBody>
          <a:bodyPr vert="horz" lIns="92307" tIns="46153" rIns="92307" bIns="46153" rtlCol="0" anchor="ctr"/>
          <a:lstStyle>
            <a:lvl1pPr algn="l">
              <a:defRPr sz="1200">
                <a:solidFill>
                  <a:srgbClr val="C4CFD2"/>
                </a:solidFill>
              </a:defRPr>
            </a:lvl1pPr>
          </a:lstStyle>
          <a:p>
            <a:pPr defTabSz="461532">
              <a:defRPr/>
            </a:pPr>
            <a:fld id="{35E835D3-CDD5-664E-A95E-47F1C4FEE662}" type="slidenum">
              <a:rPr lang="en-US"/>
              <a:pPr defTabSz="461532">
                <a:defRPr/>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64729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7" tIns="46153" rIns="92307" bIns="46153"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307" tIns="46153" rIns="92307" bIns="46153" rtlCol="0"/>
          <a:lstStyle>
            <a:lvl1pPr algn="r">
              <a:defRPr sz="1200"/>
            </a:lvl1pPr>
          </a:lstStyle>
          <a:p>
            <a:fld id="{5BFF9A94-B204-694F-A9B5-66C883517E2A}" type="datetimeFigureOut">
              <a:rPr lang="en-US" smtClean="0"/>
              <a:pPr/>
              <a:t>29/10/15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307" tIns="46153" rIns="92307" bIns="46153"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307" tIns="46153" rIns="92307" bIns="461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307" tIns="46153" rIns="92307" bIns="46153"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307" tIns="46153" rIns="92307" bIns="46153" rtlCol="0" anchor="b"/>
          <a:lstStyle>
            <a:lvl1pPr algn="r">
              <a:defRPr sz="1200"/>
            </a:lvl1pPr>
          </a:lstStyle>
          <a:p>
            <a:fld id="{FDB6BD58-B2CA-5E4B-9662-8016D1F3AF65}"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298217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Questionnaire, multiple-choice style, self-reported</a:t>
            </a:r>
          </a:p>
          <a:p>
            <a:r>
              <a:rPr lang="en-US" dirty="0" smtClean="0"/>
              <a:t>Developed through an iterative process with all study</a:t>
            </a:r>
            <a:r>
              <a:rPr lang="en-US" baseline="0" dirty="0" smtClean="0"/>
              <a:t> partners. Questions drawn from existing surveys on adolescent health, and if possible, early adolescence, and further adapted to fit across these global contexts. About 10 different drafts circulated. </a:t>
            </a:r>
          </a:p>
          <a:p>
            <a:r>
              <a:rPr lang="en-US" baseline="0" dirty="0" smtClean="0"/>
              <a:t>Some sections are context specific</a:t>
            </a:r>
          </a:p>
        </p:txBody>
      </p:sp>
      <p:sp>
        <p:nvSpPr>
          <p:cNvPr id="4" name="Slide Number Placeholder 3"/>
          <p:cNvSpPr>
            <a:spLocks noGrp="1"/>
          </p:cNvSpPr>
          <p:nvPr>
            <p:ph type="sldNum" sz="quarter" idx="10"/>
          </p:nvPr>
        </p:nvSpPr>
        <p:spPr/>
        <p:txBody>
          <a:bodyPr/>
          <a:lstStyle/>
          <a:p>
            <a:fld id="{FDB6BD58-B2CA-5E4B-9662-8016D1F3AF65}"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604546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FDB6BD58-B2CA-5E4B-9662-8016D1F3AF65}" type="slidenum">
              <a:rPr lang="en-US" smtClean="0"/>
              <a:pPr/>
              <a:t>10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8310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F6857A7-454E-4D49-B707-47B20E6D55C8}" type="datetimeFigureOut">
              <a:rPr lang="en-US" smtClean="0"/>
              <a:pPr/>
              <a:t>29/10/15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CB544E3-B4A1-4B53-9A7C-6C2ABAA683C5}"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sv-SE"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DF6857A7-454E-4D49-B707-47B20E6D55C8}" type="datetimeFigureOut">
              <a:rPr lang="en-US" smtClean="0"/>
              <a:pPr/>
              <a:t>29/10/15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544E3-B4A1-4B53-9A7C-6C2ABAA683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sv-SE"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DF6857A7-454E-4D49-B707-47B20E6D55C8}" type="datetimeFigureOut">
              <a:rPr lang="en-US" smtClean="0"/>
              <a:pPr/>
              <a:t>29/10/15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CB544E3-B4A1-4B53-9A7C-6C2ABAA683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35E835D3-CDD5-664E-A95E-47F1C4FEE662}" type="slidenum">
              <a:rPr lang="en-US" smtClean="0"/>
              <a:pPr/>
              <a:t>‹#›</a:t>
            </a:fld>
            <a:endParaRPr lang="en-US"/>
          </a:p>
        </p:txBody>
      </p:sp>
      <p:sp>
        <p:nvSpPr>
          <p:cNvPr id="5" name="Picture Placeholder 4"/>
          <p:cNvSpPr>
            <a:spLocks noGrp="1"/>
          </p:cNvSpPr>
          <p:nvPr>
            <p:ph type="pic" sz="quarter" idx="11"/>
          </p:nvPr>
        </p:nvSpPr>
        <p:spPr>
          <a:xfrm>
            <a:off x="152400" y="1143000"/>
            <a:ext cx="4267200" cy="2362200"/>
          </a:xfrm>
        </p:spPr>
        <p:txBody>
          <a:bodyPr/>
          <a:lstStyle/>
          <a:p>
            <a:endParaRPr lang="en-US"/>
          </a:p>
        </p:txBody>
      </p:sp>
      <p:sp>
        <p:nvSpPr>
          <p:cNvPr id="6" name="Picture Placeholder 4"/>
          <p:cNvSpPr>
            <a:spLocks noGrp="1"/>
          </p:cNvSpPr>
          <p:nvPr>
            <p:ph type="pic" sz="quarter" idx="12"/>
          </p:nvPr>
        </p:nvSpPr>
        <p:spPr>
          <a:xfrm>
            <a:off x="152400" y="3810000"/>
            <a:ext cx="4267200" cy="2362200"/>
          </a:xfrm>
        </p:spPr>
        <p:txBody>
          <a:bodyPr/>
          <a:lstStyle/>
          <a:p>
            <a:endParaRPr lang="en-US"/>
          </a:p>
        </p:txBody>
      </p:sp>
      <p:sp>
        <p:nvSpPr>
          <p:cNvPr id="7" name="Picture Placeholder 4"/>
          <p:cNvSpPr>
            <a:spLocks noGrp="1"/>
          </p:cNvSpPr>
          <p:nvPr>
            <p:ph type="pic" sz="quarter" idx="13"/>
          </p:nvPr>
        </p:nvSpPr>
        <p:spPr>
          <a:xfrm>
            <a:off x="4724400" y="1143000"/>
            <a:ext cx="4267200" cy="2362200"/>
          </a:xfrm>
        </p:spPr>
        <p:txBody>
          <a:bodyPr/>
          <a:lstStyle/>
          <a:p>
            <a:endParaRPr lang="en-US"/>
          </a:p>
        </p:txBody>
      </p:sp>
      <p:sp>
        <p:nvSpPr>
          <p:cNvPr id="8" name="Picture Placeholder 4"/>
          <p:cNvSpPr>
            <a:spLocks noGrp="1"/>
          </p:cNvSpPr>
          <p:nvPr>
            <p:ph type="pic" sz="quarter" idx="14"/>
          </p:nvPr>
        </p:nvSpPr>
        <p:spPr>
          <a:xfrm>
            <a:off x="4724400" y="3810000"/>
            <a:ext cx="4267200" cy="2362200"/>
          </a:xfrm>
        </p:spPr>
        <p:txBody>
          <a:bodyPr/>
          <a:lstStyle/>
          <a:p>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29/10/15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835D3-CDD5-664E-A95E-47F1C4FEE662}" type="slidenum">
              <a:rPr lang="en-US" smtClean="0"/>
              <a:pPr/>
              <a:t>‹#›</a:t>
            </a:fld>
            <a:endParaRPr lang="en-US"/>
          </a:p>
        </p:txBody>
      </p:sp>
      <p:sp>
        <p:nvSpPr>
          <p:cNvPr id="7" name="Title 6"/>
          <p:cNvSpPr>
            <a:spLocks noGrp="1"/>
          </p:cNvSpPr>
          <p:nvPr>
            <p:ph type="title"/>
          </p:nvPr>
        </p:nvSpPr>
        <p:spPr/>
        <p:txBody>
          <a:bodyPr/>
          <a:lstStyle/>
          <a:p>
            <a:r>
              <a:rPr lang="sv-SE"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DF6857A7-454E-4D49-B707-47B20E6D55C8}" type="datetimeFigureOut">
              <a:rPr lang="en-US" smtClean="0"/>
              <a:pPr/>
              <a:t>29/10/15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CB544E3-B4A1-4B53-9A7C-6C2ABAA683C5}"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sv-SE"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Date Placeholder 4"/>
          <p:cNvSpPr>
            <a:spLocks noGrp="1"/>
          </p:cNvSpPr>
          <p:nvPr>
            <p:ph type="dt" sz="half" idx="10"/>
          </p:nvPr>
        </p:nvSpPr>
        <p:spPr/>
        <p:txBody>
          <a:bodyPr/>
          <a:lstStyle/>
          <a:p>
            <a:fld id="{DF6857A7-454E-4D49-B707-47B20E6D55C8}" type="datetimeFigureOut">
              <a:rPr lang="en-US" smtClean="0"/>
              <a:pPr/>
              <a:t>29/10/15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544E3-B4A1-4B53-9A7C-6C2ABAA683C5}" type="slidenum">
              <a:rPr lang="en-US" smtClean="0"/>
              <a:pPr/>
              <a:t>‹#›</a:t>
            </a:fld>
            <a:endParaRPr lang="en-US"/>
          </a:p>
        </p:txBody>
      </p:sp>
      <p:sp>
        <p:nvSpPr>
          <p:cNvPr id="8" name="Title 7"/>
          <p:cNvSpPr>
            <a:spLocks noGrp="1"/>
          </p:cNvSpPr>
          <p:nvPr>
            <p:ph type="title"/>
          </p:nvPr>
        </p:nvSpPr>
        <p:spPr/>
        <p:txBody>
          <a:bodyPr/>
          <a:lstStyle/>
          <a:p>
            <a:r>
              <a:rPr lang="sv-SE"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7" name="Date Placeholder 6"/>
          <p:cNvSpPr>
            <a:spLocks noGrp="1"/>
          </p:cNvSpPr>
          <p:nvPr>
            <p:ph type="dt" sz="half" idx="10"/>
          </p:nvPr>
        </p:nvSpPr>
        <p:spPr/>
        <p:txBody>
          <a:bodyPr/>
          <a:lstStyle/>
          <a:p>
            <a:fld id="{DF6857A7-454E-4D49-B707-47B20E6D55C8}" type="datetimeFigureOut">
              <a:rPr lang="en-US" smtClean="0"/>
              <a:pPr/>
              <a:t>29/10/15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B544E3-B4A1-4B53-9A7C-6C2ABAA683C5}" type="slidenum">
              <a:rPr lang="en-US" smtClean="0"/>
              <a:pPr/>
              <a:t>‹#›</a:t>
            </a:fld>
            <a:endParaRPr lang="en-US"/>
          </a:p>
        </p:txBody>
      </p:sp>
      <p:sp>
        <p:nvSpPr>
          <p:cNvPr id="10" name="Title 9"/>
          <p:cNvSpPr>
            <a:spLocks noGrp="1"/>
          </p:cNvSpPr>
          <p:nvPr>
            <p:ph type="title"/>
          </p:nvPr>
        </p:nvSpPr>
        <p:spPr/>
        <p:txBody>
          <a:bodyPr/>
          <a:lstStyle/>
          <a:p>
            <a:r>
              <a:rPr lang="sv-SE"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F6857A7-454E-4D49-B707-47B20E6D55C8}" type="datetimeFigureOut">
              <a:rPr lang="en-US" smtClean="0"/>
              <a:pPr/>
              <a:t>29/10/15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B544E3-B4A1-4B53-9A7C-6C2ABAA683C5}" type="slidenum">
              <a:rPr lang="en-US" smtClean="0"/>
              <a:pPr/>
              <a:t>‹#›</a:t>
            </a:fld>
            <a:endParaRPr lang="en-US"/>
          </a:p>
        </p:txBody>
      </p:sp>
      <p:sp>
        <p:nvSpPr>
          <p:cNvPr id="6" name="Title 5"/>
          <p:cNvSpPr>
            <a:spLocks noGrp="1"/>
          </p:cNvSpPr>
          <p:nvPr>
            <p:ph type="title"/>
          </p:nvPr>
        </p:nvSpPr>
        <p:spPr/>
        <p:txBody>
          <a:bodyPr/>
          <a:lstStyle/>
          <a:p>
            <a:r>
              <a:rPr lang="sv-SE"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D58AA-1C84-40C9-BFEE-631CCB17636C}" type="datetime1">
              <a:rPr lang="en-US" smtClean="0"/>
              <a:pPr/>
              <a:t>29/10/15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E835D3-CDD5-664E-A95E-47F1C4FEE66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DF6857A7-454E-4D49-B707-47B20E6D55C8}" type="datetimeFigureOut">
              <a:rPr lang="en-US" smtClean="0"/>
              <a:pPr/>
              <a:t>29/10/15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CB544E3-B4A1-4B53-9A7C-6C2ABAA683C5}"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sv-SE"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DF6857A7-454E-4D49-B707-47B20E6D55C8}" type="datetimeFigureOut">
              <a:rPr lang="en-US" smtClean="0"/>
              <a:pPr/>
              <a:t>29/10/15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544E3-B4A1-4B53-9A7C-6C2ABAA683C5}"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sv-SE"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sv-SE"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DF6857A7-454E-4D49-B707-47B20E6D55C8}" type="datetimeFigureOut">
              <a:rPr lang="en-US" smtClean="0"/>
              <a:pPr/>
              <a:t>29/10/15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CB544E3-B4A1-4B53-9A7C-6C2ABAA683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smtClean="0"/>
              <a:t/>
            </a:r>
            <a:br>
              <a:rPr lang="en-US" sz="4000" b="1" dirty="0" smtClean="0"/>
            </a:br>
            <a:r>
              <a:rPr lang="en-US" sz="4000" b="1" dirty="0" smtClean="0"/>
              <a:t>Health Instrument </a:t>
            </a:r>
            <a:br>
              <a:rPr lang="en-US" sz="4000" b="1" dirty="0" smtClean="0"/>
            </a:br>
            <a:r>
              <a:rPr lang="en-US" sz="2000" b="1" dirty="0" smtClean="0"/>
              <a:t/>
            </a:r>
            <a:br>
              <a:rPr lang="en-US" sz="2000" b="1" dirty="0" smtClean="0"/>
            </a:br>
            <a:endParaRPr lang="en-US" sz="2000" dirty="0"/>
          </a:p>
        </p:txBody>
      </p:sp>
      <p:pic>
        <p:nvPicPr>
          <p:cNvPr id="4" name="Picture 3" descr="00GEAS-HC - General.eps"/>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800" y="533400"/>
            <a:ext cx="5181600" cy="274997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17524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29"/>
          </a:xfrm>
        </p:spPr>
        <p:txBody>
          <a:bodyPr>
            <a:noAutofit/>
          </a:bodyPr>
          <a:lstStyle/>
          <a:p>
            <a:pPr marL="45720" indent="0">
              <a:buNone/>
            </a:pPr>
            <a:r>
              <a:rPr lang="en-US" sz="2400" b="1" dirty="0" smtClean="0"/>
              <a:t>Beyond a dichotomization of sexual “experienced” vs. “inexperience”</a:t>
            </a:r>
          </a:p>
          <a:p>
            <a:r>
              <a:rPr lang="en-US" b="1" u="sng" dirty="0"/>
              <a:t>W</a:t>
            </a:r>
            <a:r>
              <a:rPr lang="en-US" b="1" u="sng" dirty="0" smtClean="0"/>
              <a:t>ide range of activities explored:</a:t>
            </a:r>
          </a:p>
          <a:p>
            <a:pPr lvl="1"/>
            <a:r>
              <a:rPr lang="en-US" dirty="0" smtClean="0"/>
              <a:t>Holding hands, Hugging/cuddling, Kissing, “</a:t>
            </a:r>
            <a:r>
              <a:rPr lang="en-US" dirty="0" err="1" smtClean="0"/>
              <a:t>Sexting</a:t>
            </a:r>
            <a:r>
              <a:rPr lang="en-US" dirty="0" smtClean="0"/>
              <a:t>” </a:t>
            </a:r>
          </a:p>
          <a:p>
            <a:pPr lvl="1"/>
            <a:r>
              <a:rPr lang="en-US" dirty="0" smtClean="0"/>
              <a:t>Touching private parts, Oral sex, Vaginal sex</a:t>
            </a:r>
          </a:p>
          <a:p>
            <a:r>
              <a:rPr lang="en-US" b="1" u="sng" dirty="0" smtClean="0"/>
              <a:t>Flow and use of skip patterns </a:t>
            </a:r>
          </a:p>
          <a:p>
            <a:pPr lvl="1"/>
            <a:r>
              <a:rPr lang="en-US" dirty="0" smtClean="0"/>
              <a:t>Have you ever </a:t>
            </a:r>
            <a:r>
              <a:rPr lang="en-US" dirty="0" smtClean="0">
                <a:solidFill>
                  <a:srgbClr val="9E4934"/>
                </a:solidFill>
              </a:rPr>
              <a:t>heard of…</a:t>
            </a:r>
          </a:p>
          <a:p>
            <a:pPr lvl="1"/>
            <a:r>
              <a:rPr lang="en-US" dirty="0" smtClean="0"/>
              <a:t>Do you know </a:t>
            </a:r>
            <a:r>
              <a:rPr lang="en-US" dirty="0" smtClean="0">
                <a:solidFill>
                  <a:srgbClr val="9E4934"/>
                </a:solidFill>
              </a:rPr>
              <a:t>any friends who have</a:t>
            </a:r>
            <a:r>
              <a:rPr lang="en-US" dirty="0" smtClean="0"/>
              <a:t>…</a:t>
            </a:r>
          </a:p>
          <a:p>
            <a:pPr lvl="1"/>
            <a:r>
              <a:rPr lang="en-US" dirty="0" smtClean="0"/>
              <a:t>Have</a:t>
            </a:r>
            <a:r>
              <a:rPr lang="en-US" dirty="0" smtClean="0">
                <a:solidFill>
                  <a:srgbClr val="9E4934"/>
                </a:solidFill>
              </a:rPr>
              <a:t> you </a:t>
            </a:r>
            <a:r>
              <a:rPr lang="en-US" dirty="0" smtClean="0"/>
              <a:t>ever…</a:t>
            </a:r>
            <a:endParaRPr lang="en-US" sz="1600" dirty="0" smtClean="0"/>
          </a:p>
          <a:p>
            <a:r>
              <a:rPr lang="en-US" b="1" u="sng" dirty="0" smtClean="0">
                <a:solidFill>
                  <a:srgbClr val="9E4934"/>
                </a:solidFill>
              </a:rPr>
              <a:t>Context </a:t>
            </a:r>
            <a:r>
              <a:rPr lang="en-US" b="1" u="sng" dirty="0" smtClean="0">
                <a:solidFill>
                  <a:srgbClr val="534949"/>
                </a:solidFill>
              </a:rPr>
              <a:t>of the first time touching, oral and vaginal sex, respectively</a:t>
            </a:r>
          </a:p>
          <a:p>
            <a:pPr lvl="1"/>
            <a:r>
              <a:rPr lang="en-US" sz="1600" dirty="0" smtClean="0">
                <a:solidFill>
                  <a:srgbClr val="534949"/>
                </a:solidFill>
              </a:rPr>
              <a:t>Age, relationship to and age of partner</a:t>
            </a:r>
            <a:r>
              <a:rPr lang="en-US" sz="1600" dirty="0" smtClean="0"/>
              <a:t>, willingness</a:t>
            </a:r>
          </a:p>
          <a:p>
            <a:pPr lvl="1"/>
            <a:r>
              <a:rPr lang="en-US" sz="1600" dirty="0" smtClean="0"/>
              <a:t>Vaginal sex only: family planning/condoms, and alcohol/drug use</a:t>
            </a:r>
          </a:p>
          <a:p>
            <a:r>
              <a:rPr lang="en-US" b="1" u="sng" dirty="0" smtClean="0">
                <a:solidFill>
                  <a:srgbClr val="534949"/>
                </a:solidFill>
              </a:rPr>
              <a:t>Sexual Health </a:t>
            </a:r>
            <a:r>
              <a:rPr lang="en-US" b="1" u="sng" dirty="0" smtClean="0">
                <a:solidFill>
                  <a:srgbClr val="9E4934"/>
                </a:solidFill>
              </a:rPr>
              <a:t>knowledge </a:t>
            </a:r>
            <a:r>
              <a:rPr lang="en-US" b="1" u="sng" dirty="0" smtClean="0"/>
              <a:t>(HIV, family planning)</a:t>
            </a:r>
          </a:p>
          <a:p>
            <a:endParaRPr lang="en-US" sz="2800" dirty="0"/>
          </a:p>
        </p:txBody>
      </p:sp>
      <p:sp>
        <p:nvSpPr>
          <p:cNvPr id="3" name="Title 2"/>
          <p:cNvSpPr>
            <a:spLocks noGrp="1"/>
          </p:cNvSpPr>
          <p:nvPr>
            <p:ph type="title"/>
          </p:nvPr>
        </p:nvSpPr>
        <p:spPr/>
        <p:txBody>
          <a:bodyPr/>
          <a:lstStyle/>
          <a:p>
            <a:r>
              <a:rPr lang="en-US" dirty="0" smtClean="0"/>
              <a:t>Sexual behaviors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6173300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0099"/>
            <a:ext cx="8229600" cy="1116106"/>
          </a:xfrm>
        </p:spPr>
        <p:txBody>
          <a:bodyPr/>
          <a:lstStyle/>
          <a:p>
            <a:pPr>
              <a:spcBef>
                <a:spcPts val="1800"/>
              </a:spcBef>
            </a:pPr>
            <a:r>
              <a:rPr lang="en-US" spc="100" dirty="0" smtClean="0"/>
              <a:t>Sexual activities : </a:t>
            </a:r>
            <a:r>
              <a:rPr lang="en-US" dirty="0" smtClean="0"/>
              <a:t>Progression of questions with skip patterns</a:t>
            </a:r>
            <a:endParaRPr lang="en-US" spc="100" dirty="0" smtClean="0"/>
          </a:p>
        </p:txBody>
      </p:sp>
      <p:sp>
        <p:nvSpPr>
          <p:cNvPr id="4" name="Content Placeholder 2"/>
          <p:cNvSpPr>
            <a:spLocks noGrp="1"/>
          </p:cNvSpPr>
          <p:nvPr>
            <p:ph idx="1"/>
          </p:nvPr>
        </p:nvSpPr>
        <p:spPr>
          <a:xfrm>
            <a:off x="228600" y="1676400"/>
            <a:ext cx="8915400" cy="4622808"/>
          </a:xfrm>
        </p:spPr>
        <p:txBody>
          <a:bodyPr>
            <a:noAutofit/>
          </a:bodyPr>
          <a:lstStyle/>
          <a:p>
            <a:pPr lvl="1">
              <a:spcBef>
                <a:spcPts val="1800"/>
              </a:spcBef>
            </a:pPr>
            <a:r>
              <a:rPr lang="en-US" sz="2000" dirty="0" smtClean="0"/>
              <a:t>Kissing: Do you know what kissing is</a:t>
            </a:r>
          </a:p>
          <a:p>
            <a:pPr lvl="2">
              <a:spcBef>
                <a:spcPts val="1800"/>
              </a:spcBef>
            </a:pPr>
            <a:r>
              <a:rPr lang="en-US" sz="1800" b="1" i="1" dirty="0" smtClean="0"/>
              <a:t>If yes: Do you know any friends who have kissed? Yes, many/ </a:t>
            </a:r>
            <a:r>
              <a:rPr lang="fr-FR" sz="1800" b="1" i="1" dirty="0" smtClean="0"/>
              <a:t> </a:t>
            </a:r>
            <a:r>
              <a:rPr lang="en-US" sz="1800" b="1" i="1" dirty="0" smtClean="0"/>
              <a:t>Yes, some</a:t>
            </a:r>
            <a:r>
              <a:rPr lang="fr-FR" sz="1800" b="1" i="1" dirty="0" smtClean="0"/>
              <a:t>/ </a:t>
            </a:r>
            <a:r>
              <a:rPr lang="en-US" sz="1800" b="1" i="1" dirty="0" smtClean="0"/>
              <a:t>No, none</a:t>
            </a:r>
            <a:r>
              <a:rPr lang="fr-FR" sz="1800" b="1" i="1" dirty="0" smtClean="0"/>
              <a:t>/ </a:t>
            </a:r>
            <a:r>
              <a:rPr lang="en-US" sz="1800" b="1" i="1" dirty="0" smtClean="0"/>
              <a:t>Don’t know </a:t>
            </a:r>
          </a:p>
          <a:p>
            <a:pPr lvl="1">
              <a:spcBef>
                <a:spcPts val="1800"/>
              </a:spcBef>
            </a:pPr>
            <a:r>
              <a:rPr lang="en-US" sz="2000" dirty="0" smtClean="0"/>
              <a:t>Touching: Do you know what touching is? By touching, we mean touching someone’s private parts, breasts or other parts of the body in a sexual way.</a:t>
            </a:r>
          </a:p>
          <a:p>
            <a:pPr lvl="2">
              <a:spcBef>
                <a:spcPts val="1800"/>
              </a:spcBef>
            </a:pPr>
            <a:r>
              <a:rPr lang="en-US" sz="1800" b="1" i="1" dirty="0" smtClean="0"/>
              <a:t>If yes: Do you know any friends who have touched or been touched?</a:t>
            </a:r>
            <a:r>
              <a:rPr lang="fr-FR" sz="2000" dirty="0" smtClean="0"/>
              <a:t> </a:t>
            </a:r>
            <a:r>
              <a:rPr lang="en-US" sz="2000" dirty="0" smtClean="0"/>
              <a:t>   </a:t>
            </a:r>
          </a:p>
          <a:p>
            <a:pPr lvl="1">
              <a:spcBef>
                <a:spcPts val="1800"/>
              </a:spcBef>
            </a:pPr>
            <a:r>
              <a:rPr lang="fr-FR" sz="2000" dirty="0" smtClean="0"/>
              <a:t> </a:t>
            </a:r>
            <a:r>
              <a:rPr lang="en-US" sz="2000" dirty="0" smtClean="0"/>
              <a:t>Sexual intercourse: Do you know what sexual intercourse is? By this we mean when a boy or man puts his penis in a girl’s or woman’s vagina.</a:t>
            </a:r>
          </a:p>
          <a:p>
            <a:pPr lvl="2">
              <a:spcBef>
                <a:spcPts val="1800"/>
              </a:spcBef>
            </a:pPr>
            <a:r>
              <a:rPr lang="en-US" sz="1800" b="1" i="1" dirty="0" smtClean="0"/>
              <a:t>If yes: :  Do you know any friends [peers around you] who have had sex (sexual intercourse)?</a:t>
            </a:r>
            <a:r>
              <a:rPr lang="fr-FR" sz="1800" b="1" i="1" dirty="0" smtClean="0"/>
              <a:t> </a:t>
            </a:r>
            <a:r>
              <a:rPr lang="en-US" sz="1800" b="1" i="1" dirty="0" smtClean="0"/>
              <a:t> </a:t>
            </a:r>
            <a:r>
              <a:rPr lang="fr-FR" sz="1800" b="1" i="1" dirty="0" smtClean="0"/>
              <a:t> </a:t>
            </a:r>
            <a:endParaRPr lang="en-US" sz="1800" b="1" i="1"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4574150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0099"/>
            <a:ext cx="8229600" cy="1116106"/>
          </a:xfrm>
        </p:spPr>
        <p:txBody>
          <a:bodyPr/>
          <a:lstStyle/>
          <a:p>
            <a:pPr>
              <a:spcBef>
                <a:spcPts val="1800"/>
              </a:spcBef>
            </a:pPr>
            <a:r>
              <a:rPr lang="en-US" spc="100" dirty="0" smtClean="0"/>
              <a:t>Sexual activities : </a:t>
            </a:r>
            <a:r>
              <a:rPr lang="en-US" dirty="0" smtClean="0"/>
              <a:t>Progression of questions with skip patterns</a:t>
            </a:r>
            <a:endParaRPr lang="en-US" spc="100" dirty="0" smtClean="0"/>
          </a:p>
        </p:txBody>
      </p:sp>
      <p:sp>
        <p:nvSpPr>
          <p:cNvPr id="4" name="Content Placeholder 2"/>
          <p:cNvSpPr>
            <a:spLocks noGrp="1"/>
          </p:cNvSpPr>
          <p:nvPr>
            <p:ph idx="1"/>
          </p:nvPr>
        </p:nvSpPr>
        <p:spPr>
          <a:xfrm>
            <a:off x="76200" y="1600200"/>
            <a:ext cx="8915400" cy="4622808"/>
          </a:xfrm>
        </p:spPr>
        <p:txBody>
          <a:bodyPr>
            <a:noAutofit/>
          </a:bodyPr>
          <a:lstStyle/>
          <a:p>
            <a:pPr lvl="1">
              <a:spcBef>
                <a:spcPts val="1800"/>
              </a:spcBef>
              <a:buNone/>
            </a:pPr>
            <a:r>
              <a:rPr lang="en-US" sz="1600" b="1" dirty="0" smtClean="0"/>
              <a:t>	Now we would like to ask you about things that YOU might have done together with someone else as more than just friends.</a:t>
            </a:r>
            <a:r>
              <a:rPr lang="en-US" sz="1600" dirty="0" smtClean="0"/>
              <a:t> </a:t>
            </a:r>
            <a:r>
              <a:rPr lang="en-US" sz="1600" b="1" dirty="0" smtClean="0"/>
              <a:t>Remember that you do not need to answer anything that you do not feel comfortable telling me about</a:t>
            </a:r>
          </a:p>
          <a:p>
            <a:pPr lvl="1">
              <a:spcBef>
                <a:spcPts val="600"/>
              </a:spcBef>
              <a:buNone/>
            </a:pPr>
            <a:r>
              <a:rPr lang="fr-FR" sz="1600" b="1" dirty="0" smtClean="0"/>
              <a:t>	Tell me </a:t>
            </a:r>
            <a:r>
              <a:rPr lang="fr-FR" sz="1600" b="1" dirty="0" err="1" smtClean="0"/>
              <a:t>which</a:t>
            </a:r>
            <a:r>
              <a:rPr lang="fr-FR" sz="1600" b="1" dirty="0" smtClean="0"/>
              <a:t> of the </a:t>
            </a:r>
            <a:r>
              <a:rPr lang="fr-FR" sz="1600" b="1" dirty="0" err="1" smtClean="0"/>
              <a:t>following</a:t>
            </a:r>
            <a:r>
              <a:rPr lang="fr-FR" sz="1600" b="1" dirty="0" smtClean="0"/>
              <a:t> </a:t>
            </a:r>
            <a:r>
              <a:rPr lang="fr-FR" sz="1600" b="1" dirty="0" err="1" smtClean="0"/>
              <a:t>activities</a:t>
            </a:r>
            <a:r>
              <a:rPr lang="fr-FR" sz="1600" b="1" dirty="0" smtClean="0"/>
              <a:t> </a:t>
            </a:r>
            <a:r>
              <a:rPr lang="fr-FR" sz="1600" b="1" dirty="0" err="1" smtClean="0"/>
              <a:t>you</a:t>
            </a:r>
            <a:r>
              <a:rPr lang="fr-FR" sz="1600" b="1" dirty="0" smtClean="0"/>
              <a:t> have </a:t>
            </a:r>
            <a:r>
              <a:rPr lang="fr-FR" sz="1600" b="1" dirty="0" err="1" smtClean="0"/>
              <a:t>ever</a:t>
            </a:r>
            <a:r>
              <a:rPr lang="fr-FR" sz="1600" b="1" dirty="0" smtClean="0"/>
              <a:t> </a:t>
            </a:r>
            <a:r>
              <a:rPr lang="fr-FR" sz="1600" b="1" dirty="0" err="1" smtClean="0"/>
              <a:t>done</a:t>
            </a:r>
            <a:r>
              <a:rPr lang="fr-FR" sz="1600" b="1" dirty="0" smtClean="0"/>
              <a:t> </a:t>
            </a:r>
            <a:r>
              <a:rPr lang="fr-FR" sz="1600" b="1" dirty="0" err="1" smtClean="0"/>
              <a:t>together</a:t>
            </a:r>
            <a:r>
              <a:rPr lang="fr-FR" sz="1600" b="1" dirty="0" smtClean="0"/>
              <a:t> </a:t>
            </a:r>
            <a:r>
              <a:rPr lang="fr-FR" sz="1600" b="1" dirty="0" err="1" smtClean="0"/>
              <a:t>with</a:t>
            </a:r>
            <a:r>
              <a:rPr lang="fr-FR" sz="1600" b="1" dirty="0" smtClean="0"/>
              <a:t> </a:t>
            </a:r>
            <a:r>
              <a:rPr lang="fr-FR" sz="1600" b="1" dirty="0" err="1" smtClean="0"/>
              <a:t>someone</a:t>
            </a:r>
            <a:r>
              <a:rPr lang="fr-FR" sz="1600" b="1" dirty="0" smtClean="0"/>
              <a:t> </a:t>
            </a:r>
            <a:r>
              <a:rPr lang="fr-FR" sz="1600" b="1" dirty="0" err="1" smtClean="0"/>
              <a:t>else</a:t>
            </a:r>
            <a:r>
              <a:rPr lang="fr-FR" sz="1600" b="1" dirty="0" smtClean="0"/>
              <a:t> as more </a:t>
            </a:r>
            <a:r>
              <a:rPr lang="fr-FR" sz="1600" b="1" dirty="0" err="1" smtClean="0"/>
              <a:t>than</a:t>
            </a:r>
            <a:r>
              <a:rPr lang="fr-FR" sz="1600" b="1" dirty="0" smtClean="0"/>
              <a:t> </a:t>
            </a:r>
            <a:r>
              <a:rPr lang="fr-FR" sz="1600" b="1" dirty="0" err="1" smtClean="0"/>
              <a:t>just</a:t>
            </a:r>
            <a:r>
              <a:rPr lang="fr-FR" sz="1600" b="1" dirty="0" smtClean="0"/>
              <a:t> </a:t>
            </a:r>
            <a:r>
              <a:rPr lang="fr-FR" sz="1600" b="1" dirty="0" err="1" smtClean="0"/>
              <a:t>friends</a:t>
            </a:r>
            <a:r>
              <a:rPr lang="fr-FR" sz="1600" b="1" dirty="0" smtClean="0"/>
              <a:t>. </a:t>
            </a:r>
            <a:r>
              <a:rPr lang="en-US" sz="1600" b="1" dirty="0" smtClean="0"/>
              <a:t>For each activity, I also want to know if you did this with a boy or a girl. Please answer all that apply.</a:t>
            </a:r>
            <a:r>
              <a:rPr lang="fr-FR" dirty="0" smtClean="0"/>
              <a:t> </a:t>
            </a:r>
            <a:endParaRPr lang="en-US" sz="2000" spc="150" dirty="0" smtClean="0"/>
          </a:p>
        </p:txBody>
      </p:sp>
      <p:graphicFrame>
        <p:nvGraphicFramePr>
          <p:cNvPr id="5" name="Tableau 4"/>
          <p:cNvGraphicFramePr>
            <a:graphicFrameLocks noGrp="1"/>
          </p:cNvGraphicFramePr>
          <p:nvPr/>
        </p:nvGraphicFramePr>
        <p:xfrm>
          <a:off x="457200" y="3276600"/>
          <a:ext cx="8458200" cy="3445552"/>
        </p:xfrm>
        <a:graphic>
          <a:graphicData uri="http://schemas.openxmlformats.org/drawingml/2006/table">
            <a:tbl>
              <a:tblPr/>
              <a:tblGrid>
                <a:gridCol w="3352800"/>
                <a:gridCol w="1371600"/>
                <a:gridCol w="1371600"/>
                <a:gridCol w="1219200"/>
                <a:gridCol w="1143000"/>
              </a:tblGrid>
              <a:tr h="187013">
                <a:tc>
                  <a:txBody>
                    <a:bodyPr/>
                    <a:lstStyle/>
                    <a:p>
                      <a:pPr algn="l" fontAlgn="t"/>
                      <a:r>
                        <a:rPr lang="fr-FR" sz="1400" b="0" i="0" u="none" strike="noStrike" dirty="0">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dirty="0" err="1">
                          <a:solidFill>
                            <a:schemeClr val="tx2"/>
                          </a:solidFill>
                          <a:latin typeface="Calibri"/>
                        </a:rPr>
                        <a:t>Yes</a:t>
                      </a:r>
                      <a:r>
                        <a:rPr lang="fr-FR" sz="1400" b="0" i="0" u="none" strike="noStrike" dirty="0">
                          <a:solidFill>
                            <a:schemeClr val="tx2"/>
                          </a:solidFill>
                          <a:latin typeface="Calibri"/>
                        </a:rPr>
                        <a:t>, </a:t>
                      </a:r>
                      <a:r>
                        <a:rPr lang="fr-FR" sz="1400" b="0" i="0" u="none" strike="noStrike" dirty="0" err="1">
                          <a:solidFill>
                            <a:schemeClr val="tx2"/>
                          </a:solidFill>
                          <a:latin typeface="Calibri"/>
                        </a:rPr>
                        <a:t>with</a:t>
                      </a:r>
                      <a:r>
                        <a:rPr lang="fr-FR" sz="1400" b="0" i="0" u="none" strike="noStrike" dirty="0" smtClean="0">
                          <a:solidFill>
                            <a:schemeClr val="tx2"/>
                          </a:solidFill>
                          <a:latin typeface="Calibri"/>
                        </a:rPr>
                        <a:t> X </a:t>
                      </a:r>
                      <a:r>
                        <a:rPr lang="fr-FR" sz="1400" b="0" i="0" u="none" strike="noStrike" dirty="0">
                          <a:solidFill>
                            <a:schemeClr val="tx2"/>
                          </a:solidFill>
                          <a:latin typeface="Calibri"/>
                        </a:rPr>
                        <a:t>girl(s)</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dirty="0" err="1">
                          <a:solidFill>
                            <a:schemeClr val="tx2"/>
                          </a:solidFill>
                          <a:latin typeface="Calibri"/>
                        </a:rPr>
                        <a:t>Yes</a:t>
                      </a:r>
                      <a:r>
                        <a:rPr lang="fr-FR" sz="1400" b="0" i="0" u="none" strike="noStrike" dirty="0">
                          <a:solidFill>
                            <a:schemeClr val="tx2"/>
                          </a:solidFill>
                          <a:latin typeface="Calibri"/>
                        </a:rPr>
                        <a:t> </a:t>
                      </a:r>
                      <a:r>
                        <a:rPr lang="fr-FR" sz="1400" b="0" i="0" u="none" strike="noStrike" dirty="0" err="1">
                          <a:solidFill>
                            <a:schemeClr val="tx2"/>
                          </a:solidFill>
                          <a:latin typeface="Calibri"/>
                        </a:rPr>
                        <a:t>with</a:t>
                      </a:r>
                      <a:r>
                        <a:rPr lang="fr-FR" sz="1400" b="0" i="0" u="none" strike="noStrike" dirty="0" smtClean="0">
                          <a:solidFill>
                            <a:schemeClr val="tx2"/>
                          </a:solidFill>
                          <a:latin typeface="Calibri"/>
                        </a:rPr>
                        <a:t> X </a:t>
                      </a:r>
                      <a:r>
                        <a:rPr lang="fr-FR" sz="1400" b="0" i="0" u="none" strike="noStrike" dirty="0">
                          <a:solidFill>
                            <a:schemeClr val="tx2"/>
                          </a:solidFill>
                          <a:latin typeface="Calibri"/>
                        </a:rPr>
                        <a:t>boy(s)</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dirty="0">
                          <a:solidFill>
                            <a:schemeClr val="tx2"/>
                          </a:solidFill>
                          <a:latin typeface="Calibri"/>
                        </a:rPr>
                        <a:t>No </a:t>
                      </a:r>
                      <a:r>
                        <a:rPr lang="fr-FR" sz="1400" b="0" i="0" u="none" strike="noStrike" dirty="0" err="1">
                          <a:solidFill>
                            <a:schemeClr val="tx2"/>
                          </a:solidFill>
                          <a:latin typeface="Calibri"/>
                        </a:rPr>
                        <a:t>with</a:t>
                      </a:r>
                      <a:r>
                        <a:rPr lang="fr-FR" sz="1400" b="0" i="0" u="none" strike="noStrike" dirty="0">
                          <a:solidFill>
                            <a:schemeClr val="tx2"/>
                          </a:solidFill>
                          <a:latin typeface="Calibri"/>
                        </a:rPr>
                        <a:t> </a:t>
                      </a:r>
                      <a:r>
                        <a:rPr lang="fr-FR" sz="1400" b="0" i="0" u="none" strike="noStrike" dirty="0" err="1">
                          <a:solidFill>
                            <a:schemeClr val="tx2"/>
                          </a:solidFill>
                          <a:latin typeface="Calibri"/>
                        </a:rPr>
                        <a:t>either</a:t>
                      </a:r>
                      <a:r>
                        <a:rPr lang="fr-FR" sz="1400" b="0" i="0" u="none" strike="noStrike" dirty="0">
                          <a:solidFill>
                            <a:schemeClr val="tx2"/>
                          </a:solidFill>
                          <a:latin typeface="Calibri"/>
                        </a:rPr>
                        <a:t> boys or girls</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Don’t know</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08">
                <a:tc>
                  <a:txBody>
                    <a:bodyPr/>
                    <a:lstStyle/>
                    <a:p>
                      <a:pPr algn="l" fontAlgn="t"/>
                      <a:r>
                        <a:rPr lang="fr-FR" sz="1400" b="0" i="0" u="none" strike="noStrike" dirty="0" err="1">
                          <a:solidFill>
                            <a:schemeClr val="tx2"/>
                          </a:solidFill>
                          <a:latin typeface="Arial"/>
                        </a:rPr>
                        <a:t>Spent</a:t>
                      </a:r>
                      <a:r>
                        <a:rPr lang="fr-FR" sz="1400" b="0" i="0" u="none" strike="noStrike" dirty="0">
                          <a:solidFill>
                            <a:schemeClr val="tx2"/>
                          </a:solidFill>
                          <a:latin typeface="Arial"/>
                        </a:rPr>
                        <a:t> time </a:t>
                      </a:r>
                      <a:r>
                        <a:rPr lang="fr-FR" sz="1400" b="0" i="0" u="none" strike="noStrike" dirty="0" err="1">
                          <a:solidFill>
                            <a:schemeClr val="tx2"/>
                          </a:solidFill>
                          <a:latin typeface="Arial"/>
                        </a:rPr>
                        <a:t>alone</a:t>
                      </a:r>
                      <a:r>
                        <a:rPr lang="fr-FR" sz="1400" b="0" i="0" u="none" strike="noStrike" dirty="0">
                          <a:solidFill>
                            <a:schemeClr val="tx2"/>
                          </a:solidFill>
                          <a:latin typeface="Arial"/>
                        </a:rPr>
                        <a:t> in a </a:t>
                      </a:r>
                      <a:r>
                        <a:rPr lang="fr-FR" sz="1400" b="0" i="0" u="none" strike="noStrike" dirty="0" err="1">
                          <a:solidFill>
                            <a:schemeClr val="tx2"/>
                          </a:solidFill>
                          <a:latin typeface="Arial"/>
                        </a:rPr>
                        <a:t>private</a:t>
                      </a:r>
                      <a:r>
                        <a:rPr lang="fr-FR" sz="1400" b="0" i="0" u="none" strike="noStrike" dirty="0">
                          <a:solidFill>
                            <a:schemeClr val="tx2"/>
                          </a:solidFill>
                          <a:latin typeface="Arial"/>
                        </a:rPr>
                        <a:t> </a:t>
                      </a:r>
                      <a:r>
                        <a:rPr lang="fr-FR" sz="1400" b="0" i="0" u="none" strike="noStrike" dirty="0" err="1">
                          <a:solidFill>
                            <a:schemeClr val="tx2"/>
                          </a:solidFill>
                          <a:latin typeface="Arial"/>
                        </a:rPr>
                        <a:t>space</a:t>
                      </a:r>
                      <a:r>
                        <a:rPr lang="fr-FR" sz="1400" b="0" i="0" u="none" strike="noStrike" dirty="0">
                          <a:solidFill>
                            <a:schemeClr val="tx2"/>
                          </a:solidFill>
                          <a:latin typeface="Arial"/>
                        </a:rPr>
                        <a:t> </a:t>
                      </a:r>
                      <a:r>
                        <a:rPr lang="fr-FR" sz="1400" b="0" i="0" u="none" strike="noStrike" dirty="0" err="1">
                          <a:solidFill>
                            <a:schemeClr val="tx2"/>
                          </a:solidFill>
                          <a:latin typeface="Arial"/>
                        </a:rPr>
                        <a:t>without</a:t>
                      </a:r>
                      <a:r>
                        <a:rPr lang="fr-FR" sz="1400" b="0" i="0" u="none" strike="noStrike" dirty="0">
                          <a:solidFill>
                            <a:schemeClr val="tx2"/>
                          </a:solidFill>
                          <a:latin typeface="Arial"/>
                        </a:rPr>
                        <a:t> </a:t>
                      </a:r>
                      <a:r>
                        <a:rPr lang="fr-FR" sz="1400" b="0" i="0" u="none" strike="noStrike" dirty="0" err="1">
                          <a:solidFill>
                            <a:schemeClr val="tx2"/>
                          </a:solidFill>
                          <a:latin typeface="Arial"/>
                        </a:rPr>
                        <a:t>any</a:t>
                      </a:r>
                      <a:r>
                        <a:rPr lang="fr-FR" sz="1400" b="0" i="0" u="none" strike="noStrike" dirty="0">
                          <a:solidFill>
                            <a:schemeClr val="tx2"/>
                          </a:solidFill>
                          <a:latin typeface="Arial"/>
                        </a:rPr>
                        <a:t> </a:t>
                      </a:r>
                      <a:r>
                        <a:rPr lang="fr-FR" sz="1400" b="0" i="0" u="none" strike="noStrike" dirty="0" err="1">
                          <a:solidFill>
                            <a:schemeClr val="tx2"/>
                          </a:solidFill>
                          <a:latin typeface="Arial"/>
                        </a:rPr>
                        <a:t>adults</a:t>
                      </a:r>
                      <a:r>
                        <a:rPr lang="fr-FR" sz="1400" b="0" i="0" u="none" strike="noStrike" dirty="0">
                          <a:solidFill>
                            <a:schemeClr val="tx2"/>
                          </a:solidFill>
                          <a:latin typeface="Arial"/>
                        </a:rPr>
                        <a:t> </a:t>
                      </a:r>
                      <a:r>
                        <a:rPr lang="fr-FR" sz="1400" b="0" i="0" u="none" strike="noStrike" dirty="0" err="1">
                          <a:solidFill>
                            <a:schemeClr val="tx2"/>
                          </a:solidFill>
                          <a:latin typeface="Arial"/>
                        </a:rPr>
                        <a:t>around</a:t>
                      </a:r>
                      <a:endParaRPr lang="fr-FR" sz="1400" b="0" i="0" u="none" strike="noStrike" dirty="0">
                        <a:solidFill>
                          <a:schemeClr val="tx2"/>
                        </a:solidFill>
                        <a:latin typeface="Arial"/>
                      </a:endParaRP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108">
                <a:tc>
                  <a:txBody>
                    <a:bodyPr/>
                    <a:lstStyle/>
                    <a:p>
                      <a:pPr algn="l" fontAlgn="t"/>
                      <a:r>
                        <a:rPr lang="fr-FR" sz="1100" b="1" i="0" u="none" strike="noStrike">
                          <a:solidFill>
                            <a:schemeClr val="tx2"/>
                          </a:solidFill>
                          <a:latin typeface="Times New Roman"/>
                        </a:rPr>
                        <a:t> </a:t>
                      </a:r>
                      <a:r>
                        <a:rPr lang="fr-FR" sz="1400" b="0" i="0" u="none" strike="noStrike">
                          <a:solidFill>
                            <a:schemeClr val="tx2"/>
                          </a:solidFill>
                          <a:latin typeface="Arial"/>
                        </a:rPr>
                        <a:t>Held hands with someone you liked as more than just friends</a:t>
                      </a:r>
                      <a:endParaRPr lang="fr-FR" sz="1100" b="1" i="0" u="none" strike="noStrike">
                        <a:solidFill>
                          <a:schemeClr val="tx2"/>
                        </a:solidFill>
                        <a:latin typeface="Times New Roman"/>
                      </a:endParaRP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608">
                <a:tc>
                  <a:txBody>
                    <a:bodyPr/>
                    <a:lstStyle/>
                    <a:p>
                      <a:pPr algn="l" fontAlgn="t"/>
                      <a:r>
                        <a:rPr lang="fr-FR" sz="1400" b="0" i="0" u="none" strike="noStrike">
                          <a:solidFill>
                            <a:schemeClr val="tx2"/>
                          </a:solidFill>
                          <a:latin typeface="Arial"/>
                        </a:rPr>
                        <a:t>Hugged or cuddled. By this we mean when two young people hold each other close as more than just friends, to show love or affection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dirty="0">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133">
                <a:tc>
                  <a:txBody>
                    <a:bodyPr/>
                    <a:lstStyle/>
                    <a:p>
                      <a:pPr algn="l" fontAlgn="t"/>
                      <a:r>
                        <a:rPr lang="fr-FR" sz="1400" b="0" i="0" u="none" strike="noStrike">
                          <a:solidFill>
                            <a:schemeClr val="tx2"/>
                          </a:solidFill>
                          <a:latin typeface="Arial"/>
                        </a:rPr>
                        <a:t>Kissed on the lips or with tongue</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900">
                <a:tc>
                  <a:txBody>
                    <a:bodyPr/>
                    <a:lstStyle/>
                    <a:p>
                      <a:pPr algn="l" fontAlgn="t"/>
                      <a:r>
                        <a:rPr lang="fr-FR" sz="1400" b="0" i="0" u="none" strike="noStrike">
                          <a:solidFill>
                            <a:schemeClr val="tx2"/>
                          </a:solidFill>
                          <a:latin typeface="Arial"/>
                        </a:rPr>
                        <a:t>Flirted with someone using a phone, emailed or social media</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99">
                <a:tc>
                  <a:txBody>
                    <a:bodyPr/>
                    <a:lstStyle/>
                    <a:p>
                      <a:pPr algn="l" fontAlgn="t"/>
                      <a:r>
                        <a:rPr lang="fr-FR" sz="1100" b="1" i="0" u="none" strike="noStrike" dirty="0">
                          <a:solidFill>
                            <a:schemeClr val="tx2"/>
                          </a:solidFill>
                          <a:latin typeface="Times New Roman"/>
                        </a:rPr>
                        <a:t>  </a:t>
                      </a:r>
                      <a:r>
                        <a:rPr lang="fr-FR" sz="1400" b="0" i="0" u="none" strike="noStrike" dirty="0">
                          <a:solidFill>
                            <a:schemeClr val="tx2"/>
                          </a:solidFill>
                          <a:latin typeface="Arial"/>
                        </a:rPr>
                        <a:t>Sent a </a:t>
                      </a:r>
                      <a:r>
                        <a:rPr lang="fr-FR" sz="1400" b="0" i="0" u="none" strike="noStrike" dirty="0" err="1">
                          <a:solidFill>
                            <a:schemeClr val="tx2"/>
                          </a:solidFill>
                          <a:latin typeface="Arial"/>
                        </a:rPr>
                        <a:t>sexual</a:t>
                      </a:r>
                      <a:r>
                        <a:rPr lang="fr-FR" sz="1400" b="0" i="0" u="none" strike="noStrike" dirty="0">
                          <a:solidFill>
                            <a:schemeClr val="tx2"/>
                          </a:solidFill>
                          <a:latin typeface="Arial"/>
                        </a:rPr>
                        <a:t> </a:t>
                      </a:r>
                      <a:r>
                        <a:rPr lang="fr-FR" sz="1400" b="0" i="0" u="none" strike="noStrike" dirty="0" err="1">
                          <a:solidFill>
                            <a:schemeClr val="tx2"/>
                          </a:solidFill>
                          <a:latin typeface="Arial"/>
                        </a:rPr>
                        <a:t>picture</a:t>
                      </a:r>
                      <a:r>
                        <a:rPr lang="fr-FR" sz="1400" b="0" i="0" u="none" strike="noStrike" dirty="0">
                          <a:solidFill>
                            <a:schemeClr val="tx2"/>
                          </a:solidFill>
                          <a:latin typeface="Arial"/>
                        </a:rPr>
                        <a:t> of </a:t>
                      </a:r>
                      <a:r>
                        <a:rPr lang="fr-FR" sz="1400" b="0" i="0" u="none" strike="noStrike" dirty="0" err="1">
                          <a:solidFill>
                            <a:schemeClr val="tx2"/>
                          </a:solidFill>
                          <a:latin typeface="Arial"/>
                        </a:rPr>
                        <a:t>yourself</a:t>
                      </a:r>
                      <a:r>
                        <a:rPr lang="fr-FR" sz="1400" b="0" i="0" u="none" strike="noStrike" dirty="0">
                          <a:solidFill>
                            <a:schemeClr val="tx2"/>
                          </a:solidFill>
                          <a:latin typeface="Arial"/>
                        </a:rPr>
                        <a:t> </a:t>
                      </a:r>
                      <a:r>
                        <a:rPr lang="fr-FR" sz="1400" b="0" i="0" u="none" strike="noStrike" dirty="0" err="1">
                          <a:solidFill>
                            <a:schemeClr val="tx2"/>
                          </a:solidFill>
                          <a:latin typeface="Arial"/>
                        </a:rPr>
                        <a:t>using</a:t>
                      </a:r>
                      <a:r>
                        <a:rPr lang="fr-FR" sz="1400" b="0" i="0" u="none" strike="noStrike" dirty="0">
                          <a:solidFill>
                            <a:schemeClr val="tx2"/>
                          </a:solidFill>
                          <a:latin typeface="Arial"/>
                        </a:rPr>
                        <a:t> the phone, email of social media.</a:t>
                      </a:r>
                      <a:endParaRPr lang="fr-FR" sz="1100" b="1" i="0" u="none" strike="noStrike" dirty="0">
                        <a:solidFill>
                          <a:schemeClr val="tx2"/>
                        </a:solidFill>
                        <a:latin typeface="Times New Roman"/>
                      </a:endParaRP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dirty="0">
                          <a:solidFill>
                            <a:schemeClr val="tx2"/>
                          </a:solidFill>
                          <a:latin typeface="Calibri"/>
                        </a:rPr>
                        <a:t> </a:t>
                      </a:r>
                    </a:p>
                  </a:txBody>
                  <a:tcPr marL="8932" marR="8932" marT="89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4574150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Autofit/>
          </a:bodyPr>
          <a:lstStyle/>
          <a:p>
            <a:pPr>
              <a:buNone/>
            </a:pPr>
            <a:r>
              <a:rPr lang="en-US" sz="1200" b="1" i="1" dirty="0" smtClean="0"/>
              <a:t>If Yes to at least one item in IXC5a-f, excluding </a:t>
            </a:r>
            <a:r>
              <a:rPr lang="en-US" sz="1200" b="1" i="1" dirty="0" err="1" smtClean="0"/>
              <a:t>e</a:t>
            </a:r>
            <a:r>
              <a:rPr lang="en-US" sz="1200" b="1" i="1" dirty="0" smtClean="0"/>
              <a:t>:</a:t>
            </a:r>
            <a:endParaRPr lang="fr-FR" sz="1200" i="1" dirty="0" smtClean="0"/>
          </a:p>
          <a:p>
            <a:r>
              <a:rPr lang="en-US" sz="1200" b="1" dirty="0" smtClean="0"/>
              <a:t>Have you ever touched or been touched by someone? By touching, we mean touching boys’ or girls’ private parts, breasts or other body parts in a sexual way.</a:t>
            </a:r>
            <a:endParaRPr lang="fr-FR" sz="1200" dirty="0" smtClean="0"/>
          </a:p>
          <a:p>
            <a:pPr lvl="1"/>
            <a:r>
              <a:rPr lang="en-US" sz="1100" dirty="0" smtClean="0"/>
              <a:t>Yes, with ______ </a:t>
            </a:r>
            <a:r>
              <a:rPr lang="en-US" sz="1100" dirty="0" err="1" smtClean="0"/>
              <a:t>girl(s</a:t>
            </a:r>
            <a:r>
              <a:rPr lang="en-US" sz="1100" dirty="0" smtClean="0"/>
              <a:t>)</a:t>
            </a:r>
            <a:endParaRPr lang="fr-FR" sz="1100" dirty="0" smtClean="0"/>
          </a:p>
          <a:p>
            <a:pPr lvl="1"/>
            <a:r>
              <a:rPr lang="en-US" sz="1100" dirty="0" smtClean="0"/>
              <a:t>Yes, with ______ </a:t>
            </a:r>
            <a:r>
              <a:rPr lang="en-US" sz="1100" dirty="0" err="1" smtClean="0"/>
              <a:t>boy(s</a:t>
            </a:r>
            <a:r>
              <a:rPr lang="en-US" sz="1100" dirty="0" smtClean="0"/>
              <a:t>)</a:t>
            </a:r>
            <a:endParaRPr lang="fr-FR" sz="1100" dirty="0" smtClean="0"/>
          </a:p>
          <a:p>
            <a:pPr lvl="1"/>
            <a:r>
              <a:rPr lang="en-US" sz="1100" dirty="0" smtClean="0"/>
              <a:t>No, never</a:t>
            </a:r>
            <a:endParaRPr lang="fr-FR" sz="1100" dirty="0" smtClean="0"/>
          </a:p>
          <a:p>
            <a:pPr lvl="1"/>
            <a:r>
              <a:rPr lang="en-US" sz="1100" dirty="0" smtClean="0"/>
              <a:t>Don’t know</a:t>
            </a:r>
            <a:endParaRPr lang="fr-FR" sz="1100" dirty="0" smtClean="0"/>
          </a:p>
          <a:p>
            <a:pPr>
              <a:buNone/>
            </a:pPr>
            <a:r>
              <a:rPr lang="en-US" sz="1200" b="1" dirty="0" smtClean="0"/>
              <a:t> </a:t>
            </a:r>
            <a:endParaRPr lang="fr-FR" sz="1200" dirty="0" smtClean="0"/>
          </a:p>
          <a:p>
            <a:r>
              <a:rPr lang="fr-FR" sz="1200" b="1" dirty="0" smtClean="0"/>
              <a:t>Have </a:t>
            </a:r>
            <a:r>
              <a:rPr lang="fr-FR" sz="1200" b="1" dirty="0" err="1" smtClean="0"/>
              <a:t>you</a:t>
            </a:r>
            <a:r>
              <a:rPr lang="fr-FR" sz="1200" b="1" dirty="0" smtClean="0"/>
              <a:t> </a:t>
            </a:r>
            <a:r>
              <a:rPr lang="fr-FR" sz="1200" b="1" dirty="0" err="1" smtClean="0"/>
              <a:t>ever</a:t>
            </a:r>
            <a:r>
              <a:rPr lang="fr-FR" sz="1200" b="1" dirty="0" smtClean="0"/>
              <a:t> </a:t>
            </a:r>
            <a:r>
              <a:rPr lang="fr-FR" sz="1200" b="1" dirty="0" err="1" smtClean="0"/>
              <a:t>had</a:t>
            </a:r>
            <a:r>
              <a:rPr lang="fr-FR" sz="1200" b="1" dirty="0" smtClean="0"/>
              <a:t> </a:t>
            </a:r>
            <a:r>
              <a:rPr lang="fr-FR" sz="1200" b="1" dirty="0" err="1" smtClean="0"/>
              <a:t>sexual</a:t>
            </a:r>
            <a:r>
              <a:rPr lang="fr-FR" sz="1200" b="1" dirty="0" smtClean="0"/>
              <a:t> intercourse? This </a:t>
            </a:r>
            <a:r>
              <a:rPr lang="fr-FR" sz="1200" b="1" dirty="0" err="1" smtClean="0"/>
              <a:t>is</a:t>
            </a:r>
            <a:r>
              <a:rPr lang="fr-FR" sz="1200" b="1" dirty="0" smtClean="0"/>
              <a:t> </a:t>
            </a:r>
            <a:r>
              <a:rPr lang="fr-FR" sz="1200" b="1" dirty="0" err="1" smtClean="0"/>
              <a:t>when</a:t>
            </a:r>
            <a:r>
              <a:rPr lang="fr-FR" sz="1200" b="1" dirty="0" smtClean="0"/>
              <a:t> a man or boy </a:t>
            </a:r>
            <a:r>
              <a:rPr lang="fr-FR" sz="1200" b="1" dirty="0" err="1" smtClean="0"/>
              <a:t>puts</a:t>
            </a:r>
            <a:r>
              <a:rPr lang="fr-FR" sz="1200" b="1" dirty="0" smtClean="0"/>
              <a:t> </a:t>
            </a:r>
            <a:r>
              <a:rPr lang="fr-FR" sz="1200" b="1" dirty="0" err="1" smtClean="0"/>
              <a:t>his</a:t>
            </a:r>
            <a:r>
              <a:rPr lang="fr-FR" sz="1200" b="1" dirty="0" smtClean="0"/>
              <a:t> </a:t>
            </a:r>
            <a:r>
              <a:rPr lang="fr-FR" sz="1200" b="1" dirty="0" err="1" smtClean="0"/>
              <a:t>penis</a:t>
            </a:r>
            <a:r>
              <a:rPr lang="fr-FR" sz="1200" b="1" dirty="0" smtClean="0"/>
              <a:t> </a:t>
            </a:r>
            <a:r>
              <a:rPr lang="fr-FR" sz="1200" b="1" dirty="0" err="1" smtClean="0"/>
              <a:t>inside</a:t>
            </a:r>
            <a:r>
              <a:rPr lang="fr-FR" sz="1200" b="1" dirty="0" smtClean="0"/>
              <a:t> a </a:t>
            </a:r>
            <a:r>
              <a:rPr lang="fr-FR" sz="1200" b="1" dirty="0" err="1" smtClean="0"/>
              <a:t>girl’s</a:t>
            </a:r>
            <a:r>
              <a:rPr lang="fr-FR" sz="1200" b="1" dirty="0" smtClean="0"/>
              <a:t> or </a:t>
            </a:r>
            <a:r>
              <a:rPr lang="fr-FR" sz="1200" b="1" dirty="0" err="1" smtClean="0"/>
              <a:t>woman’s</a:t>
            </a:r>
            <a:r>
              <a:rPr lang="fr-FR" sz="1200" b="1" dirty="0" smtClean="0"/>
              <a:t> </a:t>
            </a:r>
            <a:r>
              <a:rPr lang="fr-FR" sz="1200" b="1" dirty="0" err="1" smtClean="0"/>
              <a:t>vagina</a:t>
            </a:r>
            <a:r>
              <a:rPr lang="fr-FR" sz="1200" b="1" dirty="0" smtClean="0"/>
              <a:t>.</a:t>
            </a:r>
            <a:endParaRPr lang="fr-FR" sz="1200" dirty="0" smtClean="0"/>
          </a:p>
          <a:p>
            <a:pPr lvl="1"/>
            <a:r>
              <a:rPr lang="en-US" sz="1100" dirty="0" smtClean="0"/>
              <a:t>Yes, several times</a:t>
            </a:r>
            <a:endParaRPr lang="fr-FR" sz="1100" dirty="0" smtClean="0"/>
          </a:p>
          <a:p>
            <a:pPr lvl="1"/>
            <a:r>
              <a:rPr lang="en-US" sz="1100" dirty="0" smtClean="0"/>
              <a:t>Yes, once</a:t>
            </a:r>
            <a:endParaRPr lang="fr-FR" sz="1100" dirty="0" smtClean="0"/>
          </a:p>
          <a:p>
            <a:pPr lvl="1"/>
            <a:r>
              <a:rPr lang="en-US" sz="1100" dirty="0" smtClean="0"/>
              <a:t>No, never</a:t>
            </a:r>
            <a:endParaRPr lang="fr-FR" sz="1100" dirty="0" smtClean="0"/>
          </a:p>
          <a:p>
            <a:pPr lvl="1"/>
            <a:r>
              <a:rPr lang="en-US" sz="1100" dirty="0" smtClean="0"/>
              <a:t>Don’t </a:t>
            </a:r>
            <a:r>
              <a:rPr lang="en-US" sz="1100" dirty="0" smtClean="0"/>
              <a:t>know</a:t>
            </a:r>
            <a:endParaRPr lang="fr-FR" sz="1200" dirty="0" smtClean="0"/>
          </a:p>
          <a:p>
            <a:pPr>
              <a:buNone/>
            </a:pPr>
            <a:r>
              <a:rPr lang="fr-FR" sz="1200" b="1" i="1" dirty="0" smtClean="0"/>
              <a:t>(</a:t>
            </a:r>
            <a:r>
              <a:rPr lang="fr-FR" sz="1200" b="1" i="1" dirty="0" err="1" smtClean="0">
                <a:sym typeface="Wingdings"/>
              </a:rPr>
              <a:t></a:t>
            </a:r>
            <a:r>
              <a:rPr lang="fr-FR" sz="1200" b="1" i="1" dirty="0" smtClean="0"/>
              <a:t> If  </a:t>
            </a:r>
            <a:r>
              <a:rPr lang="en-US" sz="1200" b="1" i="1" dirty="0" smtClean="0"/>
              <a:t>No or Don’t know to IXC7, skip to IXC9)</a:t>
            </a:r>
            <a:endParaRPr lang="fr-FR" sz="1200" dirty="0" smtClean="0"/>
          </a:p>
          <a:p>
            <a:pPr>
              <a:buNone/>
            </a:pPr>
            <a:r>
              <a:rPr lang="en-US" sz="1200" dirty="0" smtClean="0"/>
              <a:t> </a:t>
            </a:r>
            <a:endParaRPr lang="fr-FR" sz="1200" dirty="0" smtClean="0"/>
          </a:p>
          <a:p>
            <a:r>
              <a:rPr lang="fr-FR" sz="1200" b="1" dirty="0" smtClean="0"/>
              <a:t>Have </a:t>
            </a:r>
            <a:r>
              <a:rPr lang="fr-FR" sz="1200" b="1" dirty="0" err="1" smtClean="0"/>
              <a:t>you</a:t>
            </a:r>
            <a:r>
              <a:rPr lang="fr-FR" sz="1200" b="1" dirty="0" smtClean="0"/>
              <a:t> </a:t>
            </a:r>
            <a:r>
              <a:rPr lang="fr-FR" sz="1200" b="1" dirty="0" err="1" smtClean="0"/>
              <a:t>ever</a:t>
            </a:r>
            <a:r>
              <a:rPr lang="fr-FR" sz="1200" b="1" dirty="0" smtClean="0"/>
              <a:t> put </a:t>
            </a:r>
            <a:r>
              <a:rPr lang="fr-FR" sz="1200" b="1" dirty="0" err="1" smtClean="0"/>
              <a:t>your</a:t>
            </a:r>
            <a:r>
              <a:rPr lang="fr-FR" sz="1200" b="1" dirty="0" smtClean="0"/>
              <a:t> </a:t>
            </a:r>
            <a:r>
              <a:rPr lang="fr-FR" sz="1200" b="1" dirty="0" err="1" smtClean="0"/>
              <a:t>mouth</a:t>
            </a:r>
            <a:r>
              <a:rPr lang="fr-FR" sz="1200" b="1" dirty="0" smtClean="0"/>
              <a:t> on </a:t>
            </a:r>
            <a:r>
              <a:rPr lang="fr-FR" sz="1200" b="1" dirty="0" err="1" smtClean="0"/>
              <a:t>someones</a:t>
            </a:r>
            <a:r>
              <a:rPr lang="fr-FR" sz="1200" b="1" dirty="0" smtClean="0"/>
              <a:t>’ </a:t>
            </a:r>
            <a:r>
              <a:rPr lang="fr-FR" sz="1200" b="1" dirty="0" err="1" smtClean="0"/>
              <a:t>genitals</a:t>
            </a:r>
            <a:r>
              <a:rPr lang="fr-FR" sz="1200" b="1" dirty="0" smtClean="0"/>
              <a:t> (</a:t>
            </a:r>
            <a:r>
              <a:rPr lang="fr-FR" sz="1200" b="1" dirty="0" err="1" smtClean="0"/>
              <a:t>private</a:t>
            </a:r>
            <a:r>
              <a:rPr lang="fr-FR" sz="1200" b="1" dirty="0" smtClean="0"/>
              <a:t> parts), or has </a:t>
            </a:r>
            <a:r>
              <a:rPr lang="fr-FR" sz="1200" b="1" dirty="0" err="1" smtClean="0"/>
              <a:t>someone</a:t>
            </a:r>
            <a:r>
              <a:rPr lang="fr-FR" sz="1200" b="1" dirty="0" smtClean="0"/>
              <a:t> put </a:t>
            </a:r>
            <a:r>
              <a:rPr lang="fr-FR" sz="1200" b="1" dirty="0" err="1" smtClean="0"/>
              <a:t>their</a:t>
            </a:r>
            <a:r>
              <a:rPr lang="fr-FR" sz="1200" b="1" dirty="0" smtClean="0"/>
              <a:t> </a:t>
            </a:r>
            <a:r>
              <a:rPr lang="fr-FR" sz="1200" b="1" dirty="0" err="1" smtClean="0"/>
              <a:t>mouth</a:t>
            </a:r>
            <a:r>
              <a:rPr lang="fr-FR" sz="1200" b="1" dirty="0" smtClean="0"/>
              <a:t> on </a:t>
            </a:r>
            <a:r>
              <a:rPr lang="fr-FR" sz="1200" b="1" dirty="0" err="1" smtClean="0"/>
              <a:t>your</a:t>
            </a:r>
            <a:r>
              <a:rPr lang="fr-FR" sz="1200" b="1" dirty="0" smtClean="0"/>
              <a:t> </a:t>
            </a:r>
            <a:r>
              <a:rPr lang="fr-FR" sz="1200" b="1" dirty="0" err="1" smtClean="0"/>
              <a:t>genitals</a:t>
            </a:r>
            <a:r>
              <a:rPr lang="fr-FR" sz="1200" b="1" dirty="0" smtClean="0"/>
              <a:t> (</a:t>
            </a:r>
            <a:r>
              <a:rPr lang="fr-FR" sz="1200" b="1" dirty="0" err="1" smtClean="0"/>
              <a:t>private</a:t>
            </a:r>
            <a:r>
              <a:rPr lang="fr-FR" sz="1200" b="1" dirty="0" smtClean="0"/>
              <a:t> parts)?</a:t>
            </a:r>
            <a:r>
              <a:rPr lang="fr-FR" sz="1200" b="1" i="1" dirty="0" smtClean="0"/>
              <a:t> (</a:t>
            </a:r>
            <a:r>
              <a:rPr lang="fr-FR" sz="1200" b="1" i="1" dirty="0" err="1" smtClean="0"/>
              <a:t>Explain</a:t>
            </a:r>
            <a:r>
              <a:rPr lang="fr-FR" sz="1200" b="1" i="1" dirty="0" smtClean="0"/>
              <a:t> </a:t>
            </a:r>
            <a:r>
              <a:rPr lang="fr-FR" sz="1200" b="1" i="1" dirty="0" err="1" smtClean="0"/>
              <a:t>genitals</a:t>
            </a:r>
            <a:r>
              <a:rPr lang="fr-FR" sz="1200" b="1" i="1" dirty="0" smtClean="0"/>
              <a:t> (</a:t>
            </a:r>
            <a:r>
              <a:rPr lang="fr-FR" sz="1200" b="1" i="1" dirty="0" err="1" smtClean="0"/>
              <a:t>private</a:t>
            </a:r>
            <a:r>
              <a:rPr lang="fr-FR" sz="1200" b="1" i="1" dirty="0" smtClean="0"/>
              <a:t> parts) for boys and girls </a:t>
            </a:r>
            <a:r>
              <a:rPr lang="fr-FR" sz="1200" b="1" i="1" dirty="0" err="1" smtClean="0"/>
              <a:t>respectively</a:t>
            </a:r>
            <a:r>
              <a:rPr lang="fr-FR" sz="1200" b="1" i="1" dirty="0" smtClean="0"/>
              <a:t>). </a:t>
            </a:r>
            <a:r>
              <a:rPr lang="fr-FR" sz="1200" b="1" dirty="0" err="1" smtClean="0"/>
              <a:t>Some</a:t>
            </a:r>
            <a:r>
              <a:rPr lang="fr-FR" sz="1200" b="1" dirty="0" smtClean="0"/>
              <a:t> people call </a:t>
            </a:r>
            <a:r>
              <a:rPr lang="fr-FR" sz="1200" b="1" dirty="0" err="1" smtClean="0"/>
              <a:t>this</a:t>
            </a:r>
            <a:r>
              <a:rPr lang="fr-FR" sz="1200" b="1" dirty="0" smtClean="0"/>
              <a:t> oral </a:t>
            </a:r>
            <a:r>
              <a:rPr lang="fr-FR" sz="1200" b="1" dirty="0" err="1" smtClean="0"/>
              <a:t>sex</a:t>
            </a:r>
            <a:r>
              <a:rPr lang="fr-FR" sz="1200" b="1" dirty="0" smtClean="0"/>
              <a:t>. </a:t>
            </a:r>
            <a:endParaRPr lang="fr-FR" sz="1200" dirty="0" smtClean="0"/>
          </a:p>
          <a:p>
            <a:pPr lvl="1"/>
            <a:r>
              <a:rPr lang="en-US" sz="1100" dirty="0" smtClean="0"/>
              <a:t>Yes, with ______ </a:t>
            </a:r>
            <a:r>
              <a:rPr lang="en-US" sz="1100" dirty="0" err="1" smtClean="0"/>
              <a:t>girl(s</a:t>
            </a:r>
            <a:r>
              <a:rPr lang="en-US" sz="1100" dirty="0" smtClean="0"/>
              <a:t>)</a:t>
            </a:r>
            <a:endParaRPr lang="fr-FR" sz="1100" dirty="0" smtClean="0"/>
          </a:p>
          <a:p>
            <a:pPr lvl="1"/>
            <a:r>
              <a:rPr lang="en-US" sz="1100" dirty="0" smtClean="0"/>
              <a:t>Yes, with ______ </a:t>
            </a:r>
            <a:r>
              <a:rPr lang="en-US" sz="1100" dirty="0" err="1" smtClean="0"/>
              <a:t>boy(s</a:t>
            </a:r>
            <a:r>
              <a:rPr lang="en-US" sz="1100" dirty="0" smtClean="0"/>
              <a:t>)</a:t>
            </a:r>
            <a:endParaRPr lang="fr-FR" sz="1100" dirty="0" smtClean="0"/>
          </a:p>
          <a:p>
            <a:pPr lvl="1"/>
            <a:r>
              <a:rPr lang="en-US" sz="1100" dirty="0" smtClean="0"/>
              <a:t>No, never</a:t>
            </a:r>
            <a:endParaRPr lang="fr-FR" sz="1100" dirty="0" smtClean="0"/>
          </a:p>
          <a:p>
            <a:pPr lvl="1"/>
            <a:r>
              <a:rPr lang="en-US" sz="1100" dirty="0" smtClean="0"/>
              <a:t>Don’t </a:t>
            </a:r>
            <a:r>
              <a:rPr lang="en-US" sz="1100" dirty="0" smtClean="0"/>
              <a:t>know</a:t>
            </a:r>
            <a:endParaRPr lang="fr-FR" sz="1200" dirty="0" smtClean="0"/>
          </a:p>
          <a:p>
            <a:r>
              <a:rPr lang="en-US" sz="1200" dirty="0" smtClean="0"/>
              <a:t>(In sites where possible, add questions about anal sex)</a:t>
            </a:r>
            <a:endParaRPr lang="fr-FR" sz="1200" dirty="0" smtClean="0"/>
          </a:p>
          <a:p>
            <a:pPr>
              <a:buNone/>
            </a:pPr>
            <a:r>
              <a:rPr lang="en-US" sz="1200" b="1" i="1" dirty="0" smtClean="0"/>
              <a:t> </a:t>
            </a:r>
            <a:endParaRPr lang="fr-FR" sz="1200" i="1" dirty="0" smtClean="0"/>
          </a:p>
          <a:p>
            <a:endParaRPr lang="en-US" sz="1200" dirty="0"/>
          </a:p>
        </p:txBody>
      </p:sp>
      <p:sp>
        <p:nvSpPr>
          <p:cNvPr id="4" name="Title 1"/>
          <p:cNvSpPr>
            <a:spLocks noGrp="1"/>
          </p:cNvSpPr>
          <p:nvPr>
            <p:ph type="title"/>
          </p:nvPr>
        </p:nvSpPr>
        <p:spPr>
          <a:xfrm>
            <a:off x="685800" y="230099"/>
            <a:ext cx="8229600" cy="1116106"/>
          </a:xfrm>
        </p:spPr>
        <p:txBody>
          <a:bodyPr/>
          <a:lstStyle/>
          <a:p>
            <a:pPr>
              <a:spcBef>
                <a:spcPts val="1800"/>
              </a:spcBef>
            </a:pPr>
            <a:r>
              <a:rPr lang="en-US" spc="100" dirty="0" smtClean="0"/>
              <a:t>Sexual activities : </a:t>
            </a:r>
            <a:r>
              <a:rPr lang="en-US" dirty="0" smtClean="0"/>
              <a:t>Progression of questions with skip patterns</a:t>
            </a:r>
            <a:endParaRPr lang="en-US" spc="1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0099"/>
            <a:ext cx="8229600" cy="1116106"/>
          </a:xfrm>
        </p:spPr>
        <p:txBody>
          <a:bodyPr/>
          <a:lstStyle/>
          <a:p>
            <a:pPr>
              <a:spcBef>
                <a:spcPts val="1800"/>
              </a:spcBef>
            </a:pPr>
            <a:r>
              <a:rPr lang="en-US" spc="100" dirty="0" smtClean="0"/>
              <a:t>Sexual activities : </a:t>
            </a:r>
            <a:r>
              <a:rPr lang="en-US" dirty="0" smtClean="0"/>
              <a:t>Progression of questions with skip patterns</a:t>
            </a:r>
            <a:endParaRPr lang="en-US" spc="100" dirty="0" smtClean="0"/>
          </a:p>
        </p:txBody>
      </p:sp>
      <p:graphicFrame>
        <p:nvGraphicFramePr>
          <p:cNvPr id="5" name="Espace réservé du contenu 4"/>
          <p:cNvGraphicFramePr>
            <a:graphicFrameLocks noGrp="1"/>
          </p:cNvGraphicFramePr>
          <p:nvPr>
            <p:ph idx="1"/>
          </p:nvPr>
        </p:nvGraphicFramePr>
        <p:xfrm>
          <a:off x="381000" y="3012593"/>
          <a:ext cx="8305804" cy="3616807"/>
        </p:xfrm>
        <a:graphic>
          <a:graphicData uri="http://schemas.openxmlformats.org/drawingml/2006/table">
            <a:tbl>
              <a:tblPr/>
              <a:tblGrid>
                <a:gridCol w="3200400"/>
                <a:gridCol w="1295400"/>
                <a:gridCol w="1733553"/>
                <a:gridCol w="2076451"/>
              </a:tblGrid>
              <a:tr h="219311">
                <a:tc>
                  <a:txBody>
                    <a:bodyPr/>
                    <a:lstStyle/>
                    <a:p>
                      <a:pPr algn="l" fontAlgn="t"/>
                      <a:r>
                        <a:rPr lang="fr-FR" sz="1400" b="0" i="0" u="none" strike="noStrike" dirty="0">
                          <a:solidFill>
                            <a:srgbClr val="534949"/>
                          </a:solidFill>
                          <a:latin typeface="Arial"/>
                        </a:rPr>
                        <a:t> </a:t>
                      </a:r>
                    </a:p>
                  </a:txBody>
                  <a:tcPr marL="375668"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Age in years</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Can’t remember</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Never did/not applicable</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120">
                <a:tc>
                  <a:txBody>
                    <a:bodyPr/>
                    <a:lstStyle/>
                    <a:p>
                      <a:pPr algn="l" fontAlgn="t"/>
                      <a:r>
                        <a:rPr lang="fr-FR" sz="1400" b="1" i="0" u="none" strike="noStrike">
                          <a:solidFill>
                            <a:srgbClr val="534949"/>
                          </a:solidFill>
                          <a:latin typeface="Arial"/>
                        </a:rPr>
                        <a:t>IA1a.</a:t>
                      </a:r>
                      <a:r>
                        <a:rPr lang="fr-FR" sz="1100" b="1" i="0" u="none" strike="noStrike">
                          <a:solidFill>
                            <a:srgbClr val="534949"/>
                          </a:solidFill>
                          <a:latin typeface="Times New Roman"/>
                        </a:rPr>
                        <a:t>    </a:t>
                      </a:r>
                      <a:r>
                        <a:rPr lang="fr-FR" sz="1400" b="0" i="0" u="none" strike="noStrike">
                          <a:solidFill>
                            <a:srgbClr val="534949"/>
                          </a:solidFill>
                          <a:latin typeface="Arial"/>
                        </a:rPr>
                        <a:t>Spent time alone in a private space without any adults around</a:t>
                      </a:r>
                      <a:endParaRPr lang="fr-FR" sz="1400" b="1" i="0" u="none" strike="noStrike">
                        <a:solidFill>
                          <a:srgbClr val="534949"/>
                        </a:solidFill>
                        <a:latin typeface="Arial"/>
                      </a:endParaRP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dirty="0">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311">
                <a:tc>
                  <a:txBody>
                    <a:bodyPr/>
                    <a:lstStyle/>
                    <a:p>
                      <a:pPr algn="l" fontAlgn="t"/>
                      <a:r>
                        <a:rPr lang="fr-FR" sz="1400" b="1" i="0" u="none" strike="noStrike">
                          <a:solidFill>
                            <a:srgbClr val="534949"/>
                          </a:solidFill>
                          <a:latin typeface="Arial"/>
                        </a:rPr>
                        <a:t>IA1b.</a:t>
                      </a:r>
                      <a:r>
                        <a:rPr lang="fr-FR" sz="1100" b="1" i="0" u="none" strike="noStrike">
                          <a:solidFill>
                            <a:srgbClr val="534949"/>
                          </a:solidFill>
                          <a:latin typeface="Times New Roman"/>
                        </a:rPr>
                        <a:t>    </a:t>
                      </a:r>
                      <a:r>
                        <a:rPr lang="fr-FR" sz="1400" b="0" i="0" u="none" strike="noStrike">
                          <a:solidFill>
                            <a:srgbClr val="534949"/>
                          </a:solidFill>
                          <a:latin typeface="Arial"/>
                        </a:rPr>
                        <a:t>Held hands</a:t>
                      </a:r>
                      <a:endParaRPr lang="fr-FR" sz="1400" b="1" i="0" u="none" strike="noStrike">
                        <a:solidFill>
                          <a:srgbClr val="534949"/>
                        </a:solidFill>
                        <a:latin typeface="Arial"/>
                      </a:endParaRP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581">
                <a:tc>
                  <a:txBody>
                    <a:bodyPr/>
                    <a:lstStyle/>
                    <a:p>
                      <a:pPr algn="l" fontAlgn="t"/>
                      <a:r>
                        <a:rPr lang="fr-FR" sz="1400" b="1" i="0" u="none" strike="noStrike">
                          <a:solidFill>
                            <a:srgbClr val="534949"/>
                          </a:solidFill>
                          <a:latin typeface="Arial"/>
                        </a:rPr>
                        <a:t>IA1c.</a:t>
                      </a:r>
                      <a:r>
                        <a:rPr lang="fr-FR" sz="1100" b="1" i="0" u="none" strike="noStrike">
                          <a:solidFill>
                            <a:srgbClr val="534949"/>
                          </a:solidFill>
                          <a:latin typeface="Times New Roman"/>
                        </a:rPr>
                        <a:t>     </a:t>
                      </a:r>
                      <a:r>
                        <a:rPr lang="fr-FR" sz="1400" b="0" i="0" u="none" strike="noStrike">
                          <a:solidFill>
                            <a:srgbClr val="534949"/>
                          </a:solidFill>
                          <a:latin typeface="Arial"/>
                        </a:rPr>
                        <a:t>Cuddled/Hugged</a:t>
                      </a:r>
                      <a:endParaRPr lang="fr-FR" sz="1400" b="1" i="0" u="none" strike="noStrike">
                        <a:solidFill>
                          <a:srgbClr val="534949"/>
                        </a:solidFill>
                        <a:latin typeface="Arial"/>
                      </a:endParaRP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581">
                <a:tc>
                  <a:txBody>
                    <a:bodyPr/>
                    <a:lstStyle/>
                    <a:p>
                      <a:pPr algn="l" fontAlgn="t"/>
                      <a:r>
                        <a:rPr lang="fr-FR" sz="1400" b="1" i="0" u="none" strike="noStrike" dirty="0">
                          <a:solidFill>
                            <a:srgbClr val="534949"/>
                          </a:solidFill>
                          <a:latin typeface="Arial"/>
                        </a:rPr>
                        <a:t>IA1d.</a:t>
                      </a:r>
                      <a:r>
                        <a:rPr lang="fr-FR" sz="1100" b="1" i="0" u="none" strike="noStrike" dirty="0">
                          <a:solidFill>
                            <a:srgbClr val="534949"/>
                          </a:solidFill>
                          <a:latin typeface="Times New Roman"/>
                        </a:rPr>
                        <a:t>    </a:t>
                      </a:r>
                      <a:r>
                        <a:rPr lang="fr-FR" sz="1400" b="0" i="0" u="none" strike="noStrike" dirty="0" err="1">
                          <a:solidFill>
                            <a:srgbClr val="534949"/>
                          </a:solidFill>
                          <a:latin typeface="Arial"/>
                        </a:rPr>
                        <a:t>Kissed</a:t>
                      </a:r>
                      <a:r>
                        <a:rPr lang="fr-FR" sz="1400" b="0" i="0" u="none" strike="noStrike" dirty="0">
                          <a:solidFill>
                            <a:srgbClr val="534949"/>
                          </a:solidFill>
                          <a:latin typeface="Arial"/>
                        </a:rPr>
                        <a:t> on the </a:t>
                      </a:r>
                      <a:r>
                        <a:rPr lang="fr-FR" sz="1400" b="0" i="0" u="none" strike="noStrike" dirty="0" err="1">
                          <a:solidFill>
                            <a:srgbClr val="534949"/>
                          </a:solidFill>
                          <a:latin typeface="Arial"/>
                        </a:rPr>
                        <a:t>lips</a:t>
                      </a:r>
                      <a:r>
                        <a:rPr lang="fr-FR" sz="1400" b="0" i="0" u="none" strike="noStrike" dirty="0">
                          <a:solidFill>
                            <a:srgbClr val="534949"/>
                          </a:solidFill>
                          <a:latin typeface="Arial"/>
                        </a:rPr>
                        <a:t> or </a:t>
                      </a:r>
                      <a:r>
                        <a:rPr lang="fr-FR" sz="1400" b="0" i="0" u="none" strike="noStrike" dirty="0" err="1">
                          <a:solidFill>
                            <a:srgbClr val="534949"/>
                          </a:solidFill>
                          <a:latin typeface="Arial"/>
                        </a:rPr>
                        <a:t>with</a:t>
                      </a:r>
                      <a:r>
                        <a:rPr lang="fr-FR" sz="1400" b="0" i="0" u="none" strike="noStrike" dirty="0">
                          <a:solidFill>
                            <a:srgbClr val="534949"/>
                          </a:solidFill>
                          <a:latin typeface="Arial"/>
                        </a:rPr>
                        <a:t> </a:t>
                      </a:r>
                      <a:r>
                        <a:rPr lang="fr-FR" sz="1400" b="0" i="0" u="none" strike="noStrike" dirty="0" err="1">
                          <a:solidFill>
                            <a:srgbClr val="534949"/>
                          </a:solidFill>
                          <a:latin typeface="Arial"/>
                        </a:rPr>
                        <a:t>tongue</a:t>
                      </a:r>
                      <a:endParaRPr lang="fr-FR" sz="1400" b="1" i="0" u="none" strike="noStrike" dirty="0">
                        <a:solidFill>
                          <a:srgbClr val="534949"/>
                        </a:solidFill>
                        <a:latin typeface="Arial"/>
                      </a:endParaRP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850">
                <a:tc>
                  <a:txBody>
                    <a:bodyPr/>
                    <a:lstStyle/>
                    <a:p>
                      <a:pPr algn="l" fontAlgn="t"/>
                      <a:r>
                        <a:rPr lang="fr-FR" sz="1400" b="1" i="0" u="none" strike="noStrike" dirty="0">
                          <a:solidFill>
                            <a:srgbClr val="534949"/>
                          </a:solidFill>
                          <a:latin typeface="Arial"/>
                        </a:rPr>
                        <a:t>IA1e.</a:t>
                      </a:r>
                      <a:r>
                        <a:rPr lang="fr-FR" sz="1100" b="1" i="0" u="none" strike="noStrike" dirty="0">
                          <a:solidFill>
                            <a:srgbClr val="534949"/>
                          </a:solidFill>
                          <a:latin typeface="Times New Roman"/>
                        </a:rPr>
                        <a:t>    </a:t>
                      </a:r>
                      <a:r>
                        <a:rPr lang="fr-FR" sz="1400" b="0" i="0" u="none" strike="noStrike" dirty="0" err="1">
                          <a:solidFill>
                            <a:srgbClr val="534949"/>
                          </a:solidFill>
                          <a:latin typeface="Arial"/>
                        </a:rPr>
                        <a:t>Flirted</a:t>
                      </a:r>
                      <a:r>
                        <a:rPr lang="fr-FR" sz="1400" b="0" i="0" u="none" strike="noStrike" dirty="0">
                          <a:solidFill>
                            <a:srgbClr val="534949"/>
                          </a:solidFill>
                          <a:latin typeface="Arial"/>
                        </a:rPr>
                        <a:t> </a:t>
                      </a:r>
                      <a:r>
                        <a:rPr lang="fr-FR" sz="1400" b="0" i="0" u="none" strike="noStrike" dirty="0" err="1">
                          <a:solidFill>
                            <a:srgbClr val="534949"/>
                          </a:solidFill>
                          <a:latin typeface="Arial"/>
                        </a:rPr>
                        <a:t>with</a:t>
                      </a:r>
                      <a:r>
                        <a:rPr lang="fr-FR" sz="1400" b="0" i="0" u="none" strike="noStrike" dirty="0">
                          <a:solidFill>
                            <a:srgbClr val="534949"/>
                          </a:solidFill>
                          <a:latin typeface="Arial"/>
                        </a:rPr>
                        <a:t> </a:t>
                      </a:r>
                      <a:r>
                        <a:rPr lang="fr-FR" sz="1400" b="0" i="0" u="none" strike="noStrike" dirty="0" err="1">
                          <a:solidFill>
                            <a:srgbClr val="534949"/>
                          </a:solidFill>
                          <a:latin typeface="Arial"/>
                        </a:rPr>
                        <a:t>someone</a:t>
                      </a:r>
                      <a:r>
                        <a:rPr lang="fr-FR" sz="1400" b="0" i="0" u="none" strike="noStrike" dirty="0">
                          <a:solidFill>
                            <a:srgbClr val="534949"/>
                          </a:solidFill>
                          <a:latin typeface="Arial"/>
                        </a:rPr>
                        <a:t> </a:t>
                      </a:r>
                      <a:r>
                        <a:rPr lang="fr-FR" sz="1400" b="0" i="0" u="none" strike="noStrike" dirty="0" err="1">
                          <a:solidFill>
                            <a:srgbClr val="534949"/>
                          </a:solidFill>
                          <a:latin typeface="Arial"/>
                        </a:rPr>
                        <a:t>using</a:t>
                      </a:r>
                      <a:r>
                        <a:rPr lang="fr-FR" sz="1400" b="0" i="0" u="none" strike="noStrike" dirty="0">
                          <a:solidFill>
                            <a:srgbClr val="534949"/>
                          </a:solidFill>
                          <a:latin typeface="Arial"/>
                        </a:rPr>
                        <a:t> a phone or social media</a:t>
                      </a:r>
                      <a:endParaRPr lang="fr-FR" sz="1400" b="1" i="0" u="none" strike="noStrike" dirty="0">
                        <a:solidFill>
                          <a:srgbClr val="534949"/>
                        </a:solidFill>
                        <a:latin typeface="Arial"/>
                      </a:endParaRP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581">
                <a:tc>
                  <a:txBody>
                    <a:bodyPr/>
                    <a:lstStyle/>
                    <a:p>
                      <a:pPr algn="l" fontAlgn="t"/>
                      <a:r>
                        <a:rPr lang="fr-FR" sz="1400" b="1" i="0" u="none" strike="noStrike">
                          <a:solidFill>
                            <a:srgbClr val="534949"/>
                          </a:solidFill>
                          <a:latin typeface="Arial"/>
                        </a:rPr>
                        <a:t>IA1f.</a:t>
                      </a:r>
                      <a:r>
                        <a:rPr lang="fr-FR" sz="1100" b="1" i="0" u="none" strike="noStrike">
                          <a:solidFill>
                            <a:srgbClr val="534949"/>
                          </a:solidFill>
                          <a:latin typeface="Times New Roman"/>
                        </a:rPr>
                        <a:t>     </a:t>
                      </a:r>
                      <a:r>
                        <a:rPr lang="fr-FR" sz="1400" b="0" i="0" u="none" strike="noStrike">
                          <a:solidFill>
                            <a:srgbClr val="534949"/>
                          </a:solidFill>
                          <a:latin typeface="Arial"/>
                        </a:rPr>
                        <a:t>Sent a sexual picture of yourself </a:t>
                      </a:r>
                      <a:endParaRPr lang="fr-FR" sz="1400" b="1" i="0" u="none" strike="noStrike">
                        <a:solidFill>
                          <a:srgbClr val="534949"/>
                        </a:solidFill>
                        <a:latin typeface="Arial"/>
                      </a:endParaRP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029">
                <a:tc>
                  <a:txBody>
                    <a:bodyPr/>
                    <a:lstStyle/>
                    <a:p>
                      <a:pPr algn="l" fontAlgn="t"/>
                      <a:r>
                        <a:rPr lang="fr-FR" sz="1400" b="1" i="0" u="none" strike="noStrike">
                          <a:solidFill>
                            <a:srgbClr val="534949"/>
                          </a:solidFill>
                          <a:latin typeface="Arial"/>
                        </a:rPr>
                        <a:t>IA1g.</a:t>
                      </a:r>
                      <a:r>
                        <a:rPr lang="fr-FR" sz="1100" b="1" i="0" u="none" strike="noStrike">
                          <a:solidFill>
                            <a:srgbClr val="534949"/>
                          </a:solidFill>
                          <a:latin typeface="Times New Roman"/>
                        </a:rPr>
                        <a:t>    </a:t>
                      </a:r>
                      <a:r>
                        <a:rPr lang="fr-FR" sz="1400" b="0" i="0" u="none" strike="noStrike">
                          <a:solidFill>
                            <a:srgbClr val="534949"/>
                          </a:solidFill>
                          <a:latin typeface="Arial"/>
                        </a:rPr>
                        <a:t>Touched someone elses genitals (private parts) in a sexual way</a:t>
                      </a:r>
                      <a:endParaRPr lang="fr-FR" sz="1400" b="1" i="0" u="none" strike="noStrike">
                        <a:solidFill>
                          <a:srgbClr val="534949"/>
                        </a:solidFill>
                        <a:latin typeface="Arial"/>
                      </a:endParaRP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311">
                <a:tc>
                  <a:txBody>
                    <a:bodyPr/>
                    <a:lstStyle/>
                    <a:p>
                      <a:pPr algn="l" fontAlgn="t"/>
                      <a:r>
                        <a:rPr lang="fr-FR" sz="1400" b="1" i="0" u="none" strike="noStrike">
                          <a:solidFill>
                            <a:srgbClr val="534949"/>
                          </a:solidFill>
                          <a:latin typeface="Arial"/>
                        </a:rPr>
                        <a:t>IA1h.</a:t>
                      </a:r>
                      <a:r>
                        <a:rPr lang="fr-FR" sz="1100" b="1" i="0" u="none" strike="noStrike">
                          <a:solidFill>
                            <a:srgbClr val="534949"/>
                          </a:solidFill>
                          <a:latin typeface="Times New Roman"/>
                        </a:rPr>
                        <a:t>    </a:t>
                      </a:r>
                      <a:r>
                        <a:rPr lang="fr-FR" sz="1400" b="0" i="0" u="none" strike="noStrike">
                          <a:solidFill>
                            <a:srgbClr val="534949"/>
                          </a:solidFill>
                          <a:latin typeface="Arial"/>
                        </a:rPr>
                        <a:t>Oral sex</a:t>
                      </a:r>
                      <a:endParaRPr lang="fr-FR" sz="1400" b="1" i="0" u="none" strike="noStrike">
                        <a:solidFill>
                          <a:srgbClr val="534949"/>
                        </a:solidFill>
                        <a:latin typeface="Arial"/>
                      </a:endParaRP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311">
                <a:tc>
                  <a:txBody>
                    <a:bodyPr/>
                    <a:lstStyle/>
                    <a:p>
                      <a:pPr algn="l" fontAlgn="t"/>
                      <a:r>
                        <a:rPr lang="fr-FR" sz="1400" b="1" i="0" u="none" strike="noStrike">
                          <a:solidFill>
                            <a:srgbClr val="534949"/>
                          </a:solidFill>
                          <a:latin typeface="Arial"/>
                        </a:rPr>
                        <a:t>IA1i.</a:t>
                      </a:r>
                      <a:r>
                        <a:rPr lang="fr-FR" sz="1100" b="1" i="0" u="none" strike="noStrike">
                          <a:solidFill>
                            <a:srgbClr val="534949"/>
                          </a:solidFill>
                          <a:latin typeface="Times New Roman"/>
                        </a:rPr>
                        <a:t>      </a:t>
                      </a:r>
                      <a:r>
                        <a:rPr lang="fr-FR" sz="1400" b="0" i="0" u="none" strike="noStrike">
                          <a:solidFill>
                            <a:srgbClr val="534949"/>
                          </a:solidFill>
                          <a:latin typeface="Arial"/>
                        </a:rPr>
                        <a:t>Sexual intercourse</a:t>
                      </a:r>
                      <a:endParaRPr lang="fr-FR" sz="1400" b="1" i="0" u="none" strike="noStrike">
                        <a:solidFill>
                          <a:srgbClr val="534949"/>
                        </a:solidFill>
                        <a:latin typeface="Arial"/>
                      </a:endParaRP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581">
                <a:tc>
                  <a:txBody>
                    <a:bodyPr/>
                    <a:lstStyle/>
                    <a:p>
                      <a:pPr algn="l" fontAlgn="t"/>
                      <a:r>
                        <a:rPr lang="fr-FR" sz="1400" b="1" i="0" u="none" strike="noStrike">
                          <a:solidFill>
                            <a:srgbClr val="534949"/>
                          </a:solidFill>
                          <a:latin typeface="Arial"/>
                        </a:rPr>
                        <a:t>IA1j.</a:t>
                      </a:r>
                      <a:r>
                        <a:rPr lang="fr-FR" sz="1100" b="1" i="0" u="none" strike="noStrike">
                          <a:solidFill>
                            <a:srgbClr val="534949"/>
                          </a:solidFill>
                          <a:latin typeface="Times New Roman"/>
                        </a:rPr>
                        <a:t>     </a:t>
                      </a:r>
                      <a:r>
                        <a:rPr lang="fr-FR" sz="1400" b="0" i="0" u="none" strike="noStrike">
                          <a:solidFill>
                            <a:srgbClr val="534949"/>
                          </a:solidFill>
                          <a:latin typeface="Arial"/>
                        </a:rPr>
                        <a:t>Anal sex (if added by site)</a:t>
                      </a:r>
                      <a:endParaRPr lang="fr-FR" sz="1400" b="1" i="0" u="none" strike="noStrike">
                        <a:solidFill>
                          <a:srgbClr val="534949"/>
                        </a:solidFill>
                        <a:latin typeface="Arial"/>
                      </a:endParaRP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dirty="0">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400" b="1" i="0" u="none" strike="noStrike" dirty="0">
                          <a:solidFill>
                            <a:srgbClr val="534949"/>
                          </a:solidFill>
                          <a:latin typeface="Arial"/>
                        </a:rPr>
                        <a:t> </a:t>
                      </a:r>
                    </a:p>
                  </a:txBody>
                  <a:tcPr marL="10435" marR="10435" marT="104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381000" y="1692131"/>
            <a:ext cx="8305804" cy="1200329"/>
          </a:xfrm>
          <a:prstGeom prst="rect">
            <a:avLst/>
          </a:prstGeom>
        </p:spPr>
        <p:txBody>
          <a:bodyPr wrap="square">
            <a:spAutoFit/>
          </a:bodyPr>
          <a:lstStyle/>
          <a:p>
            <a:r>
              <a:rPr lang="en-US" b="1" dirty="0" smtClean="0">
                <a:solidFill>
                  <a:schemeClr val="tx2"/>
                </a:solidFill>
              </a:rPr>
              <a:t>Now we want you to think back to the first time that you did the activities that you just told me about. I would like to know how old you were the first time they happened. </a:t>
            </a:r>
            <a:endParaRPr lang="fr-FR" sz="2400" i="1" dirty="0" smtClean="0">
              <a:solidFill>
                <a:schemeClr val="tx2"/>
              </a:solidFill>
            </a:endParaRPr>
          </a:p>
          <a:p>
            <a:r>
              <a:rPr lang="fr-FR" b="1" dirty="0" smtClean="0">
                <a:solidFill>
                  <a:schemeClr val="tx2"/>
                </a:solidFill>
              </a:rPr>
              <a:t>How </a:t>
            </a:r>
            <a:r>
              <a:rPr lang="fr-FR" b="1" dirty="0" err="1" smtClean="0">
                <a:solidFill>
                  <a:schemeClr val="tx2"/>
                </a:solidFill>
              </a:rPr>
              <a:t>old</a:t>
            </a:r>
            <a:r>
              <a:rPr lang="fr-FR" b="1" dirty="0" smtClean="0">
                <a:solidFill>
                  <a:schemeClr val="tx2"/>
                </a:solidFill>
              </a:rPr>
              <a:t> </a:t>
            </a:r>
            <a:r>
              <a:rPr lang="en-US" b="1" dirty="0" smtClean="0">
                <a:solidFill>
                  <a:schemeClr val="tx2"/>
                </a:solidFill>
              </a:rPr>
              <a:t>you when you first…</a:t>
            </a:r>
            <a:r>
              <a:rPr lang="fr-FR" b="1" dirty="0" smtClean="0">
                <a:solidFill>
                  <a:schemeClr val="tx2"/>
                </a:solidFill>
              </a:rPr>
              <a:t>[</a:t>
            </a:r>
            <a:r>
              <a:rPr lang="fr-FR" b="1" i="1" dirty="0" smtClean="0">
                <a:solidFill>
                  <a:schemeClr val="tx2"/>
                </a:solidFill>
              </a:rPr>
              <a:t>Insert </a:t>
            </a:r>
            <a:r>
              <a:rPr lang="fr-FR" b="1" i="1" dirty="0" err="1" smtClean="0">
                <a:solidFill>
                  <a:schemeClr val="tx2"/>
                </a:solidFill>
              </a:rPr>
              <a:t>activities</a:t>
            </a:r>
            <a:r>
              <a:rPr lang="fr-FR" b="1" i="1" dirty="0" smtClean="0">
                <a:solidFill>
                  <a:schemeClr val="tx2"/>
                </a:solidFill>
              </a:rPr>
              <a:t> </a:t>
            </a:r>
            <a:r>
              <a:rPr lang="fr-FR" b="1" i="1" dirty="0" err="1" smtClean="0">
                <a:solidFill>
                  <a:schemeClr val="tx2"/>
                </a:solidFill>
              </a:rPr>
              <a:t>below</a:t>
            </a:r>
            <a:r>
              <a:rPr lang="fr-FR" b="1" i="1" dirty="0" smtClean="0">
                <a:solidFill>
                  <a:schemeClr val="tx2"/>
                </a:solidFill>
              </a:rPr>
              <a:t>  if ’</a:t>
            </a:r>
            <a:r>
              <a:rPr lang="fr-FR" b="1" i="1" dirty="0" err="1" smtClean="0">
                <a:solidFill>
                  <a:schemeClr val="tx2"/>
                </a:solidFill>
              </a:rPr>
              <a:t>yes</a:t>
            </a:r>
            <a:r>
              <a:rPr lang="fr-FR" b="1" i="1" dirty="0" smtClean="0">
                <a:solidFill>
                  <a:schemeClr val="tx2"/>
                </a:solidFill>
              </a:rPr>
              <a:t>’ </a:t>
            </a:r>
            <a:r>
              <a:rPr lang="fr-FR" b="1" i="1" dirty="0" err="1" smtClean="0">
                <a:solidFill>
                  <a:schemeClr val="tx2"/>
                </a:solidFill>
              </a:rPr>
              <a:t>earlier</a:t>
            </a:r>
            <a:r>
              <a:rPr lang="fr-FR" b="1" dirty="0" smtClean="0">
                <a:solidFill>
                  <a:schemeClr val="tx2"/>
                </a:solidFill>
              </a:rPr>
              <a:t>]?</a:t>
            </a:r>
            <a:endParaRPr lang="fr-FR" sz="2400" dirty="0" smtClean="0">
              <a:solidFill>
                <a:schemeClr val="tx2"/>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4574150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Autofit/>
          </a:bodyPr>
          <a:lstStyle/>
          <a:p>
            <a:r>
              <a:rPr lang="en-US" b="1" i="1" u="sng" dirty="0" smtClean="0"/>
              <a:t>Ask only If Yes to IX6C (touching):</a:t>
            </a:r>
            <a:endParaRPr lang="fr-FR" dirty="0" smtClean="0"/>
          </a:p>
          <a:p>
            <a:pPr>
              <a:buNone/>
            </a:pPr>
            <a:r>
              <a:rPr lang="en-US" dirty="0" smtClean="0"/>
              <a:t> </a:t>
            </a:r>
            <a:endParaRPr lang="fr-FR" dirty="0" smtClean="0"/>
          </a:p>
          <a:p>
            <a:r>
              <a:rPr lang="en-US" b="1" dirty="0" smtClean="0"/>
              <a:t>The first time you either touched or were touched by someone (touching private parts, breasts or other parts of the body in a sexual way), what was you relationship to this person? </a:t>
            </a:r>
            <a:endParaRPr lang="fr-FR" dirty="0" smtClean="0"/>
          </a:p>
          <a:p>
            <a:pPr>
              <a:buNone/>
            </a:pPr>
            <a:r>
              <a:rPr lang="en-US" dirty="0" smtClean="0"/>
              <a:t> </a:t>
            </a:r>
            <a:endParaRPr lang="fr-FR" dirty="0" smtClean="0"/>
          </a:p>
          <a:p>
            <a:r>
              <a:rPr lang="en-US" b="1" dirty="0" smtClean="0"/>
              <a:t> How old was this person?</a:t>
            </a:r>
            <a:endParaRPr lang="fr-FR" i="1" dirty="0" smtClean="0"/>
          </a:p>
          <a:p>
            <a:pPr>
              <a:buNone/>
            </a:pPr>
            <a:r>
              <a:rPr lang="en-US" dirty="0" smtClean="0"/>
              <a:t> </a:t>
            </a:r>
            <a:endParaRPr lang="fr-FR" dirty="0" smtClean="0"/>
          </a:p>
          <a:p>
            <a:r>
              <a:rPr lang="en-US" b="1" dirty="0" smtClean="0"/>
              <a:t>The first time you touched or were touched by someone, would you say you were willing, somewhat willing or not willing at all to? Willing means you gave permission or said it was OK, or that you did it because you wanted to and not because someone made you.</a:t>
            </a:r>
            <a:endParaRPr lang="fr-FR" i="1" dirty="0" smtClean="0"/>
          </a:p>
          <a:p>
            <a:endParaRPr lang="en-US" dirty="0"/>
          </a:p>
        </p:txBody>
      </p:sp>
      <p:sp>
        <p:nvSpPr>
          <p:cNvPr id="3" name="Titre 2"/>
          <p:cNvSpPr>
            <a:spLocks noGrp="1"/>
          </p:cNvSpPr>
          <p:nvPr>
            <p:ph type="title"/>
          </p:nvPr>
        </p:nvSpPr>
        <p:spPr/>
        <p:txBody>
          <a:bodyPr/>
          <a:lstStyle/>
          <a:p>
            <a:r>
              <a:rPr lang="en-US" spc="100" dirty="0" smtClean="0"/>
              <a:t>Sexual activities : </a:t>
            </a:r>
            <a:r>
              <a:rPr lang="en-US" dirty="0" smtClean="0"/>
              <a:t>Progression of questions with skip patterns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502920" indent="-457200">
              <a:buFont typeface="+mj-lt"/>
              <a:buAutoNum type="arabicPeriod"/>
            </a:pPr>
            <a:r>
              <a:rPr lang="en-US" sz="2400" b="1" dirty="0" smtClean="0"/>
              <a:t>Freedom of movement</a:t>
            </a:r>
          </a:p>
          <a:p>
            <a:pPr marL="777240" lvl="1" indent="-457200">
              <a:buFont typeface="Arial"/>
              <a:buChar char="•"/>
            </a:pPr>
            <a:r>
              <a:rPr lang="en-US" dirty="0" smtClean="0"/>
              <a:t>Whether I can </a:t>
            </a:r>
            <a:r>
              <a:rPr lang="en-US" b="1" dirty="0" smtClean="0">
                <a:solidFill>
                  <a:srgbClr val="9E4934"/>
                </a:solidFill>
              </a:rPr>
              <a:t>do activities alone </a:t>
            </a:r>
            <a:r>
              <a:rPr lang="en-US" dirty="0" smtClean="0"/>
              <a:t>(without adults), e.g.: sports, parties, youth center, meet(opposite/same-sex friends after school</a:t>
            </a:r>
          </a:p>
          <a:p>
            <a:pPr marL="502920" indent="-457200">
              <a:buFont typeface="+mj-lt"/>
              <a:buAutoNum type="arabicPeriod"/>
            </a:pPr>
            <a:r>
              <a:rPr lang="en-US" sz="2400" b="1" dirty="0" smtClean="0"/>
              <a:t>Voice</a:t>
            </a:r>
          </a:p>
          <a:p>
            <a:pPr marL="777240" lvl="1" indent="-457200">
              <a:buFont typeface="Arial"/>
              <a:buChar char="•"/>
            </a:pPr>
            <a:r>
              <a:rPr lang="en-US" dirty="0" smtClean="0"/>
              <a:t>Whether my parents and peers</a:t>
            </a:r>
            <a:r>
              <a:rPr lang="en-US" dirty="0" smtClean="0">
                <a:solidFill>
                  <a:srgbClr val="C66951"/>
                </a:solidFill>
              </a:rPr>
              <a:t> </a:t>
            </a:r>
            <a:r>
              <a:rPr lang="en-US" b="1" dirty="0" smtClean="0">
                <a:solidFill>
                  <a:srgbClr val="9E4934"/>
                </a:solidFill>
              </a:rPr>
              <a:t>listen</a:t>
            </a:r>
            <a:r>
              <a:rPr lang="en-US" dirty="0" smtClean="0">
                <a:solidFill>
                  <a:srgbClr val="C66951"/>
                </a:solidFill>
              </a:rPr>
              <a:t> </a:t>
            </a:r>
            <a:r>
              <a:rPr lang="en-US" dirty="0" smtClean="0"/>
              <a:t>to me, ask for my </a:t>
            </a:r>
            <a:r>
              <a:rPr lang="en-US" b="1" dirty="0" smtClean="0">
                <a:solidFill>
                  <a:srgbClr val="9E4934"/>
                </a:solidFill>
              </a:rPr>
              <a:t>advice/opinion</a:t>
            </a:r>
            <a:r>
              <a:rPr lang="en-US" dirty="0" smtClean="0"/>
              <a:t>, and whether I can </a:t>
            </a:r>
            <a:r>
              <a:rPr lang="en-US" b="1" dirty="0" smtClean="0">
                <a:solidFill>
                  <a:srgbClr val="9E4934"/>
                </a:solidFill>
              </a:rPr>
              <a:t>speak up </a:t>
            </a:r>
            <a:r>
              <a:rPr lang="en-US" dirty="0" smtClean="0"/>
              <a:t>or ask for help.</a:t>
            </a:r>
          </a:p>
          <a:p>
            <a:pPr marL="502920" indent="-457200">
              <a:buFont typeface="+mj-lt"/>
              <a:buAutoNum type="arabicPeriod"/>
            </a:pPr>
            <a:r>
              <a:rPr lang="en-US" sz="2400" b="1" dirty="0" smtClean="0"/>
              <a:t>Behavioral control/decision-making</a:t>
            </a:r>
          </a:p>
          <a:p>
            <a:pPr marL="777240" lvl="1" indent="-457200">
              <a:buFont typeface="Arial"/>
              <a:buChar char="•"/>
            </a:pPr>
            <a:r>
              <a:rPr lang="en-US" dirty="0" smtClean="0"/>
              <a:t>Whether I can </a:t>
            </a:r>
            <a:r>
              <a:rPr lang="en-US" b="1" dirty="0" smtClean="0">
                <a:solidFill>
                  <a:srgbClr val="9E4934"/>
                </a:solidFill>
              </a:rPr>
              <a:t>make decisions </a:t>
            </a:r>
            <a:r>
              <a:rPr lang="en-US" dirty="0" smtClean="0"/>
              <a:t>on my own, e.g. about school, what to wear, how to spend my free time, who my friends are, when/who to marry </a:t>
            </a:r>
          </a:p>
          <a:p>
            <a:pPr marL="502920" indent="-457200">
              <a:buFont typeface="+mj-lt"/>
              <a:buAutoNum type="arabicPeriod"/>
            </a:pPr>
            <a:r>
              <a:rPr lang="en-US" sz="2400" b="1" dirty="0" smtClean="0"/>
              <a:t>Future expectations</a:t>
            </a:r>
          </a:p>
          <a:p>
            <a:pPr marL="777240" lvl="1" indent="-457200">
              <a:buFont typeface="Arial"/>
              <a:buChar char="•"/>
            </a:pPr>
            <a:r>
              <a:rPr lang="en-US" dirty="0" smtClean="0"/>
              <a:t>What I </a:t>
            </a:r>
            <a:r>
              <a:rPr lang="en-US" b="1" dirty="0" smtClean="0">
                <a:solidFill>
                  <a:srgbClr val="9E4934"/>
                </a:solidFill>
              </a:rPr>
              <a:t>expect will happen in my future</a:t>
            </a:r>
            <a:r>
              <a:rPr lang="en-US" dirty="0" smtClean="0"/>
              <a:t>, e.g.: number of children, age of puberty, marriage, first child and leaving school.</a:t>
            </a:r>
          </a:p>
          <a:p>
            <a:pPr marL="777240" lvl="1" indent="-457200">
              <a:buFont typeface="Arial"/>
              <a:buChar char="•"/>
            </a:pPr>
            <a:endParaRPr lang="en-US" sz="2000" dirty="0" smtClean="0"/>
          </a:p>
          <a:p>
            <a:pPr marL="777240" lvl="1" indent="-457200">
              <a:buFont typeface="Arial"/>
              <a:buChar char="•"/>
            </a:pPr>
            <a:endParaRPr lang="en-US" sz="2000" dirty="0" smtClean="0"/>
          </a:p>
          <a:p>
            <a:pPr marL="708660" lvl="1" indent="-342900">
              <a:buFont typeface="+mj-lt"/>
              <a:buAutoNum type="arabicPeriod"/>
            </a:pPr>
            <a:endParaRPr lang="en-US" sz="2000" dirty="0"/>
          </a:p>
        </p:txBody>
      </p:sp>
      <p:sp>
        <p:nvSpPr>
          <p:cNvPr id="3" name="Title 2"/>
          <p:cNvSpPr>
            <a:spLocks noGrp="1"/>
          </p:cNvSpPr>
          <p:nvPr>
            <p:ph type="title"/>
          </p:nvPr>
        </p:nvSpPr>
        <p:spPr/>
        <p:txBody>
          <a:bodyPr/>
          <a:lstStyle/>
          <a:p>
            <a:pPr marL="45720" indent="0"/>
            <a:r>
              <a:rPr lang="en-US" sz="2800" b="1" u="sng" dirty="0"/>
              <a:t>Four key domains </a:t>
            </a:r>
            <a:r>
              <a:rPr lang="en-US" sz="2800" b="1" u="sng" dirty="0">
                <a:solidFill>
                  <a:srgbClr val="FFFFFF"/>
                </a:solidFill>
              </a:rPr>
              <a:t>of </a:t>
            </a:r>
            <a:r>
              <a:rPr lang="en-US" sz="2800" b="1" u="sng" dirty="0">
                <a:solidFill>
                  <a:schemeClr val="accent1"/>
                </a:solidFill>
              </a:rPr>
              <a:t>Empowerment</a:t>
            </a:r>
            <a:r>
              <a:rPr lang="en-US" sz="2800" b="1" u="sng" dirty="0">
                <a:solidFill>
                  <a:srgbClr val="FFFFFF"/>
                </a:solidFill>
              </a:rPr>
              <a:t> </a:t>
            </a:r>
            <a:r>
              <a:rPr lang="en-US" sz="2800" b="1" u="sng" dirty="0"/>
              <a:t>in Early Adolescence: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896586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Autofit/>
          </a:bodyPr>
          <a:lstStyle/>
          <a:p>
            <a:pPr marL="45720" indent="0">
              <a:buNone/>
            </a:pPr>
            <a:r>
              <a:rPr lang="en-US" sz="2400" u="sng" dirty="0" smtClean="0"/>
              <a:t>Whether as a child you experienced the following</a:t>
            </a:r>
            <a:r>
              <a:rPr lang="en-US" sz="2400" dirty="0" smtClean="0"/>
              <a:t>:</a:t>
            </a:r>
          </a:p>
          <a:p>
            <a:pPr marL="45720" indent="0">
              <a:buNone/>
            </a:pPr>
            <a:r>
              <a:rPr lang="en-US" dirty="0" smtClean="0"/>
              <a:t>(Never</a:t>
            </a:r>
            <a:r>
              <a:rPr lang="en-US" dirty="0"/>
              <a:t>, sometimes, often, don’t </a:t>
            </a:r>
            <a:r>
              <a:rPr lang="en-US" dirty="0" smtClean="0"/>
              <a:t>know)</a:t>
            </a:r>
          </a:p>
          <a:p>
            <a:pPr>
              <a:lnSpc>
                <a:spcPct val="120000"/>
              </a:lnSpc>
            </a:pPr>
            <a:r>
              <a:rPr lang="en-US" sz="1800" b="1" dirty="0" smtClean="0">
                <a:solidFill>
                  <a:schemeClr val="accent1">
                    <a:lumMod val="75000"/>
                  </a:schemeClr>
                </a:solidFill>
              </a:rPr>
              <a:t>Fear about adults </a:t>
            </a:r>
            <a:r>
              <a:rPr lang="en-US" sz="1800" dirty="0" smtClean="0"/>
              <a:t>(e.g. said mean things or that they would hurt you)</a:t>
            </a:r>
          </a:p>
          <a:p>
            <a:pPr>
              <a:lnSpc>
                <a:spcPct val="120000"/>
              </a:lnSpc>
            </a:pPr>
            <a:r>
              <a:rPr lang="en-US" sz="1800" b="1" dirty="0" smtClean="0">
                <a:solidFill>
                  <a:srgbClr val="9E4934"/>
                </a:solidFill>
              </a:rPr>
              <a:t>Feelings of neglect </a:t>
            </a:r>
            <a:r>
              <a:rPr lang="en-US" sz="1800" dirty="0" smtClean="0"/>
              <a:t>(e.g. not loved/cared for, no one protects you)</a:t>
            </a:r>
          </a:p>
          <a:p>
            <a:pPr>
              <a:lnSpc>
                <a:spcPct val="120000"/>
              </a:lnSpc>
            </a:pPr>
            <a:r>
              <a:rPr lang="en-US" sz="1800" b="1" dirty="0" smtClean="0">
                <a:solidFill>
                  <a:srgbClr val="9E4934"/>
                </a:solidFill>
              </a:rPr>
              <a:t>Abandonment</a:t>
            </a:r>
            <a:r>
              <a:rPr lang="en-US" sz="1800" b="1" dirty="0" smtClean="0">
                <a:solidFill>
                  <a:srgbClr val="C66951"/>
                </a:solidFill>
              </a:rPr>
              <a:t> </a:t>
            </a:r>
            <a:r>
              <a:rPr lang="en-US" sz="1800" dirty="0" smtClean="0"/>
              <a:t>(had to take of yourself/were completely on you own)</a:t>
            </a:r>
          </a:p>
          <a:p>
            <a:pPr>
              <a:lnSpc>
                <a:spcPct val="120000"/>
              </a:lnSpc>
            </a:pPr>
            <a:r>
              <a:rPr lang="en-US" sz="1800" b="1" dirty="0" smtClean="0">
                <a:solidFill>
                  <a:srgbClr val="9E4934"/>
                </a:solidFill>
              </a:rPr>
              <a:t>Parental alcohol abuse and violence </a:t>
            </a:r>
            <a:r>
              <a:rPr lang="en-US" sz="1800" dirty="0" smtClean="0"/>
              <a:t>(e.g. your parents drank to much, saw your mothers be hit or threatened)</a:t>
            </a:r>
          </a:p>
          <a:p>
            <a:pPr>
              <a:lnSpc>
                <a:spcPct val="120000"/>
              </a:lnSpc>
            </a:pPr>
            <a:r>
              <a:rPr lang="en-US" sz="1800" b="1" dirty="0" smtClean="0">
                <a:solidFill>
                  <a:srgbClr val="9E4934"/>
                </a:solidFill>
              </a:rPr>
              <a:t>Parental criminality </a:t>
            </a:r>
            <a:r>
              <a:rPr lang="en-US" sz="1800" dirty="0" smtClean="0"/>
              <a:t>(had a parent in prison/jail)</a:t>
            </a:r>
          </a:p>
          <a:p>
            <a:pPr>
              <a:lnSpc>
                <a:spcPct val="120000"/>
              </a:lnSpc>
            </a:pPr>
            <a:r>
              <a:rPr lang="en-US" sz="1800" b="1" dirty="0" smtClean="0">
                <a:solidFill>
                  <a:srgbClr val="9E4934"/>
                </a:solidFill>
              </a:rPr>
              <a:t>Unstable housing </a:t>
            </a:r>
            <a:r>
              <a:rPr lang="en-US" sz="1800" dirty="0" smtClean="0"/>
              <a:t>(your family was forced to leave your home)</a:t>
            </a:r>
          </a:p>
          <a:p>
            <a:pPr>
              <a:lnSpc>
                <a:spcPct val="120000"/>
              </a:lnSpc>
            </a:pPr>
            <a:r>
              <a:rPr lang="en-US" sz="1800" b="1" i="1" dirty="0" smtClean="0">
                <a:solidFill>
                  <a:srgbClr val="9E4934"/>
                </a:solidFill>
              </a:rPr>
              <a:t>Sexual abuse </a:t>
            </a:r>
            <a:r>
              <a:rPr lang="en-US" sz="1800" i="1" dirty="0" smtClean="0"/>
              <a:t>(e.g. adult touching of private parts or forced sex)*</a:t>
            </a:r>
            <a:endParaRPr lang="en-US" sz="1400" dirty="0" smtClean="0"/>
          </a:p>
          <a:p>
            <a:pPr marL="45720" indent="0">
              <a:buNone/>
            </a:pPr>
            <a:r>
              <a:rPr lang="en-US" sz="1400" dirty="0" smtClean="0"/>
              <a:t>*Optional by sites</a:t>
            </a:r>
            <a:endParaRPr lang="en-US" sz="1400" dirty="0"/>
          </a:p>
        </p:txBody>
      </p:sp>
      <p:sp>
        <p:nvSpPr>
          <p:cNvPr id="3" name="Title 2"/>
          <p:cNvSpPr>
            <a:spLocks noGrp="1"/>
          </p:cNvSpPr>
          <p:nvPr>
            <p:ph type="title"/>
          </p:nvPr>
        </p:nvSpPr>
        <p:spPr/>
        <p:txBody>
          <a:bodyPr/>
          <a:lstStyle/>
          <a:p>
            <a:r>
              <a:rPr lang="en-US" sz="2800" dirty="0" smtClean="0"/>
              <a:t>Adverse childhood experiences (</a:t>
            </a:r>
            <a:r>
              <a:rPr lang="en-US" sz="2800" dirty="0" smtClean="0">
                <a:solidFill>
                  <a:srgbClr val="FF6600"/>
                </a:solidFill>
              </a:rPr>
              <a:t>aces</a:t>
            </a:r>
            <a:r>
              <a:rPr lang="en-US" sz="2800" dirty="0" smtClean="0"/>
              <a:t>)</a:t>
            </a:r>
            <a:endParaRPr lang="en-US" sz="2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6742408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health sexuality[1].png"/>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6960" y="1943621"/>
            <a:ext cx="8975661" cy="3771779"/>
          </a:xfrm>
          <a:prstGeom prst="rect">
            <a:avLst/>
          </a:prstGeom>
        </p:spPr>
      </p:pic>
      <p:sp>
        <p:nvSpPr>
          <p:cNvPr id="2" name="TextBox 1"/>
          <p:cNvSpPr txBox="1"/>
          <p:nvPr/>
        </p:nvSpPr>
        <p:spPr>
          <a:xfrm>
            <a:off x="304800" y="277365"/>
            <a:ext cx="8458200" cy="584776"/>
          </a:xfrm>
          <a:prstGeom prst="rect">
            <a:avLst/>
          </a:prstGeom>
          <a:noFill/>
        </p:spPr>
        <p:txBody>
          <a:bodyPr wrap="square" rtlCol="0">
            <a:spAutoFit/>
          </a:bodyPr>
          <a:lstStyle/>
          <a:p>
            <a:pPr algn="ctr"/>
            <a:r>
              <a:rPr lang="en-US" sz="3200" dirty="0" smtClean="0">
                <a:solidFill>
                  <a:schemeClr val="bg1"/>
                </a:solidFill>
              </a:rPr>
              <a:t>The Key Outcomes and Elements of the GEAS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8623713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688592"/>
            <a:ext cx="8686801" cy="4407408"/>
          </a:xfrm>
        </p:spPr>
        <p:txBody>
          <a:bodyPr>
            <a:noAutofit/>
          </a:bodyPr>
          <a:lstStyle/>
          <a:p>
            <a:pPr marL="45720" indent="0">
              <a:buNone/>
            </a:pPr>
            <a:r>
              <a:rPr lang="en-US" dirty="0" smtClean="0"/>
              <a:t>10 Modules exploring Key domains of adolescent Health &amp; the ecological influences</a:t>
            </a:r>
          </a:p>
          <a:p>
            <a:pPr marL="45720" indent="0">
              <a:buNone/>
            </a:pPr>
            <a:endParaRPr lang="en-US" sz="1600" dirty="0" smtClean="0"/>
          </a:p>
          <a:p>
            <a:pPr marL="45720" indent="0">
              <a:buNone/>
            </a:pPr>
            <a:r>
              <a:rPr lang="en-US" dirty="0" smtClean="0"/>
              <a:t>Health related measures </a:t>
            </a:r>
          </a:p>
          <a:p>
            <a:r>
              <a:rPr lang="en-US" sz="1800" dirty="0" smtClean="0">
                <a:solidFill>
                  <a:schemeClr val="accent1"/>
                </a:solidFill>
              </a:rPr>
              <a:t>Healthy sexuality</a:t>
            </a:r>
          </a:p>
          <a:p>
            <a:r>
              <a:rPr lang="en-US" sz="1800" dirty="0" smtClean="0"/>
              <a:t>Romantic relationships</a:t>
            </a:r>
          </a:p>
          <a:p>
            <a:r>
              <a:rPr lang="en-US" sz="1800" dirty="0" smtClean="0">
                <a:solidFill>
                  <a:srgbClr val="C66951"/>
                </a:solidFill>
              </a:rPr>
              <a:t>Sexual behaviors</a:t>
            </a:r>
          </a:p>
          <a:p>
            <a:r>
              <a:rPr lang="en-US" sz="1800" dirty="0"/>
              <a:t>P</a:t>
            </a:r>
            <a:r>
              <a:rPr lang="en-US" sz="1800" dirty="0" smtClean="0"/>
              <a:t>hysical health and puberty</a:t>
            </a:r>
          </a:p>
          <a:p>
            <a:r>
              <a:rPr lang="en-US" sz="1800" dirty="0" smtClean="0"/>
              <a:t>Mental health</a:t>
            </a:r>
          </a:p>
          <a:p>
            <a:r>
              <a:rPr lang="en-US" sz="1800" dirty="0" smtClean="0">
                <a:solidFill>
                  <a:srgbClr val="C66951"/>
                </a:solidFill>
              </a:rPr>
              <a:t>Empowerment</a:t>
            </a:r>
          </a:p>
          <a:p>
            <a:r>
              <a:rPr lang="en-US" sz="1800" dirty="0" smtClean="0"/>
              <a:t>Gender-based violence</a:t>
            </a:r>
          </a:p>
          <a:p>
            <a:r>
              <a:rPr lang="en-US" sz="1800" dirty="0" smtClean="0">
                <a:solidFill>
                  <a:srgbClr val="C66951"/>
                </a:solidFill>
              </a:rPr>
              <a:t>Adverse childhood experiences</a:t>
            </a:r>
          </a:p>
          <a:p>
            <a:pPr marL="45720" indent="0">
              <a:buNone/>
            </a:pPr>
            <a:endParaRPr lang="en-US" sz="1400" dirty="0" smtClean="0"/>
          </a:p>
          <a:p>
            <a:pPr marL="45720" indent="0">
              <a:buNone/>
            </a:pPr>
            <a:endParaRPr lang="en-US" sz="1400" dirty="0" smtClean="0"/>
          </a:p>
        </p:txBody>
      </p:sp>
      <p:sp>
        <p:nvSpPr>
          <p:cNvPr id="5" name="Content Placeholder 4"/>
          <p:cNvSpPr>
            <a:spLocks noGrp="1"/>
          </p:cNvSpPr>
          <p:nvPr>
            <p:ph sz="half" idx="2"/>
          </p:nvPr>
        </p:nvSpPr>
        <p:spPr>
          <a:xfrm>
            <a:off x="4953000" y="2895600"/>
            <a:ext cx="4038600" cy="4407408"/>
          </a:xfrm>
        </p:spPr>
        <p:txBody>
          <a:bodyPr>
            <a:normAutofit/>
          </a:bodyPr>
          <a:lstStyle/>
          <a:p>
            <a:pPr marL="45720" indent="0">
              <a:buNone/>
            </a:pPr>
            <a:r>
              <a:rPr lang="en-US" dirty="0"/>
              <a:t>E</a:t>
            </a:r>
            <a:r>
              <a:rPr lang="en-US" dirty="0" smtClean="0"/>
              <a:t>cological influences:</a:t>
            </a:r>
          </a:p>
          <a:p>
            <a:r>
              <a:rPr lang="en-US" sz="1800" dirty="0" err="1" smtClean="0"/>
              <a:t>Sociodemographics</a:t>
            </a:r>
            <a:endParaRPr lang="en-US" sz="1800" dirty="0" smtClean="0"/>
          </a:p>
          <a:p>
            <a:r>
              <a:rPr lang="en-US" sz="1800" dirty="0" smtClean="0"/>
              <a:t>Individual attitudes</a:t>
            </a:r>
          </a:p>
          <a:p>
            <a:r>
              <a:rPr lang="en-US" sz="1800" dirty="0" smtClean="0"/>
              <a:t>Family</a:t>
            </a:r>
            <a:r>
              <a:rPr lang="en-US" sz="1800" dirty="0"/>
              <a:t>	</a:t>
            </a:r>
          </a:p>
          <a:p>
            <a:r>
              <a:rPr lang="en-US" sz="1800" dirty="0" smtClean="0"/>
              <a:t>Peers and peer norms</a:t>
            </a:r>
            <a:endParaRPr lang="en-US" sz="1800" dirty="0"/>
          </a:p>
          <a:p>
            <a:r>
              <a:rPr lang="en-US" sz="1800" dirty="0" smtClean="0"/>
              <a:t>School</a:t>
            </a:r>
          </a:p>
          <a:p>
            <a:r>
              <a:rPr lang="en-US" sz="1800" dirty="0" smtClean="0"/>
              <a:t>Neighborhood perceptions</a:t>
            </a:r>
          </a:p>
          <a:p>
            <a:r>
              <a:rPr lang="en-US" sz="1800" dirty="0" smtClean="0"/>
              <a:t>Media</a:t>
            </a:r>
          </a:p>
          <a:p>
            <a:endParaRPr lang="en-US" sz="1800" dirty="0"/>
          </a:p>
          <a:p>
            <a:endParaRPr lang="en-US" sz="2400" dirty="0" smtClean="0"/>
          </a:p>
          <a:p>
            <a:pPr lvl="1"/>
            <a:endParaRPr lang="en-US" sz="2000" dirty="0"/>
          </a:p>
        </p:txBody>
      </p:sp>
      <p:sp>
        <p:nvSpPr>
          <p:cNvPr id="3" name="Title 2"/>
          <p:cNvSpPr>
            <a:spLocks noGrp="1"/>
          </p:cNvSpPr>
          <p:nvPr>
            <p:ph type="title"/>
          </p:nvPr>
        </p:nvSpPr>
        <p:spPr>
          <a:xfrm>
            <a:off x="381000" y="304800"/>
            <a:ext cx="8381260" cy="1054394"/>
          </a:xfrm>
        </p:spPr>
        <p:txBody>
          <a:bodyPr/>
          <a:lstStyle/>
          <a:p>
            <a:r>
              <a:rPr lang="en-US" dirty="0" smtClean="0"/>
              <a:t>Early adolescent </a:t>
            </a:r>
            <a:br>
              <a:rPr lang="en-US" dirty="0" smtClean="0"/>
            </a:br>
            <a:r>
              <a:rPr lang="en-US" dirty="0" smtClean="0"/>
              <a:t>health instrument</a:t>
            </a:r>
            <a:endParaRPr lang="en-US" dirty="0"/>
          </a:p>
        </p:txBody>
      </p:sp>
      <p:sp>
        <p:nvSpPr>
          <p:cNvPr id="6" name="Oval 5"/>
          <p:cNvSpPr/>
          <p:nvPr/>
        </p:nvSpPr>
        <p:spPr>
          <a:xfrm>
            <a:off x="5295899" y="5943600"/>
            <a:ext cx="2209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Gender beliefs</a:t>
            </a:r>
          </a:p>
          <a:p>
            <a:pPr algn="ctr"/>
            <a:r>
              <a:rPr lang="en-US" sz="1200" dirty="0" smtClean="0"/>
              <a:t>(scale and vignettes)</a:t>
            </a:r>
            <a:endParaRPr lang="en-US" sz="1100" dirty="0"/>
          </a:p>
        </p:txBody>
      </p:sp>
      <p:sp>
        <p:nvSpPr>
          <p:cNvPr id="23" name="Left-Right Arrow 22"/>
          <p:cNvSpPr/>
          <p:nvPr/>
        </p:nvSpPr>
        <p:spPr>
          <a:xfrm rot="5400000">
            <a:off x="6591300" y="5524500"/>
            <a:ext cx="457200" cy="228600"/>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5" name="Left-Right Arrow 24"/>
          <p:cNvSpPr/>
          <p:nvPr/>
        </p:nvSpPr>
        <p:spPr>
          <a:xfrm rot="10800000">
            <a:off x="4800599" y="5974080"/>
            <a:ext cx="495300" cy="228601"/>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0345438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4" presetClass="emph" presetSubtype="0" fill="hold" nodeType="clickEffect">
                                  <p:stCondLst>
                                    <p:cond delay="0"/>
                                  </p:stCondLst>
                                  <p:childTnLst>
                                    <p:animClr clrSpc="hsl" dir="cw">
                                      <p:cBhvr override="childStyle">
                                        <p:cTn id="56" dur="500" fill="hold"/>
                                        <p:tgtEl>
                                          <p:spTgt spid="2">
                                            <p:txEl>
                                              <p:pRg st="10" end="10"/>
                                            </p:txEl>
                                          </p:spTgt>
                                        </p:tgtEl>
                                        <p:attrNameLst>
                                          <p:attrName>style.color</p:attrName>
                                        </p:attrNameLst>
                                      </p:cBhvr>
                                      <p:by>
                                        <p:hsl h="0" s="-12549" l="-25098"/>
                                      </p:by>
                                    </p:animClr>
                                    <p:animClr clrSpc="hsl" dir="cw">
                                      <p:cBhvr>
                                        <p:cTn id="57" dur="500" fill="hold"/>
                                        <p:tgtEl>
                                          <p:spTgt spid="2">
                                            <p:txEl>
                                              <p:pRg st="10" end="10"/>
                                            </p:txEl>
                                          </p:spTgt>
                                        </p:tgtEl>
                                        <p:attrNameLst>
                                          <p:attrName>fillcolor</p:attrName>
                                        </p:attrNameLst>
                                      </p:cBhvr>
                                      <p:by>
                                        <p:hsl h="0" s="-12549" l="-25098"/>
                                      </p:by>
                                    </p:animClr>
                                    <p:animClr clrSpc="hsl" dir="cw">
                                      <p:cBhvr>
                                        <p:cTn id="58" dur="500" fill="hold"/>
                                        <p:tgtEl>
                                          <p:spTgt spid="2">
                                            <p:txEl>
                                              <p:pRg st="10" end="10"/>
                                            </p:txEl>
                                          </p:spTgt>
                                        </p:tgtEl>
                                        <p:attrNameLst>
                                          <p:attrName>stroke.color</p:attrName>
                                        </p:attrNameLst>
                                      </p:cBhvr>
                                      <p:by>
                                        <p:hsl h="0" s="-12549" l="-25098"/>
                                      </p:by>
                                    </p:animClr>
                                    <p:set>
                                      <p:cBhvr>
                                        <p:cTn id="59" dur="500" fill="hold"/>
                                        <p:tgtEl>
                                          <p:spTgt spid="2">
                                            <p:txEl>
                                              <p:pRg st="10" end="10"/>
                                            </p:txEl>
                                          </p:spTgt>
                                        </p:tgtEl>
                                        <p:attrNameLst>
                                          <p:attrName>fill.type</p:attrName>
                                        </p:attrNameLst>
                                      </p:cBhvr>
                                      <p:to>
                                        <p:strVal val="solid"/>
                                      </p:to>
                                    </p:set>
                                  </p:childTnLst>
                                </p:cTn>
                              </p:par>
                              <p:par>
                                <p:cTn id="60" presetID="24" presetClass="emph" presetSubtype="0" fill="hold" nodeType="withEffect">
                                  <p:stCondLst>
                                    <p:cond delay="0"/>
                                  </p:stCondLst>
                                  <p:childTnLst>
                                    <p:animClr clrSpc="hsl" dir="cw">
                                      <p:cBhvr override="childStyle">
                                        <p:cTn id="61" dur="500" fill="hold"/>
                                        <p:tgtEl>
                                          <p:spTgt spid="2">
                                            <p:txEl>
                                              <p:pRg st="5" end="5"/>
                                            </p:txEl>
                                          </p:spTgt>
                                        </p:tgtEl>
                                        <p:attrNameLst>
                                          <p:attrName>style.color</p:attrName>
                                        </p:attrNameLst>
                                      </p:cBhvr>
                                      <p:by>
                                        <p:hsl h="0" s="-12549" l="-25098"/>
                                      </p:by>
                                    </p:animClr>
                                    <p:animClr clrSpc="hsl" dir="cw">
                                      <p:cBhvr>
                                        <p:cTn id="62" dur="500" fill="hold"/>
                                        <p:tgtEl>
                                          <p:spTgt spid="2">
                                            <p:txEl>
                                              <p:pRg st="5" end="5"/>
                                            </p:txEl>
                                          </p:spTgt>
                                        </p:tgtEl>
                                        <p:attrNameLst>
                                          <p:attrName>fillcolor</p:attrName>
                                        </p:attrNameLst>
                                      </p:cBhvr>
                                      <p:by>
                                        <p:hsl h="0" s="-12549" l="-25098"/>
                                      </p:by>
                                    </p:animClr>
                                    <p:animClr clrSpc="hsl" dir="cw">
                                      <p:cBhvr>
                                        <p:cTn id="63" dur="500" fill="hold"/>
                                        <p:tgtEl>
                                          <p:spTgt spid="2">
                                            <p:txEl>
                                              <p:pRg st="5" end="5"/>
                                            </p:txEl>
                                          </p:spTgt>
                                        </p:tgtEl>
                                        <p:attrNameLst>
                                          <p:attrName>stroke.color</p:attrName>
                                        </p:attrNameLst>
                                      </p:cBhvr>
                                      <p:by>
                                        <p:hsl h="0" s="-12549" l="-25098"/>
                                      </p:by>
                                    </p:animClr>
                                    <p:set>
                                      <p:cBhvr>
                                        <p:cTn id="64" dur="500" fill="hold"/>
                                        <p:tgtEl>
                                          <p:spTgt spid="2">
                                            <p:txEl>
                                              <p:pRg st="5" end="5"/>
                                            </p:txEl>
                                          </p:spTgt>
                                        </p:tgtEl>
                                        <p:attrNameLst>
                                          <p:attrName>fill.type</p:attrName>
                                        </p:attrNameLst>
                                      </p:cBhvr>
                                      <p:to>
                                        <p:strVal val="solid"/>
                                      </p:to>
                                    </p:set>
                                  </p:childTnLst>
                                </p:cTn>
                              </p:par>
                              <p:par>
                                <p:cTn id="65" presetID="24" presetClass="emph" presetSubtype="0" fill="hold" nodeType="withEffect">
                                  <p:stCondLst>
                                    <p:cond delay="0"/>
                                  </p:stCondLst>
                                  <p:childTnLst>
                                    <p:animClr clrSpc="hsl" dir="cw">
                                      <p:cBhvr override="childStyle">
                                        <p:cTn id="66" dur="500" fill="hold"/>
                                        <p:tgtEl>
                                          <p:spTgt spid="2">
                                            <p:txEl>
                                              <p:pRg st="8" end="8"/>
                                            </p:txEl>
                                          </p:spTgt>
                                        </p:tgtEl>
                                        <p:attrNameLst>
                                          <p:attrName>style.color</p:attrName>
                                        </p:attrNameLst>
                                      </p:cBhvr>
                                      <p:by>
                                        <p:hsl h="0" s="-12549" l="-25098"/>
                                      </p:by>
                                    </p:animClr>
                                    <p:animClr clrSpc="hsl" dir="cw">
                                      <p:cBhvr>
                                        <p:cTn id="67" dur="500" fill="hold"/>
                                        <p:tgtEl>
                                          <p:spTgt spid="2">
                                            <p:txEl>
                                              <p:pRg st="8" end="8"/>
                                            </p:txEl>
                                          </p:spTgt>
                                        </p:tgtEl>
                                        <p:attrNameLst>
                                          <p:attrName>fillcolor</p:attrName>
                                        </p:attrNameLst>
                                      </p:cBhvr>
                                      <p:by>
                                        <p:hsl h="0" s="-12549" l="-25098"/>
                                      </p:by>
                                    </p:animClr>
                                    <p:animClr clrSpc="hsl" dir="cw">
                                      <p:cBhvr>
                                        <p:cTn id="68" dur="500" fill="hold"/>
                                        <p:tgtEl>
                                          <p:spTgt spid="2">
                                            <p:txEl>
                                              <p:pRg st="8" end="8"/>
                                            </p:txEl>
                                          </p:spTgt>
                                        </p:tgtEl>
                                        <p:attrNameLst>
                                          <p:attrName>stroke.color</p:attrName>
                                        </p:attrNameLst>
                                      </p:cBhvr>
                                      <p:by>
                                        <p:hsl h="0" s="-12549" l="-25098"/>
                                      </p:by>
                                    </p:animClr>
                                    <p:set>
                                      <p:cBhvr>
                                        <p:cTn id="69" dur="500" fill="hold"/>
                                        <p:tgtEl>
                                          <p:spTgt spid="2">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P spid="6" grpId="0" animBg="1"/>
      <p:bldP spid="23" grpId="0" animBg="1"/>
      <p:bldP spid="25"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4495800"/>
          </a:xfrm>
        </p:spPr>
        <p:txBody>
          <a:bodyPr>
            <a:noAutofit/>
          </a:bodyPr>
          <a:lstStyle/>
          <a:p>
            <a:pPr lvl="1">
              <a:lnSpc>
                <a:spcPct val="140000"/>
              </a:lnSpc>
              <a:spcBef>
                <a:spcPts val="600"/>
              </a:spcBef>
            </a:pPr>
            <a:r>
              <a:rPr lang="en-US" sz="2400" dirty="0" smtClean="0"/>
              <a:t>Body Pride  (satisfaction with physical characteristics and appearance)</a:t>
            </a:r>
          </a:p>
          <a:p>
            <a:pPr lvl="1">
              <a:lnSpc>
                <a:spcPct val="140000"/>
              </a:lnSpc>
              <a:spcBef>
                <a:spcPts val="600"/>
              </a:spcBef>
            </a:pPr>
            <a:r>
              <a:rPr lang="en-US" sz="2400" dirty="0" smtClean="0"/>
              <a:t>Comfort with emerging sexuality (pubertal development)</a:t>
            </a:r>
          </a:p>
          <a:p>
            <a:pPr lvl="1">
              <a:lnSpc>
                <a:spcPct val="140000"/>
              </a:lnSpc>
              <a:spcBef>
                <a:spcPts val="600"/>
              </a:spcBef>
            </a:pPr>
            <a:r>
              <a:rPr lang="en-US" sz="2400" dirty="0" smtClean="0"/>
              <a:t>Relational self-efficacy </a:t>
            </a:r>
            <a:endParaRPr lang="en-US" sz="2400" dirty="0"/>
          </a:p>
        </p:txBody>
      </p:sp>
      <p:sp>
        <p:nvSpPr>
          <p:cNvPr id="4" name="Title 1"/>
          <p:cNvSpPr>
            <a:spLocks noGrp="1"/>
          </p:cNvSpPr>
          <p:nvPr>
            <p:ph type="title"/>
          </p:nvPr>
        </p:nvSpPr>
        <p:spPr>
          <a:xfrm>
            <a:off x="457200" y="381000"/>
            <a:ext cx="8229600" cy="990600"/>
          </a:xfrm>
        </p:spPr>
        <p:txBody>
          <a:bodyPr>
            <a:noAutofit/>
          </a:bodyPr>
          <a:lstStyle/>
          <a:p>
            <a:r>
              <a:rPr lang="en-US" sz="4000" b="1" dirty="0" smtClean="0"/>
              <a:t>What do we mean by Healthy Sexuality?</a:t>
            </a:r>
            <a:br>
              <a:rPr lang="en-US" sz="4000" b="1" dirty="0" smtClean="0"/>
            </a:br>
            <a:endParaRPr lang="en-US" sz="4000" b="1"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smtClean="0"/>
              <a:t>BODY PRIDE</a:t>
            </a:r>
            <a:endParaRPr lang="en-US" dirty="0"/>
          </a:p>
        </p:txBody>
      </p:sp>
      <p:graphicFrame>
        <p:nvGraphicFramePr>
          <p:cNvPr id="4" name="Tableau 3"/>
          <p:cNvGraphicFramePr>
            <a:graphicFrameLocks noGrp="1"/>
          </p:cNvGraphicFramePr>
          <p:nvPr/>
        </p:nvGraphicFramePr>
        <p:xfrm>
          <a:off x="380999" y="1905000"/>
          <a:ext cx="8229599" cy="4263745"/>
        </p:xfrm>
        <a:graphic>
          <a:graphicData uri="http://schemas.openxmlformats.org/drawingml/2006/table">
            <a:tbl>
              <a:tblPr/>
              <a:tblGrid>
                <a:gridCol w="3160031"/>
                <a:gridCol w="1267392"/>
                <a:gridCol w="1267392"/>
                <a:gridCol w="1267392"/>
                <a:gridCol w="1267392"/>
              </a:tblGrid>
              <a:tr h="158168">
                <a:tc>
                  <a:txBody>
                    <a:bodyPr/>
                    <a:lstStyle/>
                    <a:p>
                      <a:pPr algn="l" fontAlgn="b"/>
                      <a:endParaRPr lang="fr-FR" sz="1800" b="0" i="0" u="none" strike="noStrike">
                        <a:solidFill>
                          <a:schemeClr val="tx2"/>
                        </a:solidFill>
                        <a:latin typeface="Verdana"/>
                      </a:endParaRPr>
                    </a:p>
                  </a:txBody>
                  <a:tcPr marL="12517" marR="12517" marT="125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800" b="0" i="0" u="none" strike="noStrike">
                        <a:solidFill>
                          <a:schemeClr val="tx2"/>
                        </a:solidFill>
                        <a:latin typeface="Verdana"/>
                      </a:endParaRPr>
                    </a:p>
                  </a:txBody>
                  <a:tcPr marL="12517" marR="12517" marT="125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800" b="0" i="0" u="none" strike="noStrike">
                        <a:solidFill>
                          <a:schemeClr val="tx2"/>
                        </a:solidFill>
                        <a:latin typeface="Verdana"/>
                      </a:endParaRPr>
                    </a:p>
                  </a:txBody>
                  <a:tcPr marL="12517" marR="12517" marT="125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800" b="0" i="0" u="none" strike="noStrike">
                        <a:solidFill>
                          <a:schemeClr val="tx2"/>
                        </a:solidFill>
                        <a:latin typeface="Verdana"/>
                      </a:endParaRPr>
                    </a:p>
                  </a:txBody>
                  <a:tcPr marL="12517" marR="12517" marT="125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800" b="0" i="0" u="none" strike="noStrike">
                        <a:solidFill>
                          <a:schemeClr val="tx2"/>
                        </a:solidFill>
                        <a:latin typeface="Verdana"/>
                      </a:endParaRPr>
                    </a:p>
                  </a:txBody>
                  <a:tcPr marL="12517" marR="12517" marT="12517" marB="0" anchor="b">
                    <a:lnL>
                      <a:noFill/>
                    </a:lnL>
                    <a:lnR>
                      <a:noFill/>
                    </a:lnR>
                    <a:lnT>
                      <a:noFill/>
                    </a:lnT>
                    <a:lnB w="12700" cap="flat" cmpd="sng" algn="ctr">
                      <a:solidFill>
                        <a:srgbClr val="000000"/>
                      </a:solidFill>
                      <a:prstDash val="solid"/>
                      <a:round/>
                      <a:headEnd type="none" w="med" len="med"/>
                      <a:tailEnd type="none" w="med" len="med"/>
                    </a:lnB>
                  </a:tcPr>
                </a:tc>
              </a:tr>
              <a:tr h="506478">
                <a:tc>
                  <a:txBody>
                    <a:bodyPr/>
                    <a:lstStyle/>
                    <a:p>
                      <a:pPr algn="l" fontAlgn="t"/>
                      <a:r>
                        <a:rPr lang="fr-FR" sz="1800" b="0" i="0" u="none" strike="noStrike">
                          <a:solidFill>
                            <a:schemeClr val="tx2"/>
                          </a:solidFill>
                          <a:latin typeface="Arial"/>
                        </a:rPr>
                        <a:t> </a:t>
                      </a:r>
                    </a:p>
                  </a:txBody>
                  <a:tcPr marL="450628"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800" b="1" i="0" u="none" strike="noStrike">
                          <a:solidFill>
                            <a:schemeClr val="tx2"/>
                          </a:solidFill>
                          <a:latin typeface="Arial"/>
                        </a:rPr>
                        <a:t>Agree a lot</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800" b="1" i="0" u="none" strike="noStrike">
                          <a:solidFill>
                            <a:schemeClr val="tx2"/>
                          </a:solidFill>
                          <a:latin typeface="Arial"/>
                        </a:rPr>
                        <a:t>Agree a little</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800" b="1" i="0" u="none" strike="noStrike">
                          <a:solidFill>
                            <a:schemeClr val="tx2"/>
                          </a:solidFill>
                          <a:latin typeface="Arial"/>
                        </a:rPr>
                        <a:t>Disagree a little</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800" b="1" i="0" u="none" strike="noStrike">
                          <a:solidFill>
                            <a:schemeClr val="tx2"/>
                          </a:solidFill>
                          <a:latin typeface="Arial"/>
                        </a:rPr>
                        <a:t>Disagree a lot</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478">
                <a:tc>
                  <a:txBody>
                    <a:bodyPr/>
                    <a:lstStyle/>
                    <a:p>
                      <a:pPr algn="l" fontAlgn="t"/>
                      <a:r>
                        <a:rPr lang="fr-FR" sz="1800" b="0" i="0" u="none" strike="noStrike">
                          <a:solidFill>
                            <a:schemeClr val="tx2"/>
                          </a:solidFill>
                          <a:latin typeface="Arial"/>
                        </a:rPr>
                        <a:t>On the whole, I am satisfied with my body</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dirty="0">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478">
                <a:tc>
                  <a:txBody>
                    <a:bodyPr/>
                    <a:lstStyle/>
                    <a:p>
                      <a:pPr algn="l" fontAlgn="t"/>
                      <a:r>
                        <a:rPr lang="fr-FR" sz="1200" b="1" i="0" u="none" strike="noStrike" dirty="0">
                          <a:solidFill>
                            <a:schemeClr val="tx2"/>
                          </a:solidFill>
                          <a:latin typeface="Times New Roman"/>
                        </a:rPr>
                        <a:t> </a:t>
                      </a:r>
                      <a:r>
                        <a:rPr lang="fr-FR" sz="1800" b="0" i="0" u="none" strike="noStrike" dirty="0">
                          <a:solidFill>
                            <a:schemeClr val="tx2"/>
                          </a:solidFill>
                          <a:latin typeface="Arial"/>
                        </a:rPr>
                        <a:t>I </a:t>
                      </a:r>
                      <a:r>
                        <a:rPr lang="fr-FR" sz="1800" b="0" i="0" u="none" strike="noStrike" dirty="0" err="1">
                          <a:solidFill>
                            <a:schemeClr val="tx2"/>
                          </a:solidFill>
                          <a:latin typeface="Arial"/>
                        </a:rPr>
                        <a:t>worry</a:t>
                      </a:r>
                      <a:r>
                        <a:rPr lang="fr-FR" sz="1800" b="0" i="0" u="none" strike="noStrike" dirty="0">
                          <a:solidFill>
                            <a:schemeClr val="tx2"/>
                          </a:solidFill>
                          <a:latin typeface="Arial"/>
                        </a:rPr>
                        <a:t> about the </a:t>
                      </a:r>
                      <a:r>
                        <a:rPr lang="fr-FR" sz="1800" b="0" i="0" u="none" strike="noStrike" dirty="0" err="1">
                          <a:solidFill>
                            <a:schemeClr val="tx2"/>
                          </a:solidFill>
                          <a:latin typeface="Arial"/>
                        </a:rPr>
                        <a:t>way</a:t>
                      </a:r>
                      <a:r>
                        <a:rPr lang="fr-FR" sz="1800" b="0" i="0" u="none" strike="noStrike" dirty="0">
                          <a:solidFill>
                            <a:schemeClr val="tx2"/>
                          </a:solidFill>
                          <a:latin typeface="Arial"/>
                        </a:rPr>
                        <a:t> </a:t>
                      </a:r>
                      <a:r>
                        <a:rPr lang="fr-FR" sz="1800" b="0" i="0" u="none" strike="noStrike" dirty="0" err="1">
                          <a:solidFill>
                            <a:schemeClr val="tx2"/>
                          </a:solidFill>
                          <a:latin typeface="Arial"/>
                        </a:rPr>
                        <a:t>that</a:t>
                      </a:r>
                      <a:r>
                        <a:rPr lang="fr-FR" sz="1800" b="0" i="0" u="none" strike="noStrike" dirty="0">
                          <a:solidFill>
                            <a:schemeClr val="tx2"/>
                          </a:solidFill>
                          <a:latin typeface="Arial"/>
                        </a:rPr>
                        <a:t> </a:t>
                      </a:r>
                      <a:r>
                        <a:rPr lang="fr-FR" sz="1800" b="0" i="0" u="none" strike="noStrike" dirty="0" err="1">
                          <a:solidFill>
                            <a:schemeClr val="tx2"/>
                          </a:solidFill>
                          <a:latin typeface="Arial"/>
                        </a:rPr>
                        <a:t>my</a:t>
                      </a:r>
                      <a:r>
                        <a:rPr lang="fr-FR" sz="1800" b="0" i="0" u="none" strike="noStrike" dirty="0">
                          <a:solidFill>
                            <a:schemeClr val="tx2"/>
                          </a:solidFill>
                          <a:latin typeface="Arial"/>
                        </a:rPr>
                        <a:t> body looks</a:t>
                      </a:r>
                      <a:endParaRPr lang="fr-FR" sz="1200" b="1" i="0" u="none" strike="noStrike" dirty="0">
                        <a:solidFill>
                          <a:schemeClr val="tx2"/>
                        </a:solidFill>
                        <a:latin typeface="Times New Roman"/>
                      </a:endParaRP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88">
                <a:tc>
                  <a:txBody>
                    <a:bodyPr/>
                    <a:lstStyle/>
                    <a:p>
                      <a:pPr algn="l" fontAlgn="t"/>
                      <a:r>
                        <a:rPr lang="fr-FR" sz="1200" b="1" i="0" u="none" strike="noStrike">
                          <a:solidFill>
                            <a:schemeClr val="tx2"/>
                          </a:solidFill>
                          <a:latin typeface="Times New Roman"/>
                        </a:rPr>
                        <a:t> </a:t>
                      </a:r>
                      <a:r>
                        <a:rPr lang="fr-FR" sz="1800" b="0" i="0" u="none" strike="noStrike">
                          <a:solidFill>
                            <a:schemeClr val="tx2"/>
                          </a:solidFill>
                          <a:latin typeface="Arial"/>
                        </a:rPr>
                        <a:t>I like the way I look</a:t>
                      </a:r>
                      <a:endParaRPr lang="fr-FR" sz="1200" b="1" i="0" u="none" strike="noStrike">
                        <a:solidFill>
                          <a:schemeClr val="tx2"/>
                        </a:solidFill>
                        <a:latin typeface="Times New Roman"/>
                      </a:endParaRP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dirty="0">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478">
                <a:tc>
                  <a:txBody>
                    <a:bodyPr/>
                    <a:lstStyle/>
                    <a:p>
                      <a:pPr algn="l" fontAlgn="t"/>
                      <a:r>
                        <a:rPr lang="fr-FR" sz="1200" b="1" i="0" u="none" strike="noStrike">
                          <a:solidFill>
                            <a:schemeClr val="tx2"/>
                          </a:solidFill>
                          <a:latin typeface="Times New Roman"/>
                        </a:rPr>
                        <a:t>  </a:t>
                      </a:r>
                      <a:r>
                        <a:rPr lang="fr-FR" sz="1800" b="0" i="0" u="none" strike="noStrike">
                          <a:solidFill>
                            <a:schemeClr val="tx2"/>
                          </a:solidFill>
                          <a:latin typeface="Arial"/>
                        </a:rPr>
                        <a:t>I like looking at my body</a:t>
                      </a:r>
                      <a:endParaRPr lang="fr-FR" sz="1200" b="1" i="0" u="none" strike="noStrike">
                        <a:solidFill>
                          <a:schemeClr val="tx2"/>
                        </a:solidFill>
                        <a:latin typeface="Times New Roman"/>
                      </a:endParaRP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478">
                <a:tc>
                  <a:txBody>
                    <a:bodyPr/>
                    <a:lstStyle/>
                    <a:p>
                      <a:pPr algn="l" fontAlgn="t"/>
                      <a:r>
                        <a:rPr lang="fr-FR" sz="1200" b="1" i="0" u="none" strike="noStrike">
                          <a:solidFill>
                            <a:schemeClr val="tx2"/>
                          </a:solidFill>
                          <a:latin typeface="Times New Roman"/>
                        </a:rPr>
                        <a:t> </a:t>
                      </a:r>
                      <a:r>
                        <a:rPr lang="fr-FR" sz="1800" b="0" i="0" u="none" strike="noStrike">
                          <a:solidFill>
                            <a:schemeClr val="tx2"/>
                          </a:solidFill>
                          <a:latin typeface="Arial"/>
                        </a:rPr>
                        <a:t>I feel like I am beautiful or handsome</a:t>
                      </a:r>
                      <a:endParaRPr lang="fr-FR" sz="1200" b="1" i="0" u="none" strike="noStrike">
                        <a:solidFill>
                          <a:schemeClr val="tx2"/>
                        </a:solidFill>
                        <a:latin typeface="Times New Roman"/>
                      </a:endParaRP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478">
                <a:tc>
                  <a:txBody>
                    <a:bodyPr/>
                    <a:lstStyle/>
                    <a:p>
                      <a:pPr algn="l" fontAlgn="t"/>
                      <a:r>
                        <a:rPr lang="fr-FR" sz="1200" b="1" i="0" u="none" strike="noStrike">
                          <a:solidFill>
                            <a:schemeClr val="tx2"/>
                          </a:solidFill>
                          <a:latin typeface="Times New Roman"/>
                        </a:rPr>
                        <a:t> </a:t>
                      </a:r>
                      <a:r>
                        <a:rPr lang="fr-FR" sz="1800" b="0" i="0" u="none" strike="noStrike">
                          <a:solidFill>
                            <a:schemeClr val="tx2"/>
                          </a:solidFill>
                          <a:latin typeface="Arial"/>
                        </a:rPr>
                        <a:t>I often wish my body were different</a:t>
                      </a:r>
                      <a:endParaRPr lang="fr-FR" sz="1200" b="1" i="0" u="none" strike="noStrike">
                        <a:solidFill>
                          <a:schemeClr val="tx2"/>
                        </a:solidFill>
                        <a:latin typeface="Times New Roman"/>
                      </a:endParaRP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dirty="0">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478">
                <a:tc>
                  <a:txBody>
                    <a:bodyPr/>
                    <a:lstStyle/>
                    <a:p>
                      <a:pPr algn="l" fontAlgn="t"/>
                      <a:r>
                        <a:rPr lang="fr-FR" sz="1200" b="1" i="0" u="none" strike="noStrike">
                          <a:solidFill>
                            <a:schemeClr val="tx2"/>
                          </a:solidFill>
                          <a:latin typeface="Times New Roman"/>
                        </a:rPr>
                        <a:t> </a:t>
                      </a:r>
                      <a:r>
                        <a:rPr lang="fr-FR" sz="1800" b="0" i="0" u="none" strike="noStrike">
                          <a:solidFill>
                            <a:schemeClr val="tx2"/>
                          </a:solidFill>
                          <a:latin typeface="Arial"/>
                        </a:rPr>
                        <a:t>I like the color of my skin</a:t>
                      </a:r>
                      <a:endParaRPr lang="fr-FR" sz="1200" b="1" i="0" u="none" strike="noStrike">
                        <a:solidFill>
                          <a:schemeClr val="tx2"/>
                        </a:solidFill>
                        <a:latin typeface="Times New Roman"/>
                      </a:endParaRP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dirty="0">
                          <a:solidFill>
                            <a:schemeClr val="tx2"/>
                          </a:solidFill>
                          <a:latin typeface="Arial"/>
                        </a:rPr>
                        <a:t> </a:t>
                      </a:r>
                    </a:p>
                  </a:txBody>
                  <a:tcPr marL="12517" marR="12517" marT="125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28600" y="1600200"/>
            <a:ext cx="8407893" cy="4407408"/>
          </a:xfrm>
        </p:spPr>
        <p:txBody>
          <a:bodyPr>
            <a:noAutofit/>
          </a:bodyPr>
          <a:lstStyle/>
          <a:p>
            <a:pPr>
              <a:lnSpc>
                <a:spcPct val="110000"/>
              </a:lnSpc>
              <a:spcBef>
                <a:spcPts val="0"/>
              </a:spcBef>
            </a:pPr>
            <a:r>
              <a:rPr lang="en-US" sz="1800" b="1" dirty="0" smtClean="0"/>
              <a:t>As children grow up, their bodies start to change. Thinking about your body, how fast do you feel you are maturing/changing compared with other (</a:t>
            </a:r>
            <a:r>
              <a:rPr lang="en-US" sz="1800" b="1" i="1" dirty="0" smtClean="0"/>
              <a:t>insert biological sex of respondent, e.g. boys/girls</a:t>
            </a:r>
            <a:r>
              <a:rPr lang="en-US" sz="1800" b="1" dirty="0" smtClean="0"/>
              <a:t>) your age?</a:t>
            </a:r>
            <a:r>
              <a:rPr lang="fr-FR" sz="1800" b="1" dirty="0" smtClean="0"/>
              <a:t> </a:t>
            </a:r>
            <a:r>
              <a:rPr lang="en-US" sz="1800" dirty="0" smtClean="0"/>
              <a:t>Faster</a:t>
            </a:r>
            <a:r>
              <a:rPr lang="fr-FR" sz="1800" dirty="0" smtClean="0"/>
              <a:t>/ </a:t>
            </a:r>
            <a:r>
              <a:rPr lang="en-US" sz="1800" dirty="0" smtClean="0"/>
              <a:t>About the same</a:t>
            </a:r>
            <a:r>
              <a:rPr lang="fr-FR" sz="1800" dirty="0" smtClean="0"/>
              <a:t>/ </a:t>
            </a:r>
            <a:r>
              <a:rPr lang="en-US" sz="1800" dirty="0" smtClean="0"/>
              <a:t>Slower</a:t>
            </a:r>
          </a:p>
          <a:p>
            <a:pPr>
              <a:lnSpc>
                <a:spcPct val="110000"/>
              </a:lnSpc>
              <a:spcBef>
                <a:spcPts val="0"/>
              </a:spcBef>
            </a:pPr>
            <a:endParaRPr lang="en-US" sz="1050" dirty="0" smtClean="0"/>
          </a:p>
          <a:p>
            <a:pPr>
              <a:lnSpc>
                <a:spcPct val="110000"/>
              </a:lnSpc>
              <a:spcBef>
                <a:spcPts val="0"/>
              </a:spcBef>
            </a:pPr>
            <a:r>
              <a:rPr lang="en-US" sz="1800" dirty="0" smtClean="0"/>
              <a:t>GIRLS</a:t>
            </a:r>
            <a:endParaRPr lang="en-US" sz="1050" b="1" dirty="0" smtClean="0"/>
          </a:p>
          <a:p>
            <a:pPr indent="0">
              <a:lnSpc>
                <a:spcPct val="110000"/>
              </a:lnSpc>
              <a:spcBef>
                <a:spcPts val="0"/>
              </a:spcBef>
            </a:pPr>
            <a:r>
              <a:rPr lang="en-US" sz="1800" b="1" dirty="0" smtClean="0"/>
              <a:t>Have your breasts started to grow/become larger? </a:t>
            </a:r>
            <a:endParaRPr lang="fr-FR" sz="1800" b="1" dirty="0" smtClean="0"/>
          </a:p>
          <a:p>
            <a:pPr indent="0">
              <a:lnSpc>
                <a:spcPct val="110000"/>
              </a:lnSpc>
              <a:spcBef>
                <a:spcPts val="0"/>
              </a:spcBef>
            </a:pPr>
            <a:r>
              <a:rPr lang="en-US" sz="1800" b="1" dirty="0" smtClean="0"/>
              <a:t>Have you started to have periods?</a:t>
            </a:r>
            <a:endParaRPr lang="fr-FR" sz="1800" b="1" dirty="0" smtClean="0"/>
          </a:p>
          <a:p>
            <a:pPr lvl="1" indent="0">
              <a:lnSpc>
                <a:spcPct val="110000"/>
              </a:lnSpc>
              <a:spcBef>
                <a:spcPts val="0"/>
              </a:spcBef>
              <a:buNone/>
            </a:pPr>
            <a:r>
              <a:rPr lang="en-US" sz="1600" b="1" spc="150" dirty="0" smtClean="0"/>
              <a:t>If Yes : How old were you when you first got your period?</a:t>
            </a:r>
            <a:endParaRPr lang="fr-FR" sz="1600" b="1" spc="150" dirty="0" smtClean="0"/>
          </a:p>
          <a:p>
            <a:pPr>
              <a:lnSpc>
                <a:spcPct val="110000"/>
              </a:lnSpc>
              <a:spcBef>
                <a:spcPts val="0"/>
              </a:spcBef>
            </a:pPr>
            <a:endParaRPr lang="en-US" sz="900" b="1" dirty="0" smtClean="0"/>
          </a:p>
          <a:p>
            <a:pPr>
              <a:lnSpc>
                <a:spcPct val="110000"/>
              </a:lnSpc>
              <a:spcBef>
                <a:spcPts val="0"/>
              </a:spcBef>
            </a:pPr>
            <a:r>
              <a:rPr lang="en-US" sz="1800" b="1" dirty="0" smtClean="0"/>
              <a:t>BOYS</a:t>
            </a:r>
          </a:p>
          <a:p>
            <a:pPr marL="274320" lvl="1" indent="0">
              <a:lnSpc>
                <a:spcPct val="110000"/>
              </a:lnSpc>
              <a:spcBef>
                <a:spcPts val="0"/>
              </a:spcBef>
              <a:buClr>
                <a:schemeClr val="accent1"/>
              </a:buClr>
              <a:buFont typeface="Wingdings 2" pitchFamily="18" charset="2"/>
              <a:buChar char=""/>
            </a:pPr>
            <a:r>
              <a:rPr lang="en-US" b="1" spc="150" dirty="0" smtClean="0"/>
              <a:t>Have you started puberty? For example, has your penis or testicles (balls) started to get larger compared to when you were younger?</a:t>
            </a:r>
            <a:endParaRPr lang="fr-FR" b="1" spc="150" dirty="0" smtClean="0"/>
          </a:p>
          <a:p>
            <a:pPr marL="274320" lvl="1" indent="0">
              <a:lnSpc>
                <a:spcPct val="110000"/>
              </a:lnSpc>
              <a:spcBef>
                <a:spcPts val="0"/>
              </a:spcBef>
              <a:buClr>
                <a:schemeClr val="accent1"/>
              </a:buClr>
              <a:buFont typeface="Wingdings 2" pitchFamily="18" charset="2"/>
              <a:buChar char=""/>
            </a:pPr>
            <a:r>
              <a:rPr lang="en-US" b="1" spc="150" dirty="0" smtClean="0"/>
              <a:t>Do you speak in a deeper voice now than when you were younger? </a:t>
            </a:r>
            <a:endParaRPr lang="fr-FR" b="1" spc="150" dirty="0" smtClean="0"/>
          </a:p>
          <a:p>
            <a:pPr lvl="1" indent="0">
              <a:lnSpc>
                <a:spcPct val="110000"/>
              </a:lnSpc>
              <a:spcBef>
                <a:spcPts val="0"/>
              </a:spcBef>
              <a:buNone/>
            </a:pPr>
            <a:r>
              <a:rPr lang="en-US" sz="1600" b="1" dirty="0" smtClean="0"/>
              <a:t>If Yes :  How old were you when your voice changed?</a:t>
            </a:r>
            <a:r>
              <a:rPr lang="en-US" sz="1800" b="1" dirty="0" smtClean="0"/>
              <a:t> </a:t>
            </a:r>
            <a:endParaRPr lang="fr-FR" sz="1800" b="1" dirty="0" smtClean="0"/>
          </a:p>
          <a:p>
            <a:pPr indent="0">
              <a:lnSpc>
                <a:spcPct val="110000"/>
              </a:lnSpc>
              <a:spcBef>
                <a:spcPts val="0"/>
              </a:spcBef>
            </a:pPr>
            <a:r>
              <a:rPr lang="en-US" sz="1800" b="1" dirty="0" smtClean="0"/>
              <a:t>Have you started growing a beard?</a:t>
            </a:r>
            <a:endParaRPr lang="fr-FR" sz="1800" b="1" dirty="0" smtClean="0"/>
          </a:p>
          <a:p>
            <a:pPr lvl="1" indent="0">
              <a:lnSpc>
                <a:spcPct val="110000"/>
              </a:lnSpc>
              <a:spcBef>
                <a:spcPts val="0"/>
              </a:spcBef>
              <a:buNone/>
            </a:pPr>
            <a:r>
              <a:rPr lang="en-US" sz="1600" b="1" dirty="0" smtClean="0"/>
              <a:t>If yes : How old were you when you began growing a beard or mustache?</a:t>
            </a:r>
            <a:endParaRPr lang="fr-FR" sz="1600" b="1" dirty="0" smtClean="0"/>
          </a:p>
          <a:p>
            <a:pPr lvl="1" indent="0">
              <a:lnSpc>
                <a:spcPct val="110000"/>
              </a:lnSpc>
              <a:spcBef>
                <a:spcPts val="0"/>
              </a:spcBef>
              <a:buNone/>
            </a:pPr>
            <a:r>
              <a:rPr lang="en-US" sz="1600" b="1" dirty="0" smtClean="0"/>
              <a:t>If yes: How often do you shave?</a:t>
            </a:r>
            <a:endParaRPr lang="fr-FR" sz="1600" b="1" dirty="0" smtClean="0"/>
          </a:p>
        </p:txBody>
      </p:sp>
      <p:sp>
        <p:nvSpPr>
          <p:cNvPr id="3" name="Titre 2"/>
          <p:cNvSpPr>
            <a:spLocks noGrp="1"/>
          </p:cNvSpPr>
          <p:nvPr>
            <p:ph type="title"/>
          </p:nvPr>
        </p:nvSpPr>
        <p:spPr/>
        <p:txBody>
          <a:bodyPr/>
          <a:lstStyle/>
          <a:p>
            <a:r>
              <a:rPr lang="en-US" b="1" dirty="0" smtClean="0"/>
              <a:t>Pubertal Maturation :</a:t>
            </a:r>
            <a:r>
              <a:rPr lang="fr-FR" b="1" dirty="0" smtClean="0"/>
              <a:t/>
            </a:r>
            <a:br>
              <a:rPr lang="fr-FR" b="1" dirty="0" smtClean="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228600" y="2133600"/>
          <a:ext cx="8381258" cy="4191000"/>
        </p:xfrm>
        <a:graphic>
          <a:graphicData uri="http://schemas.openxmlformats.org/drawingml/2006/table">
            <a:tbl>
              <a:tblPr/>
              <a:tblGrid>
                <a:gridCol w="3218266"/>
                <a:gridCol w="1290748"/>
                <a:gridCol w="1290748"/>
                <a:gridCol w="1290748"/>
                <a:gridCol w="1290748"/>
              </a:tblGrid>
              <a:tr h="560294">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600" b="0" i="0" u="none" strike="noStrike" dirty="0" err="1">
                          <a:solidFill>
                            <a:schemeClr val="tx2"/>
                          </a:solidFill>
                          <a:latin typeface="Arial"/>
                        </a:rPr>
                        <a:t>Agree</a:t>
                      </a:r>
                      <a:r>
                        <a:rPr lang="fr-FR" sz="1600" b="0" i="0" u="none" strike="noStrike" dirty="0">
                          <a:solidFill>
                            <a:schemeClr val="tx2"/>
                          </a:solidFill>
                          <a:latin typeface="Arial"/>
                        </a:rPr>
                        <a:t> a lot</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600" b="0" i="0" u="none" strike="noStrike" dirty="0" err="1">
                          <a:solidFill>
                            <a:schemeClr val="tx2"/>
                          </a:solidFill>
                          <a:latin typeface="Arial"/>
                        </a:rPr>
                        <a:t>Agree</a:t>
                      </a:r>
                      <a:r>
                        <a:rPr lang="fr-FR" sz="1600" b="0" i="0" u="none" strike="noStrike" dirty="0">
                          <a:solidFill>
                            <a:schemeClr val="tx2"/>
                          </a:solidFill>
                          <a:latin typeface="Arial"/>
                        </a:rPr>
                        <a:t> a </a:t>
                      </a:r>
                      <a:r>
                        <a:rPr lang="fr-FR" sz="1600" b="0" i="0" u="none" strike="noStrike" dirty="0" err="1">
                          <a:solidFill>
                            <a:schemeClr val="tx2"/>
                          </a:solidFill>
                          <a:latin typeface="Arial"/>
                        </a:rPr>
                        <a:t>little</a:t>
                      </a:r>
                      <a:endParaRPr lang="fr-FR" sz="1600" b="0" i="0" u="none" strike="noStrike" dirty="0">
                        <a:solidFill>
                          <a:schemeClr val="tx2"/>
                        </a:solidFill>
                        <a:latin typeface="Arial"/>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600" b="0" i="0" u="none" strike="noStrike">
                          <a:solidFill>
                            <a:schemeClr val="tx2"/>
                          </a:solidFill>
                          <a:latin typeface="Arial"/>
                        </a:rPr>
                        <a:t>Disagree a little</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fr-FR" sz="1600" b="0" i="0" u="none" strike="noStrike" dirty="0" err="1">
                          <a:solidFill>
                            <a:schemeClr val="tx2"/>
                          </a:solidFill>
                          <a:latin typeface="Arial"/>
                        </a:rPr>
                        <a:t>Disagree</a:t>
                      </a:r>
                      <a:r>
                        <a:rPr lang="fr-FR" sz="1600" b="0" i="0" u="none" strike="noStrike" dirty="0">
                          <a:solidFill>
                            <a:schemeClr val="tx2"/>
                          </a:solidFill>
                          <a:latin typeface="Arial"/>
                        </a:rPr>
                        <a:t> a lot</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294">
                <a:tc>
                  <a:txBody>
                    <a:bodyPr/>
                    <a:lstStyle/>
                    <a:p>
                      <a:pPr algn="l" fontAlgn="t"/>
                      <a:r>
                        <a:rPr lang="fr-FR" sz="1050" b="1" i="0" u="none" strike="noStrike">
                          <a:solidFill>
                            <a:schemeClr val="tx2"/>
                          </a:solidFill>
                          <a:latin typeface="Times New Roman"/>
                        </a:rPr>
                        <a:t> </a:t>
                      </a:r>
                      <a:r>
                        <a:rPr lang="fr-FR" sz="1400" b="0" i="0" u="none" strike="noStrike">
                          <a:solidFill>
                            <a:schemeClr val="tx2"/>
                          </a:solidFill>
                          <a:latin typeface="Arial"/>
                        </a:rPr>
                        <a:t>I like the fact that I am becoming a woman/man</a:t>
                      </a:r>
                      <a:endParaRPr lang="fr-FR" sz="1050" b="1" i="0" u="none" strike="noStrike">
                        <a:solidFill>
                          <a:schemeClr val="tx2"/>
                        </a:solidFill>
                        <a:latin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9236">
                <a:tc>
                  <a:txBody>
                    <a:bodyPr/>
                    <a:lstStyle/>
                    <a:p>
                      <a:pPr algn="l" fontAlgn="t"/>
                      <a:r>
                        <a:rPr lang="fr-FR" sz="1050" b="1" i="0" u="none" strike="noStrike">
                          <a:solidFill>
                            <a:schemeClr val="tx2"/>
                          </a:solidFill>
                          <a:latin typeface="Times New Roman"/>
                        </a:rPr>
                        <a:t> </a:t>
                      </a:r>
                      <a:r>
                        <a:rPr lang="fr-FR" sz="1400" b="0" i="0" u="none" strike="noStrike">
                          <a:solidFill>
                            <a:schemeClr val="tx2"/>
                          </a:solidFill>
                          <a:latin typeface="Arial"/>
                        </a:rPr>
                        <a:t>People make fun of or tease me because of the physical changes I am going through</a:t>
                      </a:r>
                      <a:endParaRPr lang="fr-FR" sz="1050" b="1" i="0" u="none" strike="noStrike">
                        <a:solidFill>
                          <a:schemeClr val="tx2"/>
                        </a:solidFill>
                        <a:latin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294">
                <a:tc>
                  <a:txBody>
                    <a:bodyPr/>
                    <a:lstStyle/>
                    <a:p>
                      <a:pPr algn="l" fontAlgn="t"/>
                      <a:r>
                        <a:rPr lang="fr-FR" sz="1400" b="0" i="0" u="none" strike="noStrike">
                          <a:solidFill>
                            <a:schemeClr val="tx2"/>
                          </a:solidFill>
                          <a:latin typeface="Arial"/>
                        </a:rPr>
                        <a:t>I like that my parents may treat me now more like a man or woman</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294">
                <a:tc>
                  <a:txBody>
                    <a:bodyPr/>
                    <a:lstStyle/>
                    <a:p>
                      <a:pPr algn="l" fontAlgn="t"/>
                      <a:r>
                        <a:rPr lang="fr-FR" sz="1050" b="1" i="0" u="none" strike="noStrike">
                          <a:solidFill>
                            <a:schemeClr val="tx2"/>
                          </a:solidFill>
                          <a:latin typeface="Times New Roman"/>
                        </a:rPr>
                        <a:t> </a:t>
                      </a:r>
                      <a:r>
                        <a:rPr lang="fr-FR" sz="1400" b="0" i="0" u="none" strike="noStrike">
                          <a:solidFill>
                            <a:schemeClr val="tx2"/>
                          </a:solidFill>
                          <a:latin typeface="Arial"/>
                        </a:rPr>
                        <a:t>I am worried that I am not developing normally</a:t>
                      </a:r>
                      <a:endParaRPr lang="fr-FR" sz="1050" b="1" i="0" u="none" strike="noStrike">
                        <a:solidFill>
                          <a:schemeClr val="tx2"/>
                        </a:solidFill>
                        <a:latin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294">
                <a:tc>
                  <a:txBody>
                    <a:bodyPr/>
                    <a:lstStyle/>
                    <a:p>
                      <a:pPr algn="l" fontAlgn="t"/>
                      <a:r>
                        <a:rPr lang="fr-FR" sz="1050" b="1" i="0" u="none" strike="noStrike">
                          <a:solidFill>
                            <a:schemeClr val="tx2"/>
                          </a:solidFill>
                          <a:latin typeface="Times New Roman"/>
                        </a:rPr>
                        <a:t> </a:t>
                      </a:r>
                      <a:r>
                        <a:rPr lang="fr-FR" sz="1400" b="0" i="0" u="none" strike="noStrike">
                          <a:solidFill>
                            <a:schemeClr val="tx2"/>
                          </a:solidFill>
                          <a:latin typeface="Arial"/>
                        </a:rPr>
                        <a:t>I am worried about the pubertal changes I am going though</a:t>
                      </a:r>
                      <a:endParaRPr lang="fr-FR" sz="1050" b="1" i="0" u="none" strike="noStrike">
                        <a:solidFill>
                          <a:schemeClr val="tx2"/>
                        </a:solidFill>
                        <a:latin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294">
                <a:tc>
                  <a:txBody>
                    <a:bodyPr/>
                    <a:lstStyle/>
                    <a:p>
                      <a:pPr algn="l" fontAlgn="t"/>
                      <a:r>
                        <a:rPr lang="fr-FR" sz="1050" b="1" i="0" u="none" strike="noStrike" dirty="0">
                          <a:solidFill>
                            <a:schemeClr val="tx2"/>
                          </a:solidFill>
                          <a:latin typeface="Times New Roman"/>
                        </a:rPr>
                        <a:t> </a:t>
                      </a:r>
                      <a:r>
                        <a:rPr lang="fr-FR" sz="1400" b="0" i="0" u="none" strike="noStrike" dirty="0">
                          <a:solidFill>
                            <a:schemeClr val="tx2"/>
                          </a:solidFill>
                          <a:latin typeface="Arial"/>
                        </a:rPr>
                        <a:t>In </a:t>
                      </a:r>
                      <a:r>
                        <a:rPr lang="fr-FR" sz="1400" b="0" i="0" u="none" strike="noStrike" dirty="0" err="1">
                          <a:solidFill>
                            <a:schemeClr val="tx2"/>
                          </a:solidFill>
                          <a:latin typeface="Arial"/>
                        </a:rPr>
                        <a:t>general</a:t>
                      </a:r>
                      <a:r>
                        <a:rPr lang="fr-FR" sz="1400" b="0" i="0" u="none" strike="noStrike" dirty="0">
                          <a:solidFill>
                            <a:schemeClr val="tx2"/>
                          </a:solidFill>
                          <a:latin typeface="Arial"/>
                        </a:rPr>
                        <a:t> I </a:t>
                      </a:r>
                      <a:r>
                        <a:rPr lang="fr-FR" sz="1400" b="0" i="0" u="none" strike="noStrike" dirty="0" err="1">
                          <a:solidFill>
                            <a:schemeClr val="tx2"/>
                          </a:solidFill>
                          <a:latin typeface="Arial"/>
                        </a:rPr>
                        <a:t>am</a:t>
                      </a:r>
                      <a:r>
                        <a:rPr lang="fr-FR" sz="1400" b="0" i="0" u="none" strike="noStrike" dirty="0">
                          <a:solidFill>
                            <a:schemeClr val="tx2"/>
                          </a:solidFill>
                          <a:latin typeface="Arial"/>
                        </a:rPr>
                        <a:t> </a:t>
                      </a:r>
                      <a:r>
                        <a:rPr lang="fr-FR" sz="1400" b="0" i="0" u="none" strike="noStrike" dirty="0" err="1">
                          <a:solidFill>
                            <a:schemeClr val="tx2"/>
                          </a:solidFill>
                          <a:latin typeface="Arial"/>
                        </a:rPr>
                        <a:t>proud</a:t>
                      </a:r>
                      <a:r>
                        <a:rPr lang="fr-FR" sz="1400" b="0" i="0" u="none" strike="noStrike" dirty="0">
                          <a:solidFill>
                            <a:schemeClr val="tx2"/>
                          </a:solidFill>
                          <a:latin typeface="Arial"/>
                        </a:rPr>
                        <a:t> of the </a:t>
                      </a:r>
                      <a:r>
                        <a:rPr lang="fr-FR" sz="1400" b="0" i="0" u="none" strike="noStrike" dirty="0" err="1">
                          <a:solidFill>
                            <a:schemeClr val="tx2"/>
                          </a:solidFill>
                          <a:latin typeface="Arial"/>
                        </a:rPr>
                        <a:t>pubertal</a:t>
                      </a:r>
                      <a:r>
                        <a:rPr lang="fr-FR" sz="1400" b="0" i="0" u="none" strike="noStrike" dirty="0">
                          <a:solidFill>
                            <a:schemeClr val="tx2"/>
                          </a:solidFill>
                          <a:latin typeface="Arial"/>
                        </a:rPr>
                        <a:t> changes I </a:t>
                      </a:r>
                      <a:r>
                        <a:rPr lang="fr-FR" sz="1400" b="0" i="0" u="none" strike="noStrike" dirty="0" err="1">
                          <a:solidFill>
                            <a:schemeClr val="tx2"/>
                          </a:solidFill>
                          <a:latin typeface="Arial"/>
                        </a:rPr>
                        <a:t>am</a:t>
                      </a:r>
                      <a:r>
                        <a:rPr lang="fr-FR" sz="1400" b="0" i="0" u="none" strike="noStrike" dirty="0">
                          <a:solidFill>
                            <a:schemeClr val="tx2"/>
                          </a:solidFill>
                          <a:latin typeface="Arial"/>
                        </a:rPr>
                        <a:t> </a:t>
                      </a:r>
                      <a:r>
                        <a:rPr lang="fr-FR" sz="1400" b="0" i="0" u="none" strike="noStrike" dirty="0" err="1">
                          <a:solidFill>
                            <a:schemeClr val="tx2"/>
                          </a:solidFill>
                          <a:latin typeface="Arial"/>
                        </a:rPr>
                        <a:t>going</a:t>
                      </a:r>
                      <a:r>
                        <a:rPr lang="fr-FR" sz="1400" b="0" i="0" u="none" strike="noStrike" dirty="0">
                          <a:solidFill>
                            <a:schemeClr val="tx2"/>
                          </a:solidFill>
                          <a:latin typeface="Arial"/>
                        </a:rPr>
                        <a:t> </a:t>
                      </a:r>
                      <a:r>
                        <a:rPr lang="fr-FR" sz="1400" b="0" i="0" u="none" strike="noStrike" dirty="0" err="1">
                          <a:solidFill>
                            <a:schemeClr val="tx2"/>
                          </a:solidFill>
                          <a:latin typeface="Arial"/>
                        </a:rPr>
                        <a:t>through</a:t>
                      </a:r>
                      <a:endParaRPr lang="fr-FR" sz="1050" b="1" i="0" u="none" strike="noStrike" dirty="0">
                        <a:solidFill>
                          <a:schemeClr val="tx2"/>
                        </a:solidFill>
                        <a:latin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400" b="0" i="0" u="none" strike="noStrike" dirty="0">
                          <a:solidFill>
                            <a:schemeClr val="tx2"/>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re 2"/>
          <p:cNvSpPr>
            <a:spLocks noGrp="1"/>
          </p:cNvSpPr>
          <p:nvPr>
            <p:ph type="title"/>
          </p:nvPr>
        </p:nvSpPr>
        <p:spPr/>
        <p:txBody>
          <a:bodyPr/>
          <a:lstStyle/>
          <a:p>
            <a:r>
              <a:rPr lang="en-US" dirty="0" smtClean="0"/>
              <a:t>Comfort with EMERGING SEXUALITY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smtClean="0"/>
              <a:t>Comfort with EMERGING SEXUALITY (girls)</a:t>
            </a:r>
            <a:endParaRPr lang="en-US" dirty="0"/>
          </a:p>
        </p:txBody>
      </p:sp>
      <p:sp>
        <p:nvSpPr>
          <p:cNvPr id="5" name="Espace réservé du contenu 4"/>
          <p:cNvSpPr>
            <a:spLocks noGrp="1"/>
          </p:cNvSpPr>
          <p:nvPr>
            <p:ph idx="1"/>
          </p:nvPr>
        </p:nvSpPr>
        <p:spPr/>
        <p:txBody>
          <a:bodyPr>
            <a:normAutofit/>
          </a:bodyPr>
          <a:lstStyle/>
          <a:p>
            <a:r>
              <a:rPr lang="en-US" sz="2800" dirty="0" smtClean="0"/>
              <a:t>Menstruation</a:t>
            </a:r>
            <a:endParaRPr lang="en-US" sz="2800" dirty="0"/>
          </a:p>
        </p:txBody>
      </p:sp>
      <p:graphicFrame>
        <p:nvGraphicFramePr>
          <p:cNvPr id="6" name="Tableau 5"/>
          <p:cNvGraphicFramePr>
            <a:graphicFrameLocks noGrp="1"/>
          </p:cNvGraphicFramePr>
          <p:nvPr/>
        </p:nvGraphicFramePr>
        <p:xfrm>
          <a:off x="380999" y="2438400"/>
          <a:ext cx="8179292" cy="3611468"/>
        </p:xfrm>
        <a:graphic>
          <a:graphicData uri="http://schemas.openxmlformats.org/drawingml/2006/table">
            <a:tbl>
              <a:tblPr/>
              <a:tblGrid>
                <a:gridCol w="3378692"/>
                <a:gridCol w="1269509"/>
                <a:gridCol w="914400"/>
                <a:gridCol w="1371600"/>
                <a:gridCol w="1245091"/>
              </a:tblGrid>
              <a:tr h="461010">
                <a:tc>
                  <a:txBody>
                    <a:bodyPr/>
                    <a:lstStyle/>
                    <a:p>
                      <a:pPr algn="l" fontAlgn="t"/>
                      <a:r>
                        <a:rPr lang="fr-FR" sz="1800" b="0" i="0" u="none" strike="noStrike" dirty="0">
                          <a:solidFill>
                            <a:srgbClr val="534949"/>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dirty="0">
                          <a:solidFill>
                            <a:srgbClr val="534949"/>
                          </a:solidFill>
                          <a:latin typeface="Arial"/>
                        </a:rPr>
                        <a:t>Never</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rgbClr val="534949"/>
                          </a:solidFill>
                          <a:latin typeface="Arial"/>
                        </a:rPr>
                        <a:t>Rarely</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dirty="0" err="1">
                          <a:solidFill>
                            <a:srgbClr val="534949"/>
                          </a:solidFill>
                          <a:latin typeface="Arial"/>
                        </a:rPr>
                        <a:t>Sometimes</a:t>
                      </a:r>
                      <a:endParaRPr lang="fr-FR" sz="1800" b="0" i="0" u="none" strike="noStrike" dirty="0">
                        <a:solidFill>
                          <a:srgbClr val="534949"/>
                        </a:solidFill>
                        <a:latin typeface="Arial"/>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800" b="0" i="0" u="none" strike="noStrike" dirty="0" err="1">
                          <a:solidFill>
                            <a:srgbClr val="534949"/>
                          </a:solidFill>
                          <a:latin typeface="Arial"/>
                        </a:rPr>
                        <a:t>Often</a:t>
                      </a:r>
                      <a:endParaRPr lang="fr-FR" sz="1800" b="0" i="0" u="none" strike="noStrike" dirty="0">
                        <a:solidFill>
                          <a:srgbClr val="534949"/>
                        </a:solidFill>
                        <a:latin typeface="Arial"/>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820">
                <a:tc>
                  <a:txBody>
                    <a:bodyPr/>
                    <a:lstStyle/>
                    <a:p>
                      <a:pPr algn="l" fontAlgn="t"/>
                      <a:r>
                        <a:rPr lang="fr-FR" sz="1200" b="0" i="0" u="none" strike="noStrike" dirty="0">
                          <a:solidFill>
                            <a:srgbClr val="534949"/>
                          </a:solidFill>
                          <a:latin typeface="Arial"/>
                        </a:rPr>
                        <a:t> </a:t>
                      </a:r>
                      <a:r>
                        <a:rPr lang="fr-FR" sz="1800" b="0" i="0" u="none" strike="noStrike" dirty="0">
                          <a:solidFill>
                            <a:srgbClr val="534949"/>
                          </a:solidFill>
                          <a:latin typeface="Arial"/>
                        </a:rPr>
                        <a:t>I </a:t>
                      </a:r>
                      <a:r>
                        <a:rPr lang="fr-FR" sz="1800" b="0" i="0" u="none" strike="noStrike" dirty="0" err="1">
                          <a:solidFill>
                            <a:srgbClr val="534949"/>
                          </a:solidFill>
                          <a:latin typeface="Arial"/>
                        </a:rPr>
                        <a:t>feel</a:t>
                      </a:r>
                      <a:r>
                        <a:rPr lang="fr-FR" sz="1800" b="0" i="0" u="none" strike="noStrike" dirty="0">
                          <a:solidFill>
                            <a:srgbClr val="534949"/>
                          </a:solidFill>
                          <a:latin typeface="Arial"/>
                        </a:rPr>
                        <a:t> </a:t>
                      </a:r>
                      <a:r>
                        <a:rPr lang="fr-FR" sz="1800" b="0" i="0" u="none" strike="noStrike" dirty="0" err="1">
                          <a:solidFill>
                            <a:srgbClr val="534949"/>
                          </a:solidFill>
                          <a:latin typeface="Arial"/>
                        </a:rPr>
                        <a:t>ashamed</a:t>
                      </a:r>
                      <a:r>
                        <a:rPr lang="fr-FR" sz="1800" b="0" i="0" u="none" strike="noStrike" dirty="0">
                          <a:solidFill>
                            <a:srgbClr val="534949"/>
                          </a:solidFill>
                          <a:latin typeface="Arial"/>
                        </a:rPr>
                        <a:t> of </a:t>
                      </a:r>
                      <a:r>
                        <a:rPr lang="fr-FR" sz="1800" b="0" i="0" u="none" strike="noStrike" dirty="0" err="1">
                          <a:solidFill>
                            <a:srgbClr val="534949"/>
                          </a:solidFill>
                          <a:latin typeface="Arial"/>
                        </a:rPr>
                        <a:t>my</a:t>
                      </a:r>
                      <a:r>
                        <a:rPr lang="fr-FR" sz="1800" b="0" i="0" u="none" strike="noStrike" dirty="0">
                          <a:solidFill>
                            <a:srgbClr val="534949"/>
                          </a:solidFill>
                          <a:latin typeface="Arial"/>
                        </a:rPr>
                        <a:t> body </a:t>
                      </a:r>
                      <a:r>
                        <a:rPr lang="fr-FR" sz="1800" b="0" i="0" u="none" strike="noStrike" dirty="0" err="1">
                          <a:solidFill>
                            <a:srgbClr val="534949"/>
                          </a:solidFill>
                          <a:latin typeface="Arial"/>
                        </a:rPr>
                        <a:t>when</a:t>
                      </a:r>
                      <a:r>
                        <a:rPr lang="fr-FR" sz="1800" b="0" i="0" u="none" strike="noStrike" dirty="0">
                          <a:solidFill>
                            <a:srgbClr val="534949"/>
                          </a:solidFill>
                          <a:latin typeface="Arial"/>
                        </a:rPr>
                        <a:t> I have </a:t>
                      </a:r>
                      <a:r>
                        <a:rPr lang="fr-FR" sz="1800" b="0" i="0" u="none" strike="noStrike" dirty="0" err="1">
                          <a:solidFill>
                            <a:srgbClr val="534949"/>
                          </a:solidFill>
                          <a:latin typeface="Arial"/>
                        </a:rPr>
                        <a:t>my</a:t>
                      </a:r>
                      <a:r>
                        <a:rPr lang="fr-FR" sz="1800" b="0" i="0" u="none" strike="noStrike" dirty="0">
                          <a:solidFill>
                            <a:srgbClr val="534949"/>
                          </a:solidFill>
                          <a:latin typeface="Arial"/>
                        </a:rPr>
                        <a:t> </a:t>
                      </a:r>
                      <a:r>
                        <a:rPr lang="fr-FR" sz="1800" b="0" i="0" u="none" strike="noStrike" dirty="0" err="1">
                          <a:solidFill>
                            <a:srgbClr val="534949"/>
                          </a:solidFill>
                          <a:latin typeface="Arial"/>
                        </a:rPr>
                        <a:t>period</a:t>
                      </a:r>
                      <a:endParaRPr lang="fr-FR" sz="1200" b="0" i="0" u="none" strike="noStrike" dirty="0">
                        <a:solidFill>
                          <a:srgbClr val="534949"/>
                        </a:solidFill>
                        <a:latin typeface="Arial"/>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2400" b="0" i="0" u="none" strike="noStrike">
                          <a:solidFill>
                            <a:srgbClr val="534949"/>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2400" b="0" i="0" u="none" strike="noStrike">
                          <a:solidFill>
                            <a:srgbClr val="534949"/>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2400" b="0" i="0" u="none" strike="noStrike" dirty="0">
                          <a:solidFill>
                            <a:srgbClr val="534949"/>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2400" b="0" i="0" u="none" strike="noStrike" dirty="0">
                          <a:solidFill>
                            <a:srgbClr val="534949"/>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736">
                <a:tc>
                  <a:txBody>
                    <a:bodyPr/>
                    <a:lstStyle/>
                    <a:p>
                      <a:pPr algn="l" fontAlgn="t"/>
                      <a:r>
                        <a:rPr lang="fr-FR" sz="1200" b="0" i="0" u="none" strike="noStrike" dirty="0">
                          <a:solidFill>
                            <a:srgbClr val="534949"/>
                          </a:solidFill>
                          <a:latin typeface="Arial"/>
                        </a:rPr>
                        <a:t> </a:t>
                      </a:r>
                      <a:r>
                        <a:rPr lang="fr-FR" sz="1800" b="0" i="0" u="none" strike="noStrike" dirty="0" err="1">
                          <a:solidFill>
                            <a:srgbClr val="534949"/>
                          </a:solidFill>
                          <a:latin typeface="Arial"/>
                        </a:rPr>
                        <a:t>I’m</a:t>
                      </a:r>
                      <a:r>
                        <a:rPr lang="fr-FR" sz="1800" b="0" i="0" u="none" strike="noStrike" dirty="0">
                          <a:solidFill>
                            <a:srgbClr val="534949"/>
                          </a:solidFill>
                          <a:latin typeface="Arial"/>
                        </a:rPr>
                        <a:t> </a:t>
                      </a:r>
                      <a:r>
                        <a:rPr lang="fr-FR" sz="1800" b="0" i="0" u="none" strike="noStrike" dirty="0" err="1">
                          <a:solidFill>
                            <a:srgbClr val="534949"/>
                          </a:solidFill>
                          <a:latin typeface="Arial"/>
                        </a:rPr>
                        <a:t>uncomfortbale</a:t>
                      </a:r>
                      <a:r>
                        <a:rPr lang="fr-FR" sz="1800" b="0" i="0" u="none" strike="noStrike" dirty="0">
                          <a:solidFill>
                            <a:srgbClr val="534949"/>
                          </a:solidFill>
                          <a:latin typeface="Arial"/>
                        </a:rPr>
                        <a:t> in </a:t>
                      </a:r>
                      <a:r>
                        <a:rPr lang="fr-FR" sz="1800" b="0" i="0" u="none" strike="noStrike" dirty="0" err="1">
                          <a:solidFill>
                            <a:srgbClr val="534949"/>
                          </a:solidFill>
                          <a:latin typeface="Arial"/>
                        </a:rPr>
                        <a:t>my</a:t>
                      </a:r>
                      <a:r>
                        <a:rPr lang="fr-FR" sz="1800" b="0" i="0" u="none" strike="noStrike" dirty="0">
                          <a:solidFill>
                            <a:srgbClr val="534949"/>
                          </a:solidFill>
                          <a:latin typeface="Arial"/>
                        </a:rPr>
                        <a:t> body </a:t>
                      </a:r>
                      <a:r>
                        <a:rPr lang="fr-FR" sz="1800" b="0" i="0" u="none" strike="noStrike" dirty="0" err="1">
                          <a:solidFill>
                            <a:srgbClr val="534949"/>
                          </a:solidFill>
                          <a:latin typeface="Arial"/>
                        </a:rPr>
                        <a:t>when</a:t>
                      </a:r>
                      <a:r>
                        <a:rPr lang="fr-FR" sz="1800" b="0" i="0" u="none" strike="noStrike" dirty="0">
                          <a:solidFill>
                            <a:srgbClr val="534949"/>
                          </a:solidFill>
                          <a:latin typeface="Arial"/>
                        </a:rPr>
                        <a:t> I have </a:t>
                      </a:r>
                      <a:r>
                        <a:rPr lang="fr-FR" sz="1800" b="0" i="0" u="none" strike="noStrike" dirty="0" err="1">
                          <a:solidFill>
                            <a:srgbClr val="534949"/>
                          </a:solidFill>
                          <a:latin typeface="Arial"/>
                        </a:rPr>
                        <a:t>my</a:t>
                      </a:r>
                      <a:r>
                        <a:rPr lang="fr-FR" sz="1800" b="0" i="0" u="none" strike="noStrike" dirty="0">
                          <a:solidFill>
                            <a:srgbClr val="534949"/>
                          </a:solidFill>
                          <a:latin typeface="Arial"/>
                        </a:rPr>
                        <a:t> </a:t>
                      </a:r>
                      <a:r>
                        <a:rPr lang="fr-FR" sz="1800" b="0" i="0" u="none" strike="noStrike" dirty="0" err="1">
                          <a:solidFill>
                            <a:srgbClr val="534949"/>
                          </a:solidFill>
                          <a:latin typeface="Arial"/>
                        </a:rPr>
                        <a:t>period</a:t>
                      </a:r>
                      <a:endParaRPr lang="fr-FR" sz="1200" b="0" i="0" u="none" strike="noStrike" dirty="0">
                        <a:solidFill>
                          <a:srgbClr val="534949"/>
                        </a:solidFill>
                        <a:latin typeface="Arial"/>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2400" b="0" i="0" u="none" strike="noStrike">
                          <a:solidFill>
                            <a:srgbClr val="534949"/>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2400" b="0" i="0" u="none" strike="noStrike">
                          <a:solidFill>
                            <a:srgbClr val="534949"/>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2400" b="0" i="0" u="none" strike="noStrike">
                          <a:solidFill>
                            <a:srgbClr val="534949"/>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2400" b="0" i="0" u="none" strike="noStrike" dirty="0">
                          <a:solidFill>
                            <a:srgbClr val="534949"/>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262">
                <a:tc>
                  <a:txBody>
                    <a:bodyPr/>
                    <a:lstStyle/>
                    <a:p>
                      <a:pPr algn="l" fontAlgn="t"/>
                      <a:r>
                        <a:rPr lang="fr-FR" sz="1200" b="0" i="0" u="none" strike="noStrike">
                          <a:solidFill>
                            <a:srgbClr val="534949"/>
                          </a:solidFill>
                          <a:latin typeface="Arial"/>
                        </a:rPr>
                        <a:t>  </a:t>
                      </a:r>
                      <a:r>
                        <a:rPr lang="fr-FR" sz="1800" b="0" i="0" u="none" strike="noStrike">
                          <a:solidFill>
                            <a:srgbClr val="534949"/>
                          </a:solidFill>
                          <a:latin typeface="Arial"/>
                        </a:rPr>
                        <a:t>It’s important that I keep my period secret from anyone </a:t>
                      </a:r>
                      <a:endParaRPr lang="fr-FR" sz="1200" b="0" i="0" u="none" strike="noStrike">
                        <a:solidFill>
                          <a:srgbClr val="534949"/>
                        </a:solidFill>
                        <a:latin typeface="Arial"/>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2400" b="0" i="0" u="none" strike="noStrike">
                          <a:solidFill>
                            <a:srgbClr val="534949"/>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2400" b="0" i="0" u="none" strike="noStrike">
                          <a:solidFill>
                            <a:srgbClr val="534949"/>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2400" b="0" i="0" u="none" strike="noStrike">
                          <a:solidFill>
                            <a:srgbClr val="534949"/>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2400" b="0" i="0" u="none" strike="noStrike">
                          <a:solidFill>
                            <a:srgbClr val="534949"/>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820">
                <a:tc>
                  <a:txBody>
                    <a:bodyPr/>
                    <a:lstStyle/>
                    <a:p>
                      <a:pPr algn="l" fontAlgn="t"/>
                      <a:r>
                        <a:rPr lang="fr-FR" sz="1200" b="0" i="0" u="none" strike="noStrike">
                          <a:solidFill>
                            <a:srgbClr val="534949"/>
                          </a:solidFill>
                          <a:latin typeface="Arial"/>
                        </a:rPr>
                        <a:t> </a:t>
                      </a:r>
                      <a:r>
                        <a:rPr lang="fr-FR" sz="1800" b="0" i="0" u="none" strike="noStrike">
                          <a:solidFill>
                            <a:srgbClr val="534949"/>
                          </a:solidFill>
                          <a:latin typeface="Arial"/>
                        </a:rPr>
                        <a:t>I feel proud that I have my periods   </a:t>
                      </a:r>
                      <a:endParaRPr lang="fr-FR" sz="1200" b="0" i="0" u="none" strike="noStrike">
                        <a:solidFill>
                          <a:srgbClr val="534949"/>
                        </a:solidFill>
                        <a:latin typeface="Arial"/>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2400" b="0" i="0" u="none" strike="noStrike">
                          <a:solidFill>
                            <a:srgbClr val="534949"/>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2400" b="0" i="0" u="none" strike="noStrike">
                          <a:solidFill>
                            <a:srgbClr val="534949"/>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2400" b="0" i="0" u="none" strike="noStrike">
                          <a:solidFill>
                            <a:srgbClr val="534949"/>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2400" b="0" i="0" u="none" strike="noStrike">
                          <a:solidFill>
                            <a:srgbClr val="534949"/>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820">
                <a:tc>
                  <a:txBody>
                    <a:bodyPr/>
                    <a:lstStyle/>
                    <a:p>
                      <a:pPr algn="l" fontAlgn="t"/>
                      <a:r>
                        <a:rPr lang="fr-FR" sz="1200" b="0" i="0" u="none" strike="noStrike">
                          <a:solidFill>
                            <a:srgbClr val="534949"/>
                          </a:solidFill>
                          <a:latin typeface="Arial"/>
                        </a:rPr>
                        <a:t> </a:t>
                      </a:r>
                      <a:r>
                        <a:rPr lang="fr-FR" sz="1800" b="0" i="0" u="none" strike="noStrike">
                          <a:solidFill>
                            <a:srgbClr val="534949"/>
                          </a:solidFill>
                          <a:latin typeface="Arial"/>
                        </a:rPr>
                        <a:t>I wish I could never have periods  </a:t>
                      </a:r>
                      <a:endParaRPr lang="fr-FR" sz="1200" b="0" i="0" u="none" strike="noStrike">
                        <a:solidFill>
                          <a:srgbClr val="534949"/>
                        </a:solidFill>
                        <a:latin typeface="Arial"/>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2400" b="0" i="0" u="none" strike="noStrike">
                          <a:solidFill>
                            <a:srgbClr val="534949"/>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2400" b="0" i="0" u="none" strike="noStrike">
                          <a:solidFill>
                            <a:srgbClr val="534949"/>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2400" b="0" i="0" u="none" strike="noStrike">
                          <a:solidFill>
                            <a:srgbClr val="534949"/>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2400" b="0" i="0" u="none" strike="noStrike" dirty="0">
                          <a:solidFill>
                            <a:srgbClr val="534949"/>
                          </a:solidFill>
                          <a:latin typeface="Arial"/>
                        </a:rPr>
                        <a:t> </a:t>
                      </a: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0099"/>
            <a:ext cx="8229600" cy="1116106"/>
          </a:xfrm>
        </p:spPr>
        <p:txBody>
          <a:bodyPr/>
          <a:lstStyle/>
          <a:p>
            <a:r>
              <a:rPr lang="en-US" sz="3200" dirty="0" smtClean="0"/>
              <a:t>What do we mean by Sexual Health? </a:t>
            </a:r>
            <a:endParaRPr lang="en-US" sz="2400" dirty="0"/>
          </a:p>
        </p:txBody>
      </p:sp>
      <p:sp>
        <p:nvSpPr>
          <p:cNvPr id="4" name="Content Placeholder 2"/>
          <p:cNvSpPr>
            <a:spLocks noGrp="1"/>
          </p:cNvSpPr>
          <p:nvPr>
            <p:ph idx="1"/>
          </p:nvPr>
        </p:nvSpPr>
        <p:spPr>
          <a:xfrm>
            <a:off x="498474" y="1828800"/>
            <a:ext cx="8416926" cy="4622808"/>
          </a:xfrm>
        </p:spPr>
        <p:txBody>
          <a:bodyPr>
            <a:noAutofit/>
          </a:bodyPr>
          <a:lstStyle/>
          <a:p>
            <a:pPr algn="just">
              <a:lnSpc>
                <a:spcPct val="80000"/>
              </a:lnSpc>
            </a:pPr>
            <a:r>
              <a:rPr lang="en-US" sz="2800" spc="100" dirty="0" smtClean="0"/>
              <a:t>Romantic feelings (e.g. crushes)</a:t>
            </a:r>
          </a:p>
          <a:p>
            <a:pPr algn="just">
              <a:lnSpc>
                <a:spcPct val="80000"/>
              </a:lnSpc>
            </a:pPr>
            <a:r>
              <a:rPr lang="en-US" sz="2800" spc="100" dirty="0" smtClean="0"/>
              <a:t>Romantic activities (e.g. having boy/girlfriend)</a:t>
            </a:r>
          </a:p>
          <a:p>
            <a:pPr algn="just">
              <a:lnSpc>
                <a:spcPct val="80000"/>
              </a:lnSpc>
            </a:pPr>
            <a:r>
              <a:rPr lang="en-US" sz="2800" spc="100" dirty="0" smtClean="0"/>
              <a:t>Sexual activities (e.g. non-coital and coital)</a:t>
            </a:r>
          </a:p>
          <a:p>
            <a:pPr lvl="0" algn="just"/>
            <a:r>
              <a:rPr lang="en-US" sz="2800" spc="100" dirty="0" smtClean="0"/>
              <a:t>Knowledge of/access to sexual health services and supplies</a:t>
            </a:r>
          </a:p>
          <a:p>
            <a:pPr lvl="0" algn="just"/>
            <a:r>
              <a:rPr lang="en-US" sz="2800" spc="100" dirty="0" smtClean="0"/>
              <a:t>Sexual attitudes, norms (peer &amp; parents), expectations</a:t>
            </a:r>
          </a:p>
          <a:p>
            <a:pPr algn="just">
              <a:lnSpc>
                <a:spcPct val="80000"/>
              </a:lnSpc>
            </a:pPr>
            <a:endParaRPr lang="en-US" sz="2800" spc="100" dirty="0" smtClean="0"/>
          </a:p>
          <a:p>
            <a:pPr algn="just">
              <a:lnSpc>
                <a:spcPct val="80000"/>
              </a:lnSpc>
            </a:pPr>
            <a:r>
              <a:rPr lang="en-US" sz="2800" spc="100" dirty="0" smtClean="0"/>
              <a:t>Female Genital Cutting </a:t>
            </a:r>
          </a:p>
          <a:p>
            <a:pPr>
              <a:lnSpc>
                <a:spcPct val="80000"/>
              </a:lnSpc>
            </a:pPr>
            <a:endParaRPr lang="en-US" sz="24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45741506"/>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A145F7D1E0524D97A27BF7B928F430" ma:contentTypeVersion="1" ma:contentTypeDescription="Create a new document." ma:contentTypeScope="" ma:versionID="f59f95e2d69ce2553d88ea176380fd80">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2BCD4F-77D5-42B6-B911-6551807CC085}">
  <ds:schemaRefs>
    <ds:schemaRef ds:uri="http://purl.org/dc/terms/"/>
    <ds:schemaRef ds:uri="http://schemas.microsoft.com/sharepoint/v3"/>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C932F37A-AF91-4636-A8E5-C04986AF562B}">
  <ds:schemaRefs>
    <ds:schemaRef ds:uri="http://schemas.microsoft.com/sharepoint/v3/contenttype/forms"/>
  </ds:schemaRefs>
</ds:datastoreItem>
</file>

<file path=customXml/itemProps3.xml><?xml version="1.0" encoding="utf-8"?>
<ds:datastoreItem xmlns:ds="http://schemas.openxmlformats.org/officeDocument/2006/customXml" ds:itemID="{8E23659A-4498-4D2B-B91D-577D87BE7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Grid.thmx</Template>
  <TotalTime>14133</TotalTime>
  <Words>2054</Words>
  <Application>Microsoft Macintosh PowerPoint</Application>
  <PresentationFormat>Présentation à l'écran (4:3)</PresentationFormat>
  <Paragraphs>323</Paragraphs>
  <Slides>17</Slides>
  <Notes>2</Notes>
  <HiddenSlides>0</HiddenSlides>
  <MMClips>0</MMClips>
  <ScaleCrop>false</ScaleCrop>
  <HeadingPairs>
    <vt:vector size="4" baseType="variant">
      <vt:variant>
        <vt:lpstr>Modèle de conception</vt:lpstr>
      </vt:variant>
      <vt:variant>
        <vt:i4>1</vt:i4>
      </vt:variant>
      <vt:variant>
        <vt:lpstr>Titres des diapositives</vt:lpstr>
      </vt:variant>
      <vt:variant>
        <vt:i4>17</vt:i4>
      </vt:variant>
    </vt:vector>
  </HeadingPairs>
  <TitlesOfParts>
    <vt:vector size="18" baseType="lpstr">
      <vt:lpstr>Grid</vt:lpstr>
      <vt:lpstr>      Health Instrument   </vt:lpstr>
      <vt:lpstr>Diapositive 2</vt:lpstr>
      <vt:lpstr>Early adolescent  health instrument</vt:lpstr>
      <vt:lpstr>What do we mean by Healthy Sexuality? </vt:lpstr>
      <vt:lpstr>BODY PRIDE</vt:lpstr>
      <vt:lpstr>Pubertal Maturation : </vt:lpstr>
      <vt:lpstr>Comfort with EMERGING SEXUALITY</vt:lpstr>
      <vt:lpstr>Comfort with EMERGING SEXUALITY (girls)</vt:lpstr>
      <vt:lpstr>What do we mean by Sexual Health? </vt:lpstr>
      <vt:lpstr>Sexual behaviors</vt:lpstr>
      <vt:lpstr>Sexual activities : Progression of questions with skip patterns</vt:lpstr>
      <vt:lpstr>Sexual activities : Progression of questions with skip patterns</vt:lpstr>
      <vt:lpstr>Sexual activities : Progression of questions with skip patterns</vt:lpstr>
      <vt:lpstr>Sexual activities : Progression of questions with skip patterns</vt:lpstr>
      <vt:lpstr>Sexual activities : Progression of questions with skip patterns</vt:lpstr>
      <vt:lpstr>Four key domains of Empowerment in Early Adolescence:</vt:lpstr>
      <vt:lpstr>Adverse childhood experiences (aces)</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Johns Hopkins University Template</dc:title>
  <dc:creator>Davvi Chrzastek</dc:creator>
  <cp:lastModifiedBy>caroline moreau</cp:lastModifiedBy>
  <cp:revision>725</cp:revision>
  <cp:lastPrinted>2013-06-26T20:37:36Z</cp:lastPrinted>
  <dcterms:created xsi:type="dcterms:W3CDTF">2015-10-29T14:13:24Z</dcterms:created>
  <dcterms:modified xsi:type="dcterms:W3CDTF">2015-10-29T14:15:29Z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0x01010074A145F7D1E0524D97A27BF7B928F430</vt:lpwstr>
  </property>
</Properties>
</file>