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C0F019-0BA8-44A7-8364-D11EE89C3EB0}">
  <a:tblStyle styleId="{D6C0F019-0BA8-44A7-8364-D11EE89C3E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02BA40-0DC7-491B-9E25-1E4E6351016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>
      <p:cViewPr varScale="1">
        <p:scale>
          <a:sx n="91" d="100"/>
          <a:sy n="91" d="100"/>
        </p:scale>
        <p:origin x="1080" y="96"/>
      </p:cViewPr>
      <p:guideLst>
        <p:guide orient="horz" pos="6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a4e14d40_0_67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3a4e14d40_0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a4e14d40_0_54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3a4e14d40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3a4e14d40_0_561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33a4e14d40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a4e14d40_0_58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g33a4e14d40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a4e14d40_0_76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33a4e14d40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a4e14d40_0_16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3a4e14d4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a4e14d40_0_25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3a4e14d4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a4e14d40_0_335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3a4e14d40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a4e14d40_0_418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3a4e14d40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a4e14d40_0_426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33a4e14d4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a4e14d40_0_450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3a4e14d40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a4e14d40_0_522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33a4e14d40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a4e14d40_0_533:notes"/>
          <p:cNvSpPr txBox="1">
            <a:spLocks noGrp="1"/>
          </p:cNvSpPr>
          <p:nvPr>
            <p:ph type="body" idx="1"/>
          </p:nvPr>
        </p:nvSpPr>
        <p:spPr>
          <a:xfrm>
            <a:off x="685800" y="4473893"/>
            <a:ext cx="5486400" cy="366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3a4e14d40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152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3"/>
          </p:nvPr>
        </p:nvSpPr>
        <p:spPr>
          <a:xfrm>
            <a:off x="152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4"/>
          </p:nvPr>
        </p:nvSpPr>
        <p:spPr>
          <a:xfrm>
            <a:off x="4724400" y="1143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>
            <a:spLocks noGrp="1"/>
          </p:cNvSpPr>
          <p:nvPr>
            <p:ph type="pic" idx="5"/>
          </p:nvPr>
        </p:nvSpPr>
        <p:spPr>
          <a:xfrm>
            <a:off x="4724400" y="3810000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2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lvl="1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lvl="2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lvl="3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lvl="4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lvl="5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lvl="6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lvl="7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lvl="8" indent="0" rtl="0">
              <a:buNone/>
              <a:defRPr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3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venir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venir"/>
              <a:buNone/>
              <a:defRPr sz="33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6136006"/>
            <a:ext cx="2035248" cy="9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03510" y="6280119"/>
            <a:ext cx="1611840" cy="517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ctrTitle"/>
          </p:nvPr>
        </p:nvSpPr>
        <p:spPr>
          <a:xfrm>
            <a:off x="1143000" y="1844040"/>
            <a:ext cx="6858000" cy="22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Early Adolescent Study</a:t>
            </a:r>
            <a:endParaRPr sz="4800" b="1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1"/>
          </p:nvPr>
        </p:nvSpPr>
        <p:spPr>
          <a:xfrm>
            <a:off x="1143000" y="4054856"/>
            <a:ext cx="68580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1665"/>
              <a:buNone/>
            </a:pPr>
            <a:r>
              <a:rPr lang="en-US" sz="1665">
                <a:solidFill>
                  <a:srgbClr val="D9E021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December, 2018</a:t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10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14" name="Google Shape;414;p5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415" name="Google Shape;415;p53"/>
          <p:cNvSpPr txBox="1"/>
          <p:nvPr/>
        </p:nvSpPr>
        <p:spPr>
          <a:xfrm>
            <a:off x="237300" y="74114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Where do the Gender Norms Scales Fit Into the Survey?</a:t>
            </a:r>
            <a:endParaRPr sz="18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237300" y="1163425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None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7" name="Google Shape;417;p53"/>
          <p:cNvGrpSpPr/>
          <p:nvPr/>
        </p:nvGrpSpPr>
        <p:grpSpPr>
          <a:xfrm>
            <a:off x="685800" y="1981200"/>
            <a:ext cx="3607800" cy="4168539"/>
            <a:chOff x="878921" y="2009957"/>
            <a:chExt cx="3607800" cy="4168539"/>
          </a:xfrm>
        </p:grpSpPr>
        <p:sp>
          <p:nvSpPr>
            <p:cNvPr id="418" name="Google Shape;418;p53"/>
            <p:cNvSpPr/>
            <p:nvPr/>
          </p:nvSpPr>
          <p:spPr>
            <a:xfrm>
              <a:off x="990600" y="2229977"/>
              <a:ext cx="3315900" cy="1151700"/>
            </a:xfrm>
            <a:prstGeom prst="ellipse">
              <a:avLst/>
            </a:prstGeom>
            <a:solidFill>
              <a:srgbClr val="FFE2BA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3"/>
            <p:cNvSpPr/>
            <p:nvPr/>
          </p:nvSpPr>
          <p:spPr>
            <a:xfrm>
              <a:off x="2361524" y="5140180"/>
              <a:ext cx="642600" cy="4113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BF97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3"/>
            <p:cNvSpPr/>
            <p:nvPr/>
          </p:nvSpPr>
          <p:spPr>
            <a:xfrm>
              <a:off x="1217106" y="5407349"/>
              <a:ext cx="3084591" cy="771147"/>
            </a:xfrm>
            <a:custGeom>
              <a:avLst/>
              <a:gdLst/>
              <a:ahLst/>
              <a:cxnLst/>
              <a:rect l="l" t="t" r="r" b="b"/>
              <a:pathLst>
                <a:path w="3084591" h="771147" extrusionOk="0">
                  <a:moveTo>
                    <a:pt x="0" y="0"/>
                  </a:moveTo>
                  <a:lnTo>
                    <a:pt x="3084591" y="0"/>
                  </a:lnTo>
                  <a:lnTo>
                    <a:pt x="3084591" y="771147"/>
                  </a:lnTo>
                  <a:lnTo>
                    <a:pt x="0" y="77114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35125" tIns="135125" rIns="135125" bIns="135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Full toolkit (tablet survey)</a:t>
              </a:r>
              <a:endParaRPr sz="1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" name="Google Shape;421;p53"/>
            <p:cNvSpPr/>
            <p:nvPr/>
          </p:nvSpPr>
          <p:spPr>
            <a:xfrm>
              <a:off x="2301854" y="3499015"/>
              <a:ext cx="1156721" cy="1156721"/>
            </a:xfrm>
            <a:custGeom>
              <a:avLst/>
              <a:gdLst/>
              <a:ahLst/>
              <a:cxnLst/>
              <a:rect l="l" t="t" r="r" b="b"/>
              <a:pathLst>
                <a:path w="1156721" h="1156721" extrusionOk="0">
                  <a:moveTo>
                    <a:pt x="0" y="578361"/>
                  </a:moveTo>
                  <a:cubicBezTo>
                    <a:pt x="0" y="258941"/>
                    <a:pt x="258941" y="0"/>
                    <a:pt x="578361" y="0"/>
                  </a:cubicBezTo>
                  <a:cubicBezTo>
                    <a:pt x="897781" y="0"/>
                    <a:pt x="1156722" y="258941"/>
                    <a:pt x="1156722" y="578361"/>
                  </a:cubicBezTo>
                  <a:cubicBezTo>
                    <a:pt x="1156722" y="897781"/>
                    <a:pt x="897781" y="1156722"/>
                    <a:pt x="578361" y="1156722"/>
                  </a:cubicBezTo>
                  <a:cubicBezTo>
                    <a:pt x="258941" y="1156722"/>
                    <a:pt x="0" y="897781"/>
                    <a:pt x="0" y="578361"/>
                  </a:cubicBezTo>
                  <a:close/>
                </a:path>
              </a:pathLst>
            </a:custGeom>
            <a:solidFill>
              <a:srgbClr val="1A366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7175" tIns="187175" rIns="187175" bIns="187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Gender scales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" name="Google Shape;422;p53"/>
            <p:cNvSpPr/>
            <p:nvPr/>
          </p:nvSpPr>
          <p:spPr>
            <a:xfrm>
              <a:off x="1422195" y="2556145"/>
              <a:ext cx="1260641" cy="1156721"/>
            </a:xfrm>
            <a:custGeom>
              <a:avLst/>
              <a:gdLst/>
              <a:ahLst/>
              <a:cxnLst/>
              <a:rect l="l" t="t" r="r" b="b"/>
              <a:pathLst>
                <a:path w="1260641" h="1156721" extrusionOk="0">
                  <a:moveTo>
                    <a:pt x="0" y="578361"/>
                  </a:moveTo>
                  <a:cubicBezTo>
                    <a:pt x="0" y="258941"/>
                    <a:pt x="282204" y="0"/>
                    <a:pt x="630321" y="0"/>
                  </a:cubicBezTo>
                  <a:cubicBezTo>
                    <a:pt x="978438" y="0"/>
                    <a:pt x="1260642" y="258941"/>
                    <a:pt x="1260642" y="578361"/>
                  </a:cubicBezTo>
                  <a:cubicBezTo>
                    <a:pt x="1260642" y="897781"/>
                    <a:pt x="978438" y="1156722"/>
                    <a:pt x="630321" y="1156722"/>
                  </a:cubicBezTo>
                  <a:cubicBezTo>
                    <a:pt x="282204" y="1156722"/>
                    <a:pt x="0" y="897781"/>
                    <a:pt x="0" y="578361"/>
                  </a:cubicBezTo>
                  <a:close/>
                </a:path>
              </a:pathLst>
            </a:custGeom>
            <a:solidFill>
              <a:srgbClr val="53A4A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02375" tIns="187175" rIns="202375" bIns="187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Vignettes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53"/>
            <p:cNvSpPr/>
            <p:nvPr/>
          </p:nvSpPr>
          <p:spPr>
            <a:xfrm>
              <a:off x="2656582" y="2351547"/>
              <a:ext cx="1156721" cy="1156721"/>
            </a:xfrm>
            <a:custGeom>
              <a:avLst/>
              <a:gdLst/>
              <a:ahLst/>
              <a:cxnLst/>
              <a:rect l="l" t="t" r="r" b="b"/>
              <a:pathLst>
                <a:path w="1156721" h="1156721" extrusionOk="0">
                  <a:moveTo>
                    <a:pt x="0" y="578361"/>
                  </a:moveTo>
                  <a:cubicBezTo>
                    <a:pt x="0" y="258941"/>
                    <a:pt x="258941" y="0"/>
                    <a:pt x="578361" y="0"/>
                  </a:cubicBezTo>
                  <a:cubicBezTo>
                    <a:pt x="897781" y="0"/>
                    <a:pt x="1156722" y="258941"/>
                    <a:pt x="1156722" y="578361"/>
                  </a:cubicBezTo>
                  <a:cubicBezTo>
                    <a:pt x="1156722" y="897781"/>
                    <a:pt x="897781" y="1156722"/>
                    <a:pt x="578361" y="1156722"/>
                  </a:cubicBezTo>
                  <a:cubicBezTo>
                    <a:pt x="258941" y="1156722"/>
                    <a:pt x="0" y="897781"/>
                    <a:pt x="0" y="578361"/>
                  </a:cubicBezTo>
                  <a:close/>
                </a:path>
              </a:pathLst>
            </a:custGeom>
            <a:solidFill>
              <a:srgbClr val="D24D3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7175" tIns="187175" rIns="187175" bIns="187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Health instr.</a:t>
              </a:r>
              <a:endParaRPr sz="1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53"/>
            <p:cNvSpPr/>
            <p:nvPr/>
          </p:nvSpPr>
          <p:spPr>
            <a:xfrm>
              <a:off x="878921" y="2009957"/>
              <a:ext cx="3607800" cy="301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5011" y="30000"/>
                  </a:moveTo>
                  <a:lnTo>
                    <a:pt x="5011" y="30000"/>
                  </a:lnTo>
                  <a:cubicBezTo>
                    <a:pt x="5011" y="43255"/>
                    <a:pt x="29630" y="54000"/>
                    <a:pt x="60000" y="54000"/>
                  </a:cubicBezTo>
                  <a:cubicBezTo>
                    <a:pt x="90370" y="54000"/>
                    <a:pt x="114989" y="43255"/>
                    <a:pt x="114989" y="30000"/>
                  </a:cubicBezTo>
                  <a:cubicBezTo>
                    <a:pt x="114989" y="16745"/>
                    <a:pt x="90370" y="6000"/>
                    <a:pt x="60000" y="6000"/>
                  </a:cubicBezTo>
                  <a:cubicBezTo>
                    <a:pt x="29630" y="6000"/>
                    <a:pt x="5011" y="16745"/>
                    <a:pt x="5011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53"/>
          <p:cNvSpPr txBox="1">
            <a:spLocks noGrp="1"/>
          </p:cNvSpPr>
          <p:nvPr>
            <p:ph type="body" idx="4294967295"/>
          </p:nvPr>
        </p:nvSpPr>
        <p:spPr>
          <a:xfrm>
            <a:off x="4993073" y="2901150"/>
            <a:ext cx="3558000" cy="16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Gender norms scale &amp; vignettes </a:t>
            </a:r>
            <a:r>
              <a:rPr lang="en-US" sz="2400" b="1" u="sng"/>
              <a:t>scattered</a:t>
            </a:r>
            <a:r>
              <a:rPr lang="en-US" sz="2400"/>
              <a:t> within the </a:t>
            </a:r>
            <a:r>
              <a:rPr lang="en-US" sz="2400" b="1"/>
              <a:t>health</a:t>
            </a:r>
            <a:r>
              <a:rPr lang="en-US" sz="2400"/>
              <a:t> instrument modules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11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32" name="Google Shape;432;p54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433" name="Google Shape;433;p54"/>
          <p:cNvSpPr txBox="1"/>
          <p:nvPr/>
        </p:nvSpPr>
        <p:spPr>
          <a:xfrm>
            <a:off x="237300" y="74114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Discussion</a:t>
            </a:r>
            <a:endParaRPr sz="18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37300" y="1163425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None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329700" y="1163425"/>
            <a:ext cx="837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Conceptual challenges to construct cross cultures measures of social norms among early adolescents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2976"/>
              </a:spcBef>
              <a:spcAft>
                <a:spcPts val="0"/>
              </a:spcAft>
              <a:buClr>
                <a:srgbClr val="D9E021"/>
              </a:buClr>
              <a:buSzPts val="230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domains (but expressions are often culturally specific)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2976"/>
              </a:spcBef>
              <a:spcAft>
                <a:spcPts val="0"/>
              </a:spcAft>
              <a:buClr>
                <a:srgbClr val="D9E021"/>
              </a:buClr>
              <a:buSzPts val="230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Personal beliefs versus normative expectations: Developmentally challenging to assess among early adolescents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5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5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42" name="Google Shape;442;p55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443" name="Google Shape;443;p55"/>
          <p:cNvSpPr txBox="1"/>
          <p:nvPr/>
        </p:nvSpPr>
        <p:spPr>
          <a:xfrm>
            <a:off x="237300" y="74114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Conclusions</a:t>
            </a:r>
            <a:endParaRPr sz="18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55"/>
          <p:cNvSpPr txBox="1"/>
          <p:nvPr/>
        </p:nvSpPr>
        <p:spPr>
          <a:xfrm>
            <a:off x="237300" y="1163425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None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55"/>
          <p:cNvSpPr txBox="1"/>
          <p:nvPr/>
        </p:nvSpPr>
        <p:spPr>
          <a:xfrm>
            <a:off x="292100" y="1929000"/>
            <a:ext cx="837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social norms regulating gender relations in early adolescence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Discordant norms for girls: sexual double standard and normative expectations about romantic relations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1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Current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524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Confirmatory analysis</a:t>
            </a:r>
            <a:endParaRPr sz="21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2976"/>
              </a:spcBef>
              <a:spcAft>
                <a:spcPts val="0"/>
              </a:spcAft>
              <a:buClr>
                <a:srgbClr val="D9E021"/>
              </a:buClr>
              <a:buSzPts val="2300"/>
              <a:buFont typeface="Trebuchet MS"/>
              <a:buChar char="•"/>
            </a:pPr>
            <a:r>
              <a:rPr lang="en-US" sz="21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Test of associations with Gender based violence, sexual health and mental health indicators</a:t>
            </a:r>
            <a:r>
              <a:rPr lang="en-US" sz="23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6"/>
          <p:cNvPicPr preferRelativeResize="0"/>
          <p:nvPr/>
        </p:nvPicPr>
        <p:blipFill rotWithShape="1">
          <a:blip r:embed="rId3">
            <a:alphaModFix/>
          </a:blip>
          <a:srcRect t="26210"/>
          <a:stretch/>
        </p:blipFill>
        <p:spPr>
          <a:xfrm>
            <a:off x="5593" y="0"/>
            <a:ext cx="9138406" cy="601730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6"/>
          <p:cNvSpPr/>
          <p:nvPr/>
        </p:nvSpPr>
        <p:spPr>
          <a:xfrm>
            <a:off x="0" y="5644896"/>
            <a:ext cx="9144000" cy="12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6"/>
          <p:cNvSpPr txBox="1">
            <a:spLocks noGrp="1"/>
          </p:cNvSpPr>
          <p:nvPr>
            <p:ph type="subTitle" idx="1"/>
          </p:nvPr>
        </p:nvSpPr>
        <p:spPr>
          <a:xfrm>
            <a:off x="3181474" y="4218321"/>
            <a:ext cx="1926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www.geastudy.org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53" name="Google Shape;453;p56"/>
          <p:cNvSpPr txBox="1"/>
          <p:nvPr/>
        </p:nvSpPr>
        <p:spPr>
          <a:xfrm>
            <a:off x="5345000" y="4218321"/>
            <a:ext cx="108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@geastudy</a:t>
            </a:r>
            <a:endParaRPr sz="1200" b="1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454" name="Google Shape;454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819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8640" y="4180099"/>
            <a:ext cx="286810" cy="28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24452" y="5769864"/>
            <a:ext cx="722378" cy="72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3653" y="5885688"/>
            <a:ext cx="2113493" cy="60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27364" y="5923396"/>
            <a:ext cx="1477002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6"/>
          <p:cNvSpPr txBox="1">
            <a:spLocks noGrp="1"/>
          </p:cNvSpPr>
          <p:nvPr>
            <p:ph type="ctrTitle"/>
          </p:nvPr>
        </p:nvSpPr>
        <p:spPr>
          <a:xfrm>
            <a:off x="1143000" y="2975207"/>
            <a:ext cx="68580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-1" y="1756669"/>
            <a:ext cx="9144000" cy="1234800"/>
          </a:xfrm>
          <a:prstGeom prst="rect">
            <a:avLst/>
          </a:prstGeom>
          <a:solidFill>
            <a:srgbClr val="35CEE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66700" y="1794433"/>
            <a:ext cx="8739900" cy="1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Trebuchet MS"/>
              <a:buNone/>
            </a:pPr>
            <a:r>
              <a:rPr lang="en-US" sz="5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Gender Norms Scales</a:t>
            </a:r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166691" y="2991424"/>
            <a:ext cx="67209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D3B52"/>
                </a:solidFill>
                <a:latin typeface="Open Sans"/>
                <a:ea typeface="Open Sans"/>
                <a:cs typeface="Open Sans"/>
                <a:sym typeface="Open Sans"/>
              </a:rPr>
              <a:t>In the Global Early Adolescent Study</a:t>
            </a:r>
            <a:endParaRPr sz="1900"/>
          </a:p>
        </p:txBody>
      </p:sp>
      <p:sp>
        <p:nvSpPr>
          <p:cNvPr id="263" name="Google Shape;263;p39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9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65" name="Google Shape;265;p39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 sz="1900"/>
          </a:p>
        </p:txBody>
      </p:sp>
      <p:sp>
        <p:nvSpPr>
          <p:cNvPr id="273" name="Google Shape;273;p40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Gender Norms Scales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40"/>
          <p:cNvSpPr txBox="1"/>
          <p:nvPr/>
        </p:nvSpPr>
        <p:spPr>
          <a:xfrm>
            <a:off x="492975" y="1088188"/>
            <a:ext cx="78246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E021"/>
              </a:buClr>
              <a:buSzPts val="2800"/>
              <a:buFont typeface="Trebuchet MS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Scale with statements and multiple response options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800"/>
              <a:buFont typeface="Trebuchet MS"/>
              <a:buChar char="•"/>
            </a:pPr>
            <a:r>
              <a:rPr lang="en-US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Designed to: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Measure young adolescents’ perceptions, attitudes or beliefs about gender norms (i.e. about masculinities and femininities)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common gender norms across different cultural settings. </a:t>
            </a: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81" name="Google Shape;281;p4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 sz="1900"/>
          </a:p>
        </p:txBody>
      </p:sp>
      <p:sp>
        <p:nvSpPr>
          <p:cNvPr id="282" name="Google Shape;282;p41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Background and Objectives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-857400" y="1909350"/>
            <a:ext cx="98736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1430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Gender System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value system in which women are subordinated to men. 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Embodied in social norms, a mechanism for maintaining social order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Gender Intensification Hypothesis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early adolescence, gender “opens up” again as part of transitions into adolescence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1430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GEAS Formative Research Objective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00200" marR="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D9E021"/>
              </a:buClr>
              <a:buSzPts val="2400"/>
              <a:buFont typeface="Trebuchet MS"/>
              <a:buChar char="•"/>
            </a:pPr>
            <a:r>
              <a:rPr lang="en-US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Is there a common set of norms regulating male and female relationships in early adolescence that are common across cultures?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90" name="Google Shape;290;p4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291" name="Google Shape;291;p42"/>
          <p:cNvSpPr txBox="1"/>
          <p:nvPr/>
        </p:nvSpPr>
        <p:spPr>
          <a:xfrm>
            <a:off x="430875" y="4368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Instrument Development: 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Grounded in the Voices of Young People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492975" y="1088188"/>
            <a:ext cx="78246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381295" y="1273132"/>
            <a:ext cx="8381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4949"/>
              </a:buClr>
              <a:buSzPts val="2000"/>
              <a:buFont typeface="Avenir"/>
              <a:buNone/>
            </a:pPr>
            <a:r>
              <a:rPr lang="en-US" sz="2000">
                <a:latin typeface="Trebuchet MS"/>
                <a:ea typeface="Trebuchet MS"/>
                <a:cs typeface="Trebuchet MS"/>
                <a:sym typeface="Trebuchet MS"/>
              </a:rPr>
              <a:t>Mixed methods &amp; cascading approach</a:t>
            </a:r>
            <a:br>
              <a:rPr lang="en-US" sz="2000">
                <a:solidFill>
                  <a:srgbClr val="534949"/>
                </a:solidFill>
              </a:rPr>
            </a:br>
            <a:endParaRPr sz="2000">
              <a:solidFill>
                <a:srgbClr val="534949"/>
              </a:solidFill>
            </a:endParaRPr>
          </a:p>
        </p:txBody>
      </p:sp>
      <p:grpSp>
        <p:nvGrpSpPr>
          <p:cNvPr id="294" name="Google Shape;294;p42"/>
          <p:cNvGrpSpPr/>
          <p:nvPr/>
        </p:nvGrpSpPr>
        <p:grpSpPr>
          <a:xfrm>
            <a:off x="381000" y="2057400"/>
            <a:ext cx="8210550" cy="3505200"/>
            <a:chOff x="381000" y="2497762"/>
            <a:chExt cx="8210550" cy="3505200"/>
          </a:xfrm>
        </p:grpSpPr>
        <p:sp>
          <p:nvSpPr>
            <p:cNvPr id="295" name="Google Shape;295;p42"/>
            <p:cNvSpPr/>
            <p:nvPr/>
          </p:nvSpPr>
          <p:spPr>
            <a:xfrm>
              <a:off x="381000" y="2497762"/>
              <a:ext cx="8153400" cy="457200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interviews  450 dyads (adolescents &amp; parents) recorded, translated, and coded</a:t>
              </a:r>
              <a:endParaRPr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>
              <a:off x="381000" y="3497480"/>
              <a:ext cx="2438400" cy="914400"/>
            </a:xfrm>
            <a:prstGeom prst="rect">
              <a:avLst/>
            </a:prstGeom>
            <a:gradFill>
              <a:gsLst>
                <a:gs pos="0">
                  <a:srgbClr val="70A5DA"/>
                </a:gs>
                <a:gs pos="50000">
                  <a:srgbClr val="539BDB"/>
                </a:gs>
                <a:gs pos="100000">
                  <a:srgbClr val="4288C8"/>
                </a:gs>
              </a:gsLst>
              <a:lin ang="5400012" scaled="0"/>
            </a:gradFill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Site specific/ cross cultural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 Qualitative analysis</a:t>
              </a:r>
              <a:endParaRPr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297" name="Google Shape;297;p42"/>
            <p:cNvCxnSpPr>
              <a:endCxn id="296" idx="0"/>
            </p:cNvCxnSpPr>
            <p:nvPr/>
          </p:nvCxnSpPr>
          <p:spPr>
            <a:xfrm flipH="1">
              <a:off x="1600200" y="2888780"/>
              <a:ext cx="900" cy="6087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298" name="Google Shape;298;p42"/>
            <p:cNvSpPr/>
            <p:nvPr/>
          </p:nvSpPr>
          <p:spPr>
            <a:xfrm>
              <a:off x="3143250" y="3497481"/>
              <a:ext cx="2438400" cy="53340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rgbClr val="534949"/>
                  </a:solidFill>
                  <a:latin typeface="Avenir"/>
                  <a:ea typeface="Avenir"/>
                  <a:cs typeface="Avenir"/>
                  <a:sym typeface="Avenir"/>
                </a:rPr>
                <a:t>Stems for vignettes</a:t>
              </a:r>
              <a:endParaRPr sz="1700" b="0" i="0" u="none" strike="noStrike" cap="none">
                <a:solidFill>
                  <a:srgbClr val="534949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6000750" y="4097959"/>
              <a:ext cx="2590800" cy="9906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Cross cultural /site specific Gender themes and gender codes</a:t>
              </a:r>
              <a:endParaRPr sz="17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cxnSp>
          <p:nvCxnSpPr>
            <p:cNvPr id="300" name="Google Shape;300;p42"/>
            <p:cNvCxnSpPr/>
            <p:nvPr/>
          </p:nvCxnSpPr>
          <p:spPr>
            <a:xfrm>
              <a:off x="4307983" y="2850575"/>
              <a:ext cx="18900" cy="6849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301" name="Google Shape;301;p42"/>
            <p:cNvSpPr/>
            <p:nvPr/>
          </p:nvSpPr>
          <p:spPr>
            <a:xfrm>
              <a:off x="3124200" y="4183281"/>
              <a:ext cx="2438400" cy="83820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rgbClr val="534949"/>
                  </a:solidFill>
                  <a:latin typeface="Avenir"/>
                  <a:ea typeface="Avenir"/>
                  <a:cs typeface="Avenir"/>
                  <a:sym typeface="Avenir"/>
                </a:rPr>
                <a:t>3 day Workshops with 12 adolescents/site</a:t>
              </a:r>
              <a:endParaRPr/>
            </a:p>
          </p:txBody>
        </p:sp>
        <p:sp>
          <p:nvSpPr>
            <p:cNvPr id="302" name="Google Shape;302;p42"/>
            <p:cNvSpPr/>
            <p:nvPr/>
          </p:nvSpPr>
          <p:spPr>
            <a:xfrm>
              <a:off x="3124994" y="5240962"/>
              <a:ext cx="2438400" cy="76200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rgbClr val="534949"/>
                  </a:solidFill>
                  <a:latin typeface="Avenir"/>
                  <a:ea typeface="Avenir"/>
                  <a:cs typeface="Avenir"/>
                  <a:sym typeface="Avenir"/>
                </a:rPr>
                <a:t>Vignettes about gender equitable relationships</a:t>
              </a:r>
              <a:endParaRPr/>
            </a:p>
          </p:txBody>
        </p:sp>
        <p:sp>
          <p:nvSpPr>
            <p:cNvPr id="303" name="Google Shape;303;p42"/>
            <p:cNvSpPr/>
            <p:nvPr/>
          </p:nvSpPr>
          <p:spPr>
            <a:xfrm>
              <a:off x="6000750" y="5240962"/>
              <a:ext cx="2590800" cy="76200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Gender Norms Scales</a:t>
              </a:r>
              <a:endParaRPr/>
            </a:p>
          </p:txBody>
        </p:sp>
        <p:cxnSp>
          <p:nvCxnSpPr>
            <p:cNvPr id="304" name="Google Shape;304;p42"/>
            <p:cNvCxnSpPr>
              <a:stCxn id="299" idx="2"/>
              <a:endCxn id="303" idx="0"/>
            </p:cNvCxnSpPr>
            <p:nvPr/>
          </p:nvCxnSpPr>
          <p:spPr>
            <a:xfrm>
              <a:off x="7296150" y="5088559"/>
              <a:ext cx="0" cy="152400"/>
            </a:xfrm>
            <a:prstGeom prst="straightConnector1">
              <a:avLst/>
            </a:prstGeom>
            <a:noFill/>
            <a:ln w="12700" cap="flat" cmpd="sng">
              <a:solidFill>
                <a:srgbClr val="660066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05" name="Google Shape;305;p42"/>
            <p:cNvCxnSpPr/>
            <p:nvPr/>
          </p:nvCxnSpPr>
          <p:spPr>
            <a:xfrm>
              <a:off x="7295356" y="2812478"/>
              <a:ext cx="0" cy="12183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306" name="Google Shape;306;p42"/>
            <p:cNvCxnSpPr>
              <a:stCxn id="301" idx="3"/>
              <a:endCxn id="299" idx="1"/>
            </p:cNvCxnSpPr>
            <p:nvPr/>
          </p:nvCxnSpPr>
          <p:spPr>
            <a:xfrm rot="10800000" flipH="1">
              <a:off x="5562600" y="4593381"/>
              <a:ext cx="438300" cy="9000"/>
            </a:xfrm>
            <a:prstGeom prst="straightConnector1">
              <a:avLst/>
            </a:prstGeom>
            <a:noFill/>
            <a:ln w="12700" cap="flat" cmpd="sng">
              <a:solidFill>
                <a:srgbClr val="A8D08C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3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3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6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314" name="Google Shape;314;p43"/>
          <p:cNvSpPr txBox="1"/>
          <p:nvPr/>
        </p:nvSpPr>
        <p:spPr>
          <a:xfrm>
            <a:off x="280500" y="4154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Qualitative Study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Methodological Approach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43"/>
          <p:cNvSpPr txBox="1"/>
          <p:nvPr/>
        </p:nvSpPr>
        <p:spPr>
          <a:xfrm>
            <a:off x="335050" y="1689800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Data collection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1778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In-depth interviews with 30 adolescents 11 -13 years/site in 7 sites (Assiut, Baltimore, Edinburgh, Ghent, Ile Ife, Shanghai, Nairobi) exploring gendered transitions from childhood to adolescents conducted between 2014 and 2015.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Analysis</a:t>
            </a:r>
            <a:endParaRPr sz="21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1778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Inductive thematic analysis based on data related to gender norms 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7250" lvl="2" indent="-1778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Codes grouped by themes and compared across sites to identify emerging </a:t>
            </a:r>
            <a:r>
              <a:rPr lang="en-US" sz="21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cross-cultural gender norms themes (</a:t>
            </a: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domains of the gender norms instrument). The data also served to populate a bank of items reflecting the different domains. </a:t>
            </a: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4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4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7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323" name="Google Shape;323;p44"/>
          <p:cNvSpPr txBox="1"/>
          <p:nvPr/>
        </p:nvSpPr>
        <p:spPr>
          <a:xfrm>
            <a:off x="280500" y="41549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37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Qualitative Study</a:t>
            </a: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r>
              <a:rPr lang="en-US" sz="1800" b="1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Results: Emerging Cross-cultural Domains</a:t>
            </a:r>
            <a:endParaRPr sz="18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335050" y="1689800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2" indent="-17780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Clr>
                <a:srgbClr val="D9E021"/>
              </a:buClr>
              <a:buSzPts val="2100"/>
              <a:buFont typeface="Trebuchet MS"/>
              <a:buChar char="•"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25" name="Google Shape;325;p44"/>
          <p:cNvGraphicFramePr/>
          <p:nvPr/>
        </p:nvGraphicFramePr>
        <p:xfrm>
          <a:off x="408009" y="1676400"/>
          <a:ext cx="8324850" cy="3893850"/>
        </p:xfrm>
        <a:graphic>
          <a:graphicData uri="http://schemas.openxmlformats.org/drawingml/2006/table">
            <a:tbl>
              <a:tblPr firstRow="1" bandRow="1">
                <a:noFill/>
                <a:tableStyleId>{D6C0F019-0BA8-44A7-8364-D11EE89C3EB0}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7F7F7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Domain</a:t>
                      </a:r>
                      <a:endParaRPr sz="2000" u="none" strike="noStrike" cap="none">
                        <a:solidFill>
                          <a:srgbClr val="7F7F7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7F7F7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Boys</a:t>
                      </a:r>
                      <a:endParaRPr sz="2000" u="none" strike="noStrike" cap="none">
                        <a:solidFill>
                          <a:srgbClr val="7F7F7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7F7F7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Girls</a:t>
                      </a:r>
                      <a:endParaRPr sz="2000" u="none" strike="noStrike" cap="none">
                        <a:solidFill>
                          <a:srgbClr val="7F7F7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Gender Stereotypical Traits</a:t>
                      </a:r>
                      <a:endParaRPr sz="2000" b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Independence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Vulnerability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Toughness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Importance of attractiveness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Gender Roles</a:t>
                      </a:r>
                      <a:endParaRPr sz="2000" b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Protection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Deference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Gender Norms about Relationships</a:t>
                      </a:r>
                      <a:endParaRPr sz="2000" b="1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…are naturally attracted to girls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…are responsible for arousing boys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…have girlfriends for social capital rather than love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latin typeface="Avenir"/>
                          <a:ea typeface="Avenir"/>
                          <a:cs typeface="Avenir"/>
                          <a:sym typeface="Avenir"/>
                        </a:rPr>
                        <a:t>…face social risk if they have boyfriends</a:t>
                      </a:r>
                      <a:endParaRPr sz="1350" u="none" strike="noStrike" cap="none"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…should ascribe to heteronormative norms in their romantic relationships with girls</a:t>
                      </a:r>
                      <a:endParaRPr sz="135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…should ascribe to heteronormative norms in their romantic relationships with boys</a:t>
                      </a:r>
                      <a:endParaRPr sz="1350" u="none" strike="noStrike" cap="none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1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1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8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94" name="Google Shape;394;p51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395" name="Google Shape;395;p51"/>
          <p:cNvSpPr txBox="1"/>
          <p:nvPr/>
        </p:nvSpPr>
        <p:spPr>
          <a:xfrm>
            <a:off x="237300" y="74114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Quantitative Instruments</a:t>
            </a:r>
            <a:endParaRPr sz="30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18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6 Domains, 44 Items, Boys</a:t>
            </a:r>
            <a:endParaRPr sz="18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237300" y="1163425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None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397" name="Google Shape;397;p51"/>
          <p:cNvGraphicFramePr/>
          <p:nvPr/>
        </p:nvGraphicFramePr>
        <p:xfrm>
          <a:off x="457200" y="1659976"/>
          <a:ext cx="8305800" cy="3656860"/>
        </p:xfrm>
        <a:graphic>
          <a:graphicData uri="http://schemas.openxmlformats.org/drawingml/2006/table">
            <a:tbl>
              <a:tblPr firstRow="1" firstCol="1" bandRow="1">
                <a:noFill/>
                <a:tableStyleId>{D6C0F019-0BA8-44A7-8364-D11EE89C3EB0}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125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Boys’ have girlfriends for social gain rather than love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Boys have girlfriends to show off to their friends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should have girlfriends to discover love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feel they should have girlfriends because their friends do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have girlfriends for fun more than love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tell girls they love them when they don't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lose interest in a girl after they have sex with her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fool girls into having sex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1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Boys are naturally attracted to girls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are supposed to be attracted to girls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in boys' nature to chase girls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generally compete for the prettiest girls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like girls who wear revealing clothes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925"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Normative Romantic Relationship Expectations for boys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ok for a boy your age to be in a relationship with a girl as more than just friends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Boys judge girls on their character rather than on their looks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ok for a boy to have a lot of girlfriends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ok for a boy to have more than one girlfriend at a time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ok for a boy and girl your age to talk and spend time together alone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It's ok for a boy your age to talk and spend time with a girl alone</a:t>
                      </a:r>
                      <a:endParaRPr sz="1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2"/>
          <p:cNvSpPr/>
          <p:nvPr/>
        </p:nvSpPr>
        <p:spPr>
          <a:xfrm>
            <a:off x="0" y="6412992"/>
            <a:ext cx="9144000" cy="445200"/>
          </a:xfrm>
          <a:prstGeom prst="rect">
            <a:avLst/>
          </a:prstGeom>
          <a:solidFill>
            <a:srgbClr val="0D3B5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2"/>
          <p:cNvSpPr txBox="1">
            <a:spLocks noGrp="1"/>
          </p:cNvSpPr>
          <p:nvPr>
            <p:ph type="sldNum" idx="12"/>
          </p:nvPr>
        </p:nvSpPr>
        <p:spPr>
          <a:xfrm>
            <a:off x="8375903" y="6465126"/>
            <a:ext cx="59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D9E02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9</a:t>
            </a:fld>
            <a:endParaRPr sz="1200" b="1">
              <a:solidFill>
                <a:srgbClr val="D9E02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404" name="Google Shape;404;p52"/>
          <p:cNvSpPr txBox="1"/>
          <p:nvPr/>
        </p:nvSpPr>
        <p:spPr>
          <a:xfrm>
            <a:off x="166688" y="6501833"/>
            <a:ext cx="58134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Global Early Adolescent Study: Gender Norms Scales</a:t>
            </a:r>
            <a:endParaRPr/>
          </a:p>
        </p:txBody>
      </p:sp>
      <p:sp>
        <p:nvSpPr>
          <p:cNvPr id="405" name="Google Shape;405;p52"/>
          <p:cNvSpPr txBox="1"/>
          <p:nvPr/>
        </p:nvSpPr>
        <p:spPr>
          <a:xfrm>
            <a:off x="237300" y="741147"/>
            <a:ext cx="7886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30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Quantitative Instruments</a:t>
            </a:r>
            <a:endParaRPr sz="30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venir"/>
              <a:buNone/>
            </a:pPr>
            <a:r>
              <a:rPr lang="en-US" sz="1800">
                <a:solidFill>
                  <a:srgbClr val="35CEE2"/>
                </a:solidFill>
                <a:latin typeface="Trebuchet MS"/>
                <a:ea typeface="Trebuchet MS"/>
                <a:cs typeface="Trebuchet MS"/>
                <a:sym typeface="Trebuchet MS"/>
              </a:rPr>
              <a:t>Girls</a:t>
            </a:r>
            <a:endParaRPr sz="1800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3700" b="1">
              <a:solidFill>
                <a:srgbClr val="35CEE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CEE2"/>
              </a:buClr>
              <a:buSzPts val="3700"/>
              <a:buFont typeface="Trebuchet MS"/>
              <a:buNone/>
            </a:pPr>
            <a:endParaRPr sz="2700" b="1">
              <a:solidFill>
                <a:srgbClr val="0D3B5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Google Shape;406;p52"/>
          <p:cNvSpPr txBox="1"/>
          <p:nvPr/>
        </p:nvSpPr>
        <p:spPr>
          <a:xfrm>
            <a:off x="237300" y="1163425"/>
            <a:ext cx="8560800" cy="3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857250" lvl="0" indent="0" algn="l" rtl="0">
              <a:lnSpc>
                <a:spcPct val="90000"/>
              </a:lnSpc>
              <a:spcBef>
                <a:spcPts val="1176"/>
              </a:spcBef>
              <a:spcAft>
                <a:spcPts val="0"/>
              </a:spcAft>
              <a:buNone/>
            </a:pPr>
            <a:endParaRPr sz="2100">
              <a:solidFill>
                <a:srgbClr val="D9E02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07" name="Google Shape;407;p52"/>
          <p:cNvGraphicFramePr/>
          <p:nvPr/>
        </p:nvGraphicFramePr>
        <p:xfrm>
          <a:off x="457200" y="1659976"/>
          <a:ext cx="8229600" cy="3779520"/>
        </p:xfrm>
        <a:graphic>
          <a:graphicData uri="http://schemas.openxmlformats.org/drawingml/2006/table">
            <a:tbl>
              <a:tblPr firstRow="1" firstCol="1" bandRow="1">
                <a:noFill/>
                <a:tableStyleId>{D6C0F019-0BA8-44A7-8364-D11EE89C3EB0}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1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Girls are responsible for arousing boys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should cover up or they will attract unwanted sexual attention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should be careful about the way they look so they are not seen as trying to seduce men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It's a girl's fault if boys come onto them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wear short dresses to get boys' attention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25">
                <a:tc row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Girls should keep boys at a distance or they will get in trouble</a:t>
                      </a:r>
                      <a:endParaRPr sz="16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should keep boys at a distance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It's not good for a girl to spend time alone with a boy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often get into "trouble" when they have boyfriends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who have boyfriends are irresponsible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should be aware that boys can take advantage of them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are the victims of rumors if they have boyfriends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A girl will lose interest in studying if she has a boyfriend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125"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Normative Romantic Relationship Expectations for girls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41025" marR="4102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It's ok for a girl to have more than one boyfriend at the same time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It's normal for a girl to want a boyfriend at your age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Girls who have boyfriends are popular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A girl can have a boyfriend as long as she continues working well in school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</a:rPr>
                        <a:t>It's ok for a girl your age to be in a relationship with a boy as more than just friends</a:t>
                      </a:r>
                      <a:endParaRPr sz="1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025" marR="4102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1032</Words>
  <Application>Microsoft Office PowerPoint</Application>
  <PresentationFormat>On-screen Show (4:3)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Open Sans</vt:lpstr>
      <vt:lpstr>Times New Roman</vt:lpstr>
      <vt:lpstr>Avenir</vt:lpstr>
      <vt:lpstr>Open Sans ExtraBold</vt:lpstr>
      <vt:lpstr>Trebuchet MS</vt:lpstr>
      <vt:lpstr>Office Theme</vt:lpstr>
      <vt:lpstr>Office Theme</vt:lpstr>
      <vt:lpstr>Office Theme</vt:lpstr>
      <vt:lpstr>Global Early Adolescent Study</vt:lpstr>
      <vt:lpstr>Gender Norms Scales</vt:lpstr>
      <vt:lpstr>PowerPoint Presentation</vt:lpstr>
      <vt:lpstr>PowerPoint Presentation</vt:lpstr>
      <vt:lpstr>Mixed methods &amp; cascading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Early Adolescent Study</dc:title>
  <dc:creator>Barnette, Quinn</dc:creator>
  <cp:lastModifiedBy>Barnette, Quinn</cp:lastModifiedBy>
  <cp:revision>2</cp:revision>
  <dcterms:modified xsi:type="dcterms:W3CDTF">2019-06-19T19:26:27Z</dcterms:modified>
</cp:coreProperties>
</file>