
<file path=[Content_Types].xml><?xml version="1.0" encoding="utf-8"?>
<Types xmlns="http://schemas.openxmlformats.org/package/2006/content-types">
  <Default Extension="rels" ContentType="application/vnd.openxmlformats-package.relationships+xml"/>
  <Override PartName="/customXml/itemProps2.xml" ContentType="application/vnd.openxmlformats-officedocument.customXmlPropertie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4"/>
  </p:sldMasterIdLst>
  <p:notesMasterIdLst>
    <p:notesMasterId r:id="rId18"/>
  </p:notesMasterIdLst>
  <p:handoutMasterIdLst>
    <p:handoutMasterId r:id="rId19"/>
  </p:handoutMasterIdLst>
  <p:sldIdLst>
    <p:sldId id="393" r:id="rId5"/>
    <p:sldId id="377" r:id="rId6"/>
    <p:sldId id="379" r:id="rId7"/>
    <p:sldId id="390" r:id="rId8"/>
    <p:sldId id="409" r:id="rId9"/>
    <p:sldId id="410" r:id="rId10"/>
    <p:sldId id="414" r:id="rId11"/>
    <p:sldId id="411" r:id="rId12"/>
    <p:sldId id="412" r:id="rId13"/>
    <p:sldId id="418" r:id="rId14"/>
    <p:sldId id="415" r:id="rId15"/>
    <p:sldId id="416" r:id="rId16"/>
    <p:sldId id="419" r:id="rId1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Robert Blum" initials="RW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1A366D"/>
    <a:srgbClr val="D24D3B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9081" autoAdjust="0"/>
    <p:restoredTop sz="92132" autoAdjust="0"/>
  </p:normalViewPr>
  <p:slideViewPr>
    <p:cSldViewPr snapToObjects="1">
      <p:cViewPr>
        <p:scale>
          <a:sx n="99" d="100"/>
          <a:sy n="99" d="100"/>
        </p:scale>
        <p:origin x="-992" y="-88"/>
      </p:cViewPr>
      <p:guideLst>
        <p:guide orient="horz" pos="672"/>
        <p:guide pos="2880"/>
      </p:guideLst>
    </p:cSldViewPr>
  </p:slideViewPr>
  <p:outlineViewPr>
    <p:cViewPr>
      <p:scale>
        <a:sx n="33" d="100"/>
        <a:sy n="33" d="100"/>
      </p:scale>
      <p:origin x="48" y="38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>
        <p:scale>
          <a:sx n="100" d="100"/>
          <a:sy n="100" d="100"/>
        </p:scale>
        <p:origin x="-3536" y="32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jpe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8925190"/>
            <a:ext cx="6867762" cy="371211"/>
            <a:chOff x="0" y="8778875"/>
            <a:chExt cx="6867762" cy="365125"/>
          </a:xfrm>
        </p:grpSpPr>
        <p:pic>
          <p:nvPicPr>
            <p:cNvPr id="6" name="Picture 25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778875"/>
              <a:ext cx="6867762" cy="365125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4114800" y="8921404"/>
              <a:ext cx="2286000" cy="181956"/>
            </a:xfrm>
            <a:prstGeom prst="rect">
              <a:avLst/>
            </a:prstGeom>
            <a:solidFill>
              <a:srgbClr val="1A366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r">
              <a:defRPr sz="1200"/>
            </a:lvl1pPr>
          </a:lstStyle>
          <a:p>
            <a:fld id="{10900DC1-E128-4546-A8C7-9D026BD645C6}" type="datetimeFigureOut">
              <a:rPr lang="en-US" smtClean="0"/>
              <a:pPr/>
              <a:t>28/10/15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76200" y="8925190"/>
            <a:ext cx="609600" cy="371211"/>
          </a:xfrm>
          <a:prstGeom prst="rect">
            <a:avLst/>
          </a:prstGeom>
        </p:spPr>
        <p:txBody>
          <a:bodyPr vert="horz" lIns="92307" tIns="46153" rIns="92307" bIns="46153" rtlCol="0" anchor="ctr"/>
          <a:lstStyle>
            <a:lvl1pPr algn="l">
              <a:defRPr sz="1200">
                <a:solidFill>
                  <a:srgbClr val="C4CFD2"/>
                </a:solidFill>
              </a:defRPr>
            </a:lvl1pPr>
          </a:lstStyle>
          <a:p>
            <a:pPr defTabSz="461532">
              <a:defRPr/>
            </a:pPr>
            <a:fld id="{35E835D3-CDD5-664E-A95E-47F1C4FEE662}" type="slidenum">
              <a:rPr lang="en-US"/>
              <a:pPr defTabSz="461532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64729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r">
              <a:defRPr sz="1200"/>
            </a:lvl1pPr>
          </a:lstStyle>
          <a:p>
            <a:fld id="{5BFF9A94-B204-694F-A9B5-66C883517E2A}" type="datetimeFigureOut">
              <a:rPr lang="en-US" smtClean="0"/>
              <a:pPr/>
              <a:t>28/10/15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7" tIns="46153" rIns="92307" bIns="461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307" tIns="46153" rIns="92307" bIns="461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r">
              <a:defRPr sz="1200"/>
            </a:lvl1pPr>
          </a:lstStyle>
          <a:p>
            <a:fld id="{FDB6BD58-B2CA-5E4B-9662-8016D1F3A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98217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20355-FCED-EB49-B659-C5643A77737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F6857A7-454E-4D49-B707-47B20E6D55C8}" type="datetimeFigureOut">
              <a:rPr lang="en-US" smtClean="0"/>
              <a:pPr/>
              <a:t>28/10/15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B544E3-B4A1-4B53-9A7C-6C2ABAA6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sv-S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7A7-454E-4D49-B707-47B20E6D55C8}" type="datetimeFigureOut">
              <a:rPr lang="en-US" smtClean="0"/>
              <a:pPr/>
              <a:t>28/10/15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44E3-B4A1-4B53-9A7C-6C2ABAA68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7A7-454E-4D49-B707-47B20E6D55C8}" type="datetimeFigureOut">
              <a:rPr lang="en-US" smtClean="0"/>
              <a:pPr/>
              <a:t>28/10/15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B544E3-B4A1-4B53-9A7C-6C2ABAA68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835D3-CDD5-664E-A95E-47F1C4FEE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52400" y="1143000"/>
            <a:ext cx="4267200" cy="23622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2400" y="3810000"/>
            <a:ext cx="4267200" cy="2362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724400" y="1143000"/>
            <a:ext cx="4267200" cy="2362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724400" y="3810000"/>
            <a:ext cx="4267200" cy="23622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28/10/15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35D3-CDD5-664E-A95E-47F1C4FEE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6857A7-454E-4D49-B707-47B20E6D55C8}" type="datetimeFigureOut">
              <a:rPr lang="en-US" smtClean="0"/>
              <a:pPr/>
              <a:t>28/10/15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B544E3-B4A1-4B53-9A7C-6C2ABAA6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sv-S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7A7-454E-4D49-B707-47B20E6D55C8}" type="datetimeFigureOut">
              <a:rPr lang="en-US" smtClean="0"/>
              <a:pPr/>
              <a:t>28/10/15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44E3-B4A1-4B53-9A7C-6C2ABAA6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7A7-454E-4D49-B707-47B20E6D55C8}" type="datetimeFigureOut">
              <a:rPr lang="en-US" smtClean="0"/>
              <a:pPr/>
              <a:t>28/10/15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44E3-B4A1-4B53-9A7C-6C2ABAA6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7A7-454E-4D49-B707-47B20E6D55C8}" type="datetimeFigureOut">
              <a:rPr lang="en-US" smtClean="0"/>
              <a:pPr/>
              <a:t>28/10/15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44E3-B4A1-4B53-9A7C-6C2ABAA6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28/10/15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35D3-CDD5-664E-A95E-47F1C4FEE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7A7-454E-4D49-B707-47B20E6D55C8}" type="datetimeFigureOut">
              <a:rPr lang="en-US" smtClean="0"/>
              <a:pPr/>
              <a:t>28/10/15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B544E3-B4A1-4B53-9A7C-6C2ABAA6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sv-SE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7A7-454E-4D49-B707-47B20E6D55C8}" type="datetimeFigureOut">
              <a:rPr lang="en-US" smtClean="0"/>
              <a:pPr/>
              <a:t>28/10/15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44E3-B4A1-4B53-9A7C-6C2ABAA6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F6857A7-454E-4D49-B707-47B20E6D55C8}" type="datetimeFigureOut">
              <a:rPr lang="en-US" smtClean="0"/>
              <a:pPr/>
              <a:t>28/10/15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CB544E3-B4A1-4B53-9A7C-6C2ABAA68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The </a:t>
            </a:r>
            <a:r>
              <a:rPr lang="en-US" sz="4000" b="1" dirty="0"/>
              <a:t>Global Early Adolescent </a:t>
            </a:r>
            <a:r>
              <a:rPr lang="en-US" sz="4000" b="1" dirty="0" smtClean="0"/>
              <a:t>Study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000" b="1" dirty="0" smtClean="0"/>
              <a:t>a 15 country collaboration exploring gender and social relations </a:t>
            </a:r>
            <a:br>
              <a:rPr lang="en-US" sz="2000" b="1" dirty="0" smtClean="0"/>
            </a:br>
            <a:endParaRPr lang="en-US" sz="2000" dirty="0"/>
          </a:p>
        </p:txBody>
      </p:sp>
      <p:pic>
        <p:nvPicPr>
          <p:cNvPr id="4" name="Picture 3" descr="00GEAS-HC - Gener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066800" y="533400"/>
            <a:ext cx="5181600" cy="2749974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752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386" y="2698376"/>
            <a:ext cx="7583488" cy="4007224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>
                <a:solidFill>
                  <a:srgbClr val="76079D"/>
                </a:solidFill>
              </a:rPr>
              <a:t>Respect</a:t>
            </a:r>
            <a:r>
              <a:rPr lang="en-US" dirty="0" smtClean="0"/>
              <a:t>: showing consideration for other people’s feelings, privacy, and lifestyles</a:t>
            </a:r>
          </a:p>
          <a:p>
            <a:r>
              <a:rPr lang="en-US" sz="2800" dirty="0" smtClean="0">
                <a:solidFill>
                  <a:srgbClr val="76079D"/>
                </a:solidFill>
              </a:rPr>
              <a:t>Beneficence</a:t>
            </a:r>
            <a:r>
              <a:rPr lang="en-US" dirty="0" smtClean="0"/>
              <a:t>: doing good for others </a:t>
            </a:r>
          </a:p>
          <a:p>
            <a:r>
              <a:rPr lang="en-US" sz="2800" dirty="0" smtClean="0">
                <a:solidFill>
                  <a:srgbClr val="76079D"/>
                </a:solidFill>
              </a:rPr>
              <a:t>Justice</a:t>
            </a:r>
            <a:r>
              <a:rPr lang="en-US" dirty="0" smtClean="0"/>
              <a:t>: treating people fairly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3422" y="6212314"/>
            <a:ext cx="4565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investuristic.com</a:t>
            </a:r>
            <a:r>
              <a:rPr lang="en-US" sz="1400" dirty="0"/>
              <a:t>/learn/ethics</a:t>
            </a:r>
          </a:p>
        </p:txBody>
      </p:sp>
      <p:pic>
        <p:nvPicPr>
          <p:cNvPr id="5" name="Picture 4" descr="ethics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678424" y="3959771"/>
            <a:ext cx="3157728" cy="25603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3422" y="1981200"/>
            <a:ext cx="58919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Principles of Research Ethics</a:t>
            </a:r>
            <a:endParaRPr lang="en-US" sz="3600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SENSITIVE 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802541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SENSITIVE QUESTIONS MALE VERSION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6507" y="1612392"/>
            <a:ext cx="8407893" cy="4407408"/>
          </a:xfrm>
        </p:spPr>
        <p:txBody>
          <a:bodyPr>
            <a:noAutofit/>
          </a:bodyPr>
          <a:lstStyle/>
          <a:p>
            <a:r>
              <a:rPr lang="fr-FR" sz="1600" dirty="0" err="1" smtClean="0"/>
              <a:t>Homosexuality</a:t>
            </a:r>
            <a:endParaRPr lang="fr-FR" sz="1600" dirty="0" smtClean="0"/>
          </a:p>
          <a:p>
            <a:pPr lvl="1"/>
            <a:r>
              <a:rPr lang="fr-FR" sz="1400" dirty="0" smtClean="0"/>
              <a:t>Boys </a:t>
            </a:r>
            <a:r>
              <a:rPr lang="fr-FR" sz="1400" dirty="0" err="1" smtClean="0"/>
              <a:t>who</a:t>
            </a:r>
            <a:r>
              <a:rPr lang="fr-FR" sz="1400" dirty="0" smtClean="0"/>
              <a:t> are in love </a:t>
            </a:r>
            <a:r>
              <a:rPr lang="fr-FR" sz="1400" dirty="0" err="1" smtClean="0"/>
              <a:t>with</a:t>
            </a:r>
            <a:r>
              <a:rPr lang="fr-FR" sz="1400" dirty="0" smtClean="0"/>
              <a:t> </a:t>
            </a:r>
            <a:r>
              <a:rPr lang="fr-FR" sz="1400" dirty="0" err="1" smtClean="0"/>
              <a:t>other</a:t>
            </a:r>
            <a:r>
              <a:rPr lang="fr-FR" sz="1400" dirty="0" smtClean="0"/>
              <a:t> boys </a:t>
            </a:r>
            <a:r>
              <a:rPr lang="fr-FR" sz="1400" dirty="0" err="1" smtClean="0"/>
              <a:t>should</a:t>
            </a:r>
            <a:r>
              <a:rPr lang="fr-FR" sz="1400" dirty="0" smtClean="0"/>
              <a:t> </a:t>
            </a:r>
            <a:r>
              <a:rPr lang="fr-FR" sz="1400" dirty="0" err="1" smtClean="0"/>
              <a:t>be</a:t>
            </a:r>
            <a:r>
              <a:rPr lang="fr-FR" sz="1400" dirty="0" smtClean="0"/>
              <a:t> </a:t>
            </a:r>
            <a:r>
              <a:rPr lang="fr-FR" sz="1400" dirty="0" err="1" smtClean="0"/>
              <a:t>treated</a:t>
            </a:r>
            <a:r>
              <a:rPr lang="fr-FR" sz="1400" dirty="0" smtClean="0"/>
              <a:t> the </a:t>
            </a:r>
            <a:r>
              <a:rPr lang="fr-FR" sz="1400" dirty="0" err="1" smtClean="0"/>
              <a:t>same</a:t>
            </a:r>
            <a:r>
              <a:rPr lang="fr-FR" sz="1400" dirty="0" smtClean="0"/>
              <a:t> as </a:t>
            </a:r>
            <a:r>
              <a:rPr lang="fr-FR" sz="1400" dirty="0" err="1" smtClean="0"/>
              <a:t>other</a:t>
            </a:r>
            <a:r>
              <a:rPr lang="fr-FR" sz="1400" dirty="0" smtClean="0"/>
              <a:t> </a:t>
            </a:r>
            <a:r>
              <a:rPr lang="fr-FR" sz="1400" dirty="0" smtClean="0"/>
              <a:t>boys</a:t>
            </a:r>
            <a:endParaRPr lang="fr-FR" sz="2400" dirty="0" smtClean="0"/>
          </a:p>
          <a:p>
            <a:pPr lvl="1"/>
            <a:r>
              <a:rPr lang="fr-FR" sz="1400" dirty="0" err="1" smtClean="0"/>
              <a:t>It’s</a:t>
            </a:r>
            <a:r>
              <a:rPr lang="fr-FR" sz="1400" dirty="0" smtClean="0"/>
              <a:t> ok for a boy </a:t>
            </a:r>
            <a:r>
              <a:rPr lang="fr-FR" sz="1400" dirty="0" err="1" smtClean="0"/>
              <a:t>your</a:t>
            </a:r>
            <a:r>
              <a:rPr lang="fr-FR" sz="1400" dirty="0" smtClean="0"/>
              <a:t> </a:t>
            </a:r>
            <a:r>
              <a:rPr lang="fr-FR" sz="1400" dirty="0" err="1" smtClean="0"/>
              <a:t>age</a:t>
            </a:r>
            <a:r>
              <a:rPr lang="fr-FR" sz="1400" dirty="0" smtClean="0"/>
              <a:t> to </a:t>
            </a:r>
            <a:r>
              <a:rPr lang="fr-FR" sz="1400" dirty="0" err="1" smtClean="0"/>
              <a:t>be</a:t>
            </a:r>
            <a:r>
              <a:rPr lang="fr-FR" sz="1400" dirty="0" smtClean="0"/>
              <a:t> in a </a:t>
            </a:r>
            <a:r>
              <a:rPr lang="fr-FR" sz="1400" dirty="0" err="1" smtClean="0"/>
              <a:t>relationship</a:t>
            </a:r>
            <a:r>
              <a:rPr lang="fr-FR" sz="1400" dirty="0" smtClean="0"/>
              <a:t> </a:t>
            </a:r>
            <a:r>
              <a:rPr lang="fr-FR" sz="1400" dirty="0" err="1" smtClean="0"/>
              <a:t>with</a:t>
            </a:r>
            <a:r>
              <a:rPr lang="fr-FR" sz="1400" dirty="0" smtClean="0"/>
              <a:t> a boy as more </a:t>
            </a:r>
            <a:r>
              <a:rPr lang="fr-FR" sz="1400" dirty="0" err="1" smtClean="0"/>
              <a:t>than</a:t>
            </a:r>
            <a:r>
              <a:rPr lang="fr-FR" sz="1400" dirty="0" smtClean="0"/>
              <a:t> </a:t>
            </a:r>
            <a:r>
              <a:rPr lang="fr-FR" sz="1400" dirty="0" err="1" smtClean="0"/>
              <a:t>just</a:t>
            </a:r>
            <a:r>
              <a:rPr lang="fr-FR" sz="1400" dirty="0" smtClean="0"/>
              <a:t> </a:t>
            </a:r>
            <a:r>
              <a:rPr lang="fr-FR" sz="1400" dirty="0" err="1" smtClean="0"/>
              <a:t>friends</a:t>
            </a:r>
            <a:r>
              <a:rPr lang="fr-FR" sz="1400" dirty="0" smtClean="0"/>
              <a:t>  </a:t>
            </a:r>
            <a:endParaRPr lang="fr-FR" sz="1400" dirty="0" smtClean="0"/>
          </a:p>
          <a:p>
            <a:pPr lvl="1"/>
            <a:r>
              <a:rPr lang="fr-FR" sz="1400" dirty="0" smtClean="0"/>
              <a:t>Parents </a:t>
            </a:r>
            <a:r>
              <a:rPr lang="fr-FR" sz="1400" dirty="0" err="1" smtClean="0"/>
              <a:t>should</a:t>
            </a:r>
            <a:r>
              <a:rPr lang="fr-FR" sz="1400" dirty="0" smtClean="0"/>
              <a:t> </a:t>
            </a:r>
            <a:r>
              <a:rPr lang="fr-FR" sz="1400" dirty="0" err="1" smtClean="0"/>
              <a:t>treat</a:t>
            </a:r>
            <a:r>
              <a:rPr lang="fr-FR" sz="1400" dirty="0" smtClean="0"/>
              <a:t> </a:t>
            </a:r>
            <a:r>
              <a:rPr lang="fr-FR" sz="1400" dirty="0" err="1" smtClean="0"/>
              <a:t>their</a:t>
            </a:r>
            <a:r>
              <a:rPr lang="fr-FR" sz="1400" dirty="0" smtClean="0"/>
              <a:t> son the </a:t>
            </a:r>
            <a:r>
              <a:rPr lang="fr-FR" sz="1400" dirty="0" err="1" smtClean="0"/>
              <a:t>same</a:t>
            </a:r>
            <a:r>
              <a:rPr lang="fr-FR" sz="1400" dirty="0" smtClean="0"/>
              <a:t> no </a:t>
            </a:r>
            <a:r>
              <a:rPr lang="fr-FR" sz="1400" dirty="0" err="1" smtClean="0"/>
              <a:t>matter</a:t>
            </a:r>
            <a:r>
              <a:rPr lang="fr-FR" sz="1400" dirty="0" smtClean="0"/>
              <a:t> if </a:t>
            </a:r>
            <a:r>
              <a:rPr lang="fr-FR" sz="1400" dirty="0" err="1" smtClean="0"/>
              <a:t>he</a:t>
            </a:r>
            <a:r>
              <a:rPr lang="fr-FR" sz="1400" dirty="0" smtClean="0"/>
              <a:t> has a </a:t>
            </a:r>
            <a:r>
              <a:rPr lang="fr-FR" sz="1400" dirty="0" err="1" smtClean="0"/>
              <a:t>boyfriend</a:t>
            </a:r>
            <a:r>
              <a:rPr lang="fr-FR" sz="1400" dirty="0" smtClean="0"/>
              <a:t> or </a:t>
            </a:r>
            <a:r>
              <a:rPr lang="fr-FR" sz="1400" dirty="0" err="1" smtClean="0"/>
              <a:t>girlfriend</a:t>
            </a:r>
            <a:endParaRPr lang="fr-FR" sz="1400" dirty="0" smtClean="0"/>
          </a:p>
          <a:p>
            <a:pPr lvl="1"/>
            <a:r>
              <a:rPr lang="fr-FR" sz="1400" dirty="0" smtClean="0"/>
              <a:t>It </a:t>
            </a:r>
            <a:r>
              <a:rPr lang="fr-FR" sz="1400" dirty="0" err="1" smtClean="0"/>
              <a:t>is</a:t>
            </a:r>
            <a:r>
              <a:rPr lang="fr-FR" sz="1400" dirty="0" smtClean="0"/>
              <a:t> ok for a boy to have </a:t>
            </a:r>
            <a:r>
              <a:rPr lang="fr-FR" sz="1400" dirty="0" err="1" smtClean="0"/>
              <a:t>sexual</a:t>
            </a:r>
            <a:r>
              <a:rPr lang="fr-FR" sz="1400" dirty="0" smtClean="0"/>
              <a:t> intercourse </a:t>
            </a:r>
            <a:r>
              <a:rPr lang="fr-FR" sz="1400" dirty="0" err="1" smtClean="0"/>
              <a:t>with</a:t>
            </a:r>
            <a:r>
              <a:rPr lang="fr-FR" sz="1400" dirty="0" smtClean="0"/>
              <a:t> </a:t>
            </a:r>
            <a:r>
              <a:rPr lang="fr-FR" sz="1400" dirty="0" err="1" smtClean="0"/>
              <a:t>another</a:t>
            </a:r>
            <a:r>
              <a:rPr lang="fr-FR" sz="1400" dirty="0" smtClean="0"/>
              <a:t> </a:t>
            </a:r>
            <a:r>
              <a:rPr lang="fr-FR" sz="1400" dirty="0" smtClean="0"/>
              <a:t>boy</a:t>
            </a:r>
          </a:p>
          <a:p>
            <a:pPr lvl="1"/>
            <a:endParaRPr lang="fr-FR" sz="1400" dirty="0" smtClean="0"/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fr-FR" sz="1600" spc="150" dirty="0" err="1" smtClean="0"/>
              <a:t>Sexual</a:t>
            </a:r>
            <a:r>
              <a:rPr lang="fr-FR" sz="1600" spc="150" dirty="0" smtClean="0"/>
              <a:t> </a:t>
            </a:r>
            <a:r>
              <a:rPr lang="fr-FR" sz="1600" spc="150" dirty="0" err="1" smtClean="0"/>
              <a:t>relationships</a:t>
            </a:r>
            <a:endParaRPr lang="fr-FR" sz="1600" spc="150" dirty="0" smtClean="0"/>
          </a:p>
          <a:p>
            <a:pPr lvl="1"/>
            <a:r>
              <a:rPr lang="fr-FR" sz="1400" dirty="0" smtClean="0"/>
              <a:t>It </a:t>
            </a:r>
            <a:r>
              <a:rPr lang="fr-FR" sz="1400" dirty="0" err="1" smtClean="0"/>
              <a:t>is</a:t>
            </a:r>
            <a:r>
              <a:rPr lang="fr-FR" sz="1400" dirty="0" smtClean="0"/>
              <a:t> OK for a boy to have a </a:t>
            </a:r>
            <a:r>
              <a:rPr lang="fr-FR" sz="1400" dirty="0" err="1" smtClean="0"/>
              <a:t>special</a:t>
            </a:r>
            <a:r>
              <a:rPr lang="fr-FR" sz="1400" dirty="0" smtClean="0"/>
              <a:t> </a:t>
            </a:r>
            <a:r>
              <a:rPr lang="fr-FR" sz="1400" dirty="0" err="1" smtClean="0"/>
              <a:t>relationship</a:t>
            </a:r>
            <a:r>
              <a:rPr lang="fr-FR" sz="1400" dirty="0" smtClean="0"/>
              <a:t> </a:t>
            </a:r>
            <a:r>
              <a:rPr lang="fr-FR" sz="1400" dirty="0" err="1" smtClean="0"/>
              <a:t>with</a:t>
            </a:r>
            <a:r>
              <a:rPr lang="fr-FR" sz="1400" dirty="0" smtClean="0"/>
              <a:t> more </a:t>
            </a:r>
            <a:r>
              <a:rPr lang="fr-FR" sz="1400" dirty="0" err="1" smtClean="0"/>
              <a:t>than</a:t>
            </a:r>
            <a:r>
              <a:rPr lang="fr-FR" sz="1400" dirty="0" smtClean="0"/>
              <a:t> one </a:t>
            </a:r>
            <a:r>
              <a:rPr lang="fr-FR" sz="1400" dirty="0" err="1" smtClean="0"/>
              <a:t>person</a:t>
            </a:r>
            <a:r>
              <a:rPr lang="fr-FR" sz="1400" dirty="0" smtClean="0"/>
              <a:t> </a:t>
            </a:r>
            <a:r>
              <a:rPr lang="fr-FR" sz="1400" dirty="0" err="1" smtClean="0"/>
              <a:t>at</a:t>
            </a:r>
            <a:r>
              <a:rPr lang="fr-FR" sz="1400" dirty="0" smtClean="0"/>
              <a:t> a time</a:t>
            </a:r>
          </a:p>
          <a:p>
            <a:pPr lvl="1"/>
            <a:r>
              <a:rPr lang="fr-FR" sz="1400" dirty="0" smtClean="0"/>
              <a:t>A boy </a:t>
            </a:r>
            <a:r>
              <a:rPr lang="fr-FR" sz="1400" dirty="0" err="1" smtClean="0"/>
              <a:t>who</a:t>
            </a:r>
            <a:r>
              <a:rPr lang="fr-FR" sz="1400" dirty="0" smtClean="0"/>
              <a:t> </a:t>
            </a:r>
            <a:r>
              <a:rPr lang="fr-FR" sz="1400" dirty="0" err="1" smtClean="0"/>
              <a:t>gets</a:t>
            </a:r>
            <a:r>
              <a:rPr lang="fr-FR" sz="1400" dirty="0" smtClean="0"/>
              <a:t> a girl </a:t>
            </a:r>
            <a:r>
              <a:rPr lang="fr-FR" sz="1400" dirty="0" err="1" smtClean="0"/>
              <a:t>pregnant</a:t>
            </a:r>
            <a:r>
              <a:rPr lang="fr-FR" sz="1400" dirty="0" smtClean="0"/>
              <a:t> </a:t>
            </a:r>
            <a:r>
              <a:rPr lang="fr-FR" sz="1400" dirty="0" err="1" smtClean="0"/>
              <a:t>should</a:t>
            </a:r>
            <a:r>
              <a:rPr lang="fr-FR" sz="1400" dirty="0" smtClean="0"/>
              <a:t> </a:t>
            </a:r>
            <a:r>
              <a:rPr lang="fr-FR" sz="1400" dirty="0" err="1" smtClean="0"/>
              <a:t>marry</a:t>
            </a:r>
            <a:r>
              <a:rPr lang="fr-FR" sz="1400" dirty="0" smtClean="0"/>
              <a:t> </a:t>
            </a:r>
            <a:r>
              <a:rPr lang="fr-FR" sz="1400" dirty="0" err="1" smtClean="0"/>
              <a:t>her</a:t>
            </a:r>
            <a:endParaRPr lang="fr-FR" sz="1400" dirty="0" smtClean="0"/>
          </a:p>
          <a:p>
            <a:pPr lvl="1"/>
            <a:r>
              <a:rPr lang="fr-FR" sz="1400" dirty="0" smtClean="0"/>
              <a:t>Boys </a:t>
            </a:r>
            <a:r>
              <a:rPr lang="fr-FR" sz="1400" dirty="0" err="1" smtClean="0"/>
              <a:t>should</a:t>
            </a:r>
            <a:r>
              <a:rPr lang="fr-FR" sz="1400" dirty="0" smtClean="0"/>
              <a:t> </a:t>
            </a:r>
            <a:r>
              <a:rPr lang="fr-FR" sz="1400" dirty="0" err="1" smtClean="0"/>
              <a:t>be</a:t>
            </a:r>
            <a:r>
              <a:rPr lang="fr-FR" sz="1400" dirty="0" smtClean="0"/>
              <a:t> </a:t>
            </a:r>
            <a:r>
              <a:rPr lang="fr-FR" sz="1400" dirty="0" err="1" smtClean="0"/>
              <a:t>careful</a:t>
            </a:r>
            <a:r>
              <a:rPr lang="fr-FR" sz="1400" dirty="0" smtClean="0"/>
              <a:t> not to </a:t>
            </a:r>
            <a:r>
              <a:rPr lang="fr-FR" sz="1400" dirty="0" err="1" smtClean="0"/>
              <a:t>get</a:t>
            </a:r>
            <a:r>
              <a:rPr lang="fr-FR" sz="1400" dirty="0" smtClean="0"/>
              <a:t> a girl </a:t>
            </a:r>
            <a:r>
              <a:rPr lang="fr-FR" sz="1400" dirty="0" err="1" smtClean="0"/>
              <a:t>pregnant</a:t>
            </a:r>
            <a:endParaRPr lang="fr-FR" sz="1400" dirty="0" smtClean="0"/>
          </a:p>
          <a:p>
            <a:pPr lvl="1"/>
            <a:r>
              <a:rPr lang="fr-FR" sz="1400" dirty="0" smtClean="0"/>
              <a:t>A </a:t>
            </a:r>
            <a:r>
              <a:rPr lang="fr-FR" sz="1400" dirty="0" smtClean="0"/>
              <a:t>boy </a:t>
            </a:r>
            <a:r>
              <a:rPr lang="fr-FR" sz="1400" dirty="0" err="1" smtClean="0"/>
              <a:t>should</a:t>
            </a:r>
            <a:r>
              <a:rPr lang="fr-FR" sz="1400" dirty="0" smtClean="0"/>
              <a:t> </a:t>
            </a:r>
            <a:r>
              <a:rPr lang="fr-FR" sz="1400" dirty="0" err="1" smtClean="0"/>
              <a:t>only</a:t>
            </a:r>
            <a:r>
              <a:rPr lang="fr-FR" sz="1400" dirty="0" smtClean="0"/>
              <a:t> have </a:t>
            </a:r>
            <a:r>
              <a:rPr lang="fr-FR" sz="1400" dirty="0" err="1" smtClean="0"/>
              <a:t>sexual</a:t>
            </a:r>
            <a:r>
              <a:rPr lang="fr-FR" sz="1400" dirty="0" smtClean="0"/>
              <a:t> intercourse </a:t>
            </a:r>
            <a:r>
              <a:rPr lang="fr-FR" sz="1400" dirty="0" err="1" smtClean="0"/>
              <a:t>with</a:t>
            </a:r>
            <a:r>
              <a:rPr lang="fr-FR" sz="1400" dirty="0" smtClean="0"/>
              <a:t> a girl </a:t>
            </a:r>
            <a:r>
              <a:rPr lang="fr-FR" sz="1400" dirty="0" err="1" smtClean="0"/>
              <a:t>he</a:t>
            </a:r>
            <a:r>
              <a:rPr lang="fr-FR" sz="1400" dirty="0" smtClean="0"/>
              <a:t> </a:t>
            </a:r>
            <a:r>
              <a:rPr lang="fr-FR" sz="1400" dirty="0" err="1" smtClean="0"/>
              <a:t>wants</a:t>
            </a:r>
            <a:r>
              <a:rPr lang="fr-FR" sz="1400" dirty="0" smtClean="0"/>
              <a:t> to </a:t>
            </a:r>
            <a:r>
              <a:rPr lang="fr-FR" sz="1400" dirty="0" err="1" smtClean="0"/>
              <a:t>marry</a:t>
            </a:r>
            <a:endParaRPr lang="fr-FR" sz="1400" dirty="0" smtClean="0"/>
          </a:p>
          <a:p>
            <a:pPr lvl="1"/>
            <a:r>
              <a:rPr lang="fr-FR" sz="1400" dirty="0" smtClean="0"/>
              <a:t>A boy </a:t>
            </a:r>
            <a:r>
              <a:rPr lang="fr-FR" sz="1400" dirty="0" err="1" smtClean="0"/>
              <a:t>should</a:t>
            </a:r>
            <a:r>
              <a:rPr lang="fr-FR" sz="1400" dirty="0" smtClean="0"/>
              <a:t> </a:t>
            </a:r>
            <a:r>
              <a:rPr lang="fr-FR" sz="1400" dirty="0" err="1" smtClean="0"/>
              <a:t>only</a:t>
            </a:r>
            <a:r>
              <a:rPr lang="fr-FR" sz="1400" dirty="0" smtClean="0"/>
              <a:t> have </a:t>
            </a:r>
            <a:r>
              <a:rPr lang="fr-FR" sz="1400" dirty="0" err="1" smtClean="0"/>
              <a:t>sexual</a:t>
            </a:r>
            <a:r>
              <a:rPr lang="fr-FR" sz="1400" dirty="0" smtClean="0"/>
              <a:t> intercourse </a:t>
            </a:r>
            <a:r>
              <a:rPr lang="fr-FR" sz="1400" dirty="0" err="1" smtClean="0"/>
              <a:t>with</a:t>
            </a:r>
            <a:r>
              <a:rPr lang="fr-FR" sz="1400" dirty="0" smtClean="0"/>
              <a:t> </a:t>
            </a:r>
            <a:r>
              <a:rPr lang="fr-FR" sz="1400" dirty="0" err="1" smtClean="0"/>
              <a:t>someone</a:t>
            </a:r>
            <a:r>
              <a:rPr lang="fr-FR" sz="1400" dirty="0" smtClean="0"/>
              <a:t> </a:t>
            </a:r>
            <a:r>
              <a:rPr lang="fr-FR" sz="1400" dirty="0" err="1" smtClean="0"/>
              <a:t>he</a:t>
            </a:r>
            <a:r>
              <a:rPr lang="fr-FR" sz="1400" dirty="0" smtClean="0"/>
              <a:t> </a:t>
            </a:r>
            <a:r>
              <a:rPr lang="fr-FR" sz="1400" dirty="0" smtClean="0"/>
              <a:t>loves</a:t>
            </a:r>
          </a:p>
          <a:p>
            <a:pPr lvl="1"/>
            <a:r>
              <a:rPr lang="fr-FR" sz="1400" dirty="0" smtClean="0"/>
              <a:t>It </a:t>
            </a:r>
            <a:r>
              <a:rPr lang="fr-FR" sz="1400" dirty="0" err="1" smtClean="0"/>
              <a:t>is</a:t>
            </a:r>
            <a:r>
              <a:rPr lang="fr-FR" sz="1400" dirty="0" smtClean="0"/>
              <a:t> ok for a boy to have </a:t>
            </a:r>
            <a:r>
              <a:rPr lang="fr-FR" sz="1400" dirty="0" err="1" smtClean="0"/>
              <a:t>sexual</a:t>
            </a:r>
            <a:r>
              <a:rPr lang="fr-FR" sz="1400" dirty="0" smtClean="0"/>
              <a:t> intercourse </a:t>
            </a:r>
            <a:r>
              <a:rPr lang="fr-FR" sz="1400" dirty="0" err="1" smtClean="0"/>
              <a:t>with</a:t>
            </a:r>
            <a:r>
              <a:rPr lang="fr-FR" sz="1400" dirty="0" smtClean="0"/>
              <a:t> people </a:t>
            </a:r>
            <a:r>
              <a:rPr lang="fr-FR" sz="1400" dirty="0" err="1" smtClean="0"/>
              <a:t>who</a:t>
            </a:r>
            <a:r>
              <a:rPr lang="fr-FR" sz="1400" dirty="0" smtClean="0"/>
              <a:t> are a lot </a:t>
            </a:r>
            <a:r>
              <a:rPr lang="fr-FR" sz="1400" dirty="0" err="1" smtClean="0"/>
              <a:t>older</a:t>
            </a:r>
            <a:r>
              <a:rPr lang="fr-FR" sz="1400" dirty="0" smtClean="0"/>
              <a:t> </a:t>
            </a:r>
            <a:r>
              <a:rPr lang="fr-FR" sz="1400" dirty="0" err="1" smtClean="0"/>
              <a:t>than</a:t>
            </a:r>
            <a:r>
              <a:rPr lang="fr-FR" sz="1400" dirty="0" smtClean="0"/>
              <a:t> </a:t>
            </a:r>
            <a:r>
              <a:rPr lang="fr-FR" sz="1400" dirty="0" err="1" smtClean="0"/>
              <a:t>he</a:t>
            </a:r>
            <a:r>
              <a:rPr lang="fr-FR" sz="1400" dirty="0" smtClean="0"/>
              <a:t> </a:t>
            </a:r>
            <a:r>
              <a:rPr lang="fr-FR" sz="1400" dirty="0" err="1" smtClean="0"/>
              <a:t>is</a:t>
            </a:r>
            <a:r>
              <a:rPr lang="fr-FR" sz="1400" dirty="0" smtClean="0"/>
              <a:t> </a:t>
            </a:r>
          </a:p>
          <a:p>
            <a:endParaRPr lang="fr-FR" sz="1600" dirty="0" smtClean="0"/>
          </a:p>
          <a:p>
            <a:r>
              <a:rPr lang="fr-FR" sz="1600" dirty="0" smtClean="0"/>
              <a:t>Violence</a:t>
            </a:r>
          </a:p>
          <a:p>
            <a:pPr lvl="1"/>
            <a:r>
              <a:rPr lang="fr-FR" sz="1400" dirty="0" smtClean="0"/>
              <a:t>If </a:t>
            </a:r>
            <a:r>
              <a:rPr lang="fr-FR" sz="1400" dirty="0" err="1" smtClean="0"/>
              <a:t>someone</a:t>
            </a:r>
            <a:r>
              <a:rPr lang="fr-FR" sz="1400" dirty="0" smtClean="0"/>
              <a:t> </a:t>
            </a:r>
            <a:r>
              <a:rPr lang="fr-FR" sz="1400" dirty="0" err="1" smtClean="0"/>
              <a:t>insults</a:t>
            </a:r>
            <a:r>
              <a:rPr lang="fr-FR" sz="1400" dirty="0" smtClean="0"/>
              <a:t> a man, </a:t>
            </a:r>
            <a:r>
              <a:rPr lang="fr-FR" sz="1400" dirty="0" err="1" smtClean="0"/>
              <a:t>he</a:t>
            </a:r>
            <a:r>
              <a:rPr lang="fr-FR" sz="1400" dirty="0" smtClean="0"/>
              <a:t> </a:t>
            </a:r>
            <a:r>
              <a:rPr lang="fr-FR" sz="1400" dirty="0" err="1" smtClean="0"/>
              <a:t>should</a:t>
            </a:r>
            <a:r>
              <a:rPr lang="fr-FR" sz="1400" dirty="0" smtClean="0"/>
              <a:t> </a:t>
            </a:r>
            <a:r>
              <a:rPr lang="fr-FR" sz="1400" dirty="0" err="1" smtClean="0"/>
              <a:t>defend</a:t>
            </a:r>
            <a:r>
              <a:rPr lang="fr-FR" sz="1400" dirty="0" smtClean="0"/>
              <a:t> </a:t>
            </a:r>
            <a:r>
              <a:rPr lang="fr-FR" sz="1400" dirty="0" err="1" smtClean="0"/>
              <a:t>his</a:t>
            </a:r>
            <a:r>
              <a:rPr lang="fr-FR" sz="1400" dirty="0" smtClean="0"/>
              <a:t> </a:t>
            </a:r>
            <a:r>
              <a:rPr lang="fr-FR" sz="1400" dirty="0" err="1" smtClean="0"/>
              <a:t>reputation</a:t>
            </a:r>
            <a:r>
              <a:rPr lang="fr-FR" sz="1400" dirty="0" smtClean="0"/>
              <a:t> </a:t>
            </a:r>
            <a:r>
              <a:rPr lang="fr-FR" sz="1400" dirty="0" err="1" smtClean="0"/>
              <a:t>with</a:t>
            </a:r>
            <a:r>
              <a:rPr lang="fr-FR" sz="1400" dirty="0" smtClean="0"/>
              <a:t> violence</a:t>
            </a:r>
            <a:r>
              <a:rPr lang="en-US" sz="1400" dirty="0" smtClean="0"/>
              <a:t> </a:t>
            </a:r>
            <a:endParaRPr lang="fr-FR" sz="1400" dirty="0" smtClean="0"/>
          </a:p>
          <a:p>
            <a:pPr lvl="1"/>
            <a:r>
              <a:rPr lang="fr-FR" sz="1400" dirty="0" smtClean="0"/>
              <a:t>There are times </a:t>
            </a:r>
            <a:r>
              <a:rPr lang="fr-FR" sz="1400" dirty="0" err="1" smtClean="0"/>
              <a:t>when</a:t>
            </a:r>
            <a:r>
              <a:rPr lang="fr-FR" sz="1400" dirty="0" smtClean="0"/>
              <a:t> a man </a:t>
            </a:r>
            <a:r>
              <a:rPr lang="fr-FR" sz="1400" dirty="0" err="1" smtClean="0"/>
              <a:t>deserves</a:t>
            </a:r>
            <a:r>
              <a:rPr lang="fr-FR" sz="1400" dirty="0" smtClean="0"/>
              <a:t> to </a:t>
            </a:r>
            <a:r>
              <a:rPr lang="fr-FR" sz="1400" dirty="0" err="1" smtClean="0"/>
              <a:t>be</a:t>
            </a:r>
            <a:r>
              <a:rPr lang="fr-FR" sz="1400" dirty="0" smtClean="0"/>
              <a:t> </a:t>
            </a:r>
            <a:r>
              <a:rPr lang="fr-FR" sz="1400" dirty="0" err="1" smtClean="0"/>
              <a:t>beaten</a:t>
            </a:r>
            <a:endParaRPr lang="fr-FR" sz="1400" dirty="0" smtClean="0"/>
          </a:p>
          <a:p>
            <a:pPr lvl="1"/>
            <a:r>
              <a:rPr lang="fr-FR" sz="1400" dirty="0" smtClean="0"/>
              <a:t>In a </a:t>
            </a:r>
            <a:r>
              <a:rPr lang="fr-FR" sz="1400" dirty="0" err="1" smtClean="0"/>
              <a:t>family</a:t>
            </a:r>
            <a:r>
              <a:rPr lang="fr-FR" sz="1400" dirty="0" smtClean="0"/>
              <a:t>, </a:t>
            </a:r>
            <a:r>
              <a:rPr lang="fr-FR" sz="1400" dirty="0" err="1" smtClean="0"/>
              <a:t>it</a:t>
            </a:r>
            <a:r>
              <a:rPr lang="fr-FR" sz="1400" dirty="0" smtClean="0"/>
              <a:t> </a:t>
            </a:r>
            <a:r>
              <a:rPr lang="fr-FR" sz="1400" dirty="0" err="1" smtClean="0"/>
              <a:t>is</a:t>
            </a:r>
            <a:r>
              <a:rPr lang="fr-FR" sz="1400" dirty="0" smtClean="0"/>
              <a:t> ok for a man to to beat a </a:t>
            </a:r>
            <a:r>
              <a:rPr lang="fr-FR" sz="1400" dirty="0" err="1" smtClean="0"/>
              <a:t>woman</a:t>
            </a:r>
            <a:r>
              <a:rPr lang="fr-FR" sz="1400" dirty="0" smtClean="0"/>
              <a:t> if </a:t>
            </a:r>
            <a:r>
              <a:rPr lang="fr-FR" sz="1400" dirty="0" err="1" smtClean="0"/>
              <a:t>she</a:t>
            </a:r>
            <a:r>
              <a:rPr lang="fr-FR" sz="1400" dirty="0" smtClean="0"/>
              <a:t> </a:t>
            </a:r>
            <a:r>
              <a:rPr lang="fr-FR" sz="1400" dirty="0" err="1" smtClean="0"/>
              <a:t>does</a:t>
            </a:r>
            <a:r>
              <a:rPr lang="fr-FR" sz="1400" dirty="0" smtClean="0"/>
              <a:t> not </a:t>
            </a:r>
            <a:r>
              <a:rPr lang="fr-FR" sz="1400" dirty="0" err="1" smtClean="0"/>
              <a:t>perform</a:t>
            </a:r>
            <a:r>
              <a:rPr lang="fr-FR" sz="1400" dirty="0" smtClean="0"/>
              <a:t> </a:t>
            </a:r>
            <a:r>
              <a:rPr lang="fr-FR" sz="1400" dirty="0" err="1" smtClean="0"/>
              <a:t>her</a:t>
            </a:r>
            <a:r>
              <a:rPr lang="fr-FR" sz="1400" dirty="0" smtClean="0"/>
              <a:t> </a:t>
            </a:r>
            <a:r>
              <a:rPr lang="fr-FR" sz="1400" dirty="0" err="1" smtClean="0"/>
              <a:t>duties</a:t>
            </a:r>
            <a:r>
              <a:rPr lang="fr-FR" sz="1400" dirty="0" smtClean="0"/>
              <a:t> (</a:t>
            </a:r>
            <a:r>
              <a:rPr lang="fr-FR" sz="1400" dirty="0" err="1" smtClean="0"/>
              <a:t>e.g.,cook</a:t>
            </a:r>
            <a:r>
              <a:rPr lang="fr-FR" sz="1400" dirty="0" smtClean="0"/>
              <a:t>, </a:t>
            </a:r>
            <a:r>
              <a:rPr lang="fr-FR" sz="1400" dirty="0" err="1" smtClean="0"/>
              <a:t>talks</a:t>
            </a:r>
            <a:r>
              <a:rPr lang="fr-FR" sz="1400" dirty="0" smtClean="0"/>
              <a:t> </a:t>
            </a:r>
            <a:r>
              <a:rPr lang="fr-FR" sz="1400" dirty="0" err="1" smtClean="0"/>
              <a:t>too</a:t>
            </a:r>
            <a:r>
              <a:rPr lang="fr-FR" sz="1400" dirty="0" smtClean="0"/>
              <a:t> </a:t>
            </a:r>
            <a:r>
              <a:rPr lang="fr-FR" sz="1400" dirty="0" err="1" smtClean="0"/>
              <a:t>much</a:t>
            </a:r>
            <a:r>
              <a:rPr lang="fr-FR" sz="1400" dirty="0" smtClean="0"/>
              <a:t>)</a:t>
            </a:r>
          </a:p>
          <a:p>
            <a:pPr lvl="1"/>
            <a:r>
              <a:rPr lang="fr-FR" sz="1400" dirty="0" smtClean="0"/>
              <a:t>Men have to </a:t>
            </a:r>
            <a:r>
              <a:rPr lang="fr-FR" sz="1400" dirty="0" err="1" smtClean="0"/>
              <a:t>be</a:t>
            </a:r>
            <a:r>
              <a:rPr lang="fr-FR" sz="1400" dirty="0" smtClean="0"/>
              <a:t> </a:t>
            </a:r>
            <a:r>
              <a:rPr lang="fr-FR" sz="1400" dirty="0" err="1" smtClean="0"/>
              <a:t>controlled</a:t>
            </a:r>
            <a:r>
              <a:rPr lang="fr-FR" sz="1400" dirty="0" smtClean="0"/>
              <a:t> </a:t>
            </a:r>
            <a:r>
              <a:rPr lang="fr-FR" sz="1400" dirty="0" err="1" smtClean="0"/>
              <a:t>even</a:t>
            </a:r>
            <a:r>
              <a:rPr lang="fr-FR" sz="1400" dirty="0" smtClean="0"/>
              <a:t> if </a:t>
            </a:r>
            <a:r>
              <a:rPr lang="fr-FR" sz="1400" dirty="0" err="1" smtClean="0"/>
              <a:t>it</a:t>
            </a:r>
            <a:r>
              <a:rPr lang="fr-FR" sz="1400" dirty="0" smtClean="0"/>
              <a:t> </a:t>
            </a:r>
            <a:r>
              <a:rPr lang="fr-FR" sz="1400" dirty="0" err="1" smtClean="0"/>
              <a:t>means</a:t>
            </a:r>
            <a:r>
              <a:rPr lang="fr-FR" sz="1400" dirty="0" smtClean="0"/>
              <a:t> </a:t>
            </a:r>
            <a:r>
              <a:rPr lang="fr-FR" sz="1400" dirty="0" err="1" smtClean="0"/>
              <a:t>beating</a:t>
            </a:r>
            <a:endParaRPr lang="fr-FR" sz="1400" dirty="0" smtClean="0"/>
          </a:p>
          <a:p>
            <a:pPr>
              <a:buNone/>
            </a:pPr>
            <a:r>
              <a:rPr lang="fr-FR" sz="1600" dirty="0" smtClean="0"/>
              <a:t> </a:t>
            </a:r>
            <a:endParaRPr lang="fr-FR" sz="1600" dirty="0" smtClean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SENSITIVE QUESTIONS FEMALE VERSION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6507" y="1612392"/>
            <a:ext cx="8407893" cy="4407408"/>
          </a:xfrm>
        </p:spPr>
        <p:txBody>
          <a:bodyPr>
            <a:noAutofit/>
          </a:bodyPr>
          <a:lstStyle/>
          <a:p>
            <a:r>
              <a:rPr lang="fr-FR" sz="1600" dirty="0" err="1" smtClean="0"/>
              <a:t>Homosexuality</a:t>
            </a:r>
            <a:endParaRPr lang="fr-FR" sz="1600" dirty="0" smtClean="0"/>
          </a:p>
          <a:p>
            <a:pPr lvl="1"/>
            <a:r>
              <a:rPr lang="fr-FR" sz="1400" dirty="0" smtClean="0"/>
              <a:t>Girls </a:t>
            </a:r>
            <a:r>
              <a:rPr lang="fr-FR" sz="1400" dirty="0" err="1" smtClean="0"/>
              <a:t>who</a:t>
            </a:r>
            <a:r>
              <a:rPr lang="fr-FR" sz="1400" dirty="0" smtClean="0"/>
              <a:t> </a:t>
            </a:r>
            <a:r>
              <a:rPr lang="fr-FR" sz="1400" dirty="0" smtClean="0"/>
              <a:t>are in love </a:t>
            </a:r>
            <a:r>
              <a:rPr lang="fr-FR" sz="1400" dirty="0" err="1" smtClean="0"/>
              <a:t>with</a:t>
            </a:r>
            <a:r>
              <a:rPr lang="fr-FR" sz="1400" dirty="0" smtClean="0"/>
              <a:t> </a:t>
            </a:r>
            <a:r>
              <a:rPr lang="fr-FR" sz="1400" dirty="0" err="1" smtClean="0"/>
              <a:t>other</a:t>
            </a:r>
            <a:r>
              <a:rPr lang="fr-FR" sz="1400" dirty="0" smtClean="0"/>
              <a:t> girls </a:t>
            </a:r>
            <a:r>
              <a:rPr lang="fr-FR" sz="1400" dirty="0" err="1" smtClean="0"/>
              <a:t>should</a:t>
            </a:r>
            <a:r>
              <a:rPr lang="fr-FR" sz="1400" dirty="0" smtClean="0"/>
              <a:t> </a:t>
            </a:r>
            <a:r>
              <a:rPr lang="fr-FR" sz="1400" dirty="0" err="1" smtClean="0"/>
              <a:t>be</a:t>
            </a:r>
            <a:r>
              <a:rPr lang="fr-FR" sz="1400" dirty="0" smtClean="0"/>
              <a:t> </a:t>
            </a:r>
            <a:r>
              <a:rPr lang="fr-FR" sz="1400" dirty="0" err="1" smtClean="0"/>
              <a:t>treated</a:t>
            </a:r>
            <a:r>
              <a:rPr lang="fr-FR" sz="1400" dirty="0" smtClean="0"/>
              <a:t> the </a:t>
            </a:r>
            <a:r>
              <a:rPr lang="fr-FR" sz="1400" dirty="0" err="1" smtClean="0"/>
              <a:t>same</a:t>
            </a:r>
            <a:r>
              <a:rPr lang="fr-FR" sz="1400" dirty="0" smtClean="0"/>
              <a:t> as </a:t>
            </a:r>
            <a:r>
              <a:rPr lang="fr-FR" sz="1400" dirty="0" err="1" smtClean="0"/>
              <a:t>other</a:t>
            </a:r>
            <a:r>
              <a:rPr lang="fr-FR" sz="1400" dirty="0" smtClean="0"/>
              <a:t> girls</a:t>
            </a:r>
            <a:endParaRPr lang="fr-FR" sz="2400" dirty="0" smtClean="0"/>
          </a:p>
          <a:p>
            <a:pPr lvl="1"/>
            <a:r>
              <a:rPr lang="fr-FR" sz="1400" dirty="0" err="1" smtClean="0"/>
              <a:t>It’s</a:t>
            </a:r>
            <a:r>
              <a:rPr lang="fr-FR" sz="1400" dirty="0" smtClean="0"/>
              <a:t> ok for a</a:t>
            </a:r>
            <a:r>
              <a:rPr lang="fr-FR" sz="1400" dirty="0" smtClean="0"/>
              <a:t> </a:t>
            </a:r>
            <a:r>
              <a:rPr lang="fr-FR" sz="1400" dirty="0" err="1" smtClean="0"/>
              <a:t>girlyour</a:t>
            </a:r>
            <a:r>
              <a:rPr lang="fr-FR" sz="1400" dirty="0" smtClean="0"/>
              <a:t> </a:t>
            </a:r>
            <a:r>
              <a:rPr lang="fr-FR" sz="1400" dirty="0" err="1" smtClean="0"/>
              <a:t>age</a:t>
            </a:r>
            <a:r>
              <a:rPr lang="fr-FR" sz="1400" dirty="0" smtClean="0"/>
              <a:t> to </a:t>
            </a:r>
            <a:r>
              <a:rPr lang="fr-FR" sz="1400" dirty="0" err="1" smtClean="0"/>
              <a:t>be</a:t>
            </a:r>
            <a:r>
              <a:rPr lang="fr-FR" sz="1400" dirty="0" smtClean="0"/>
              <a:t> in a </a:t>
            </a:r>
            <a:r>
              <a:rPr lang="fr-FR" sz="1400" dirty="0" err="1" smtClean="0"/>
              <a:t>relationship</a:t>
            </a:r>
            <a:r>
              <a:rPr lang="fr-FR" sz="1400" dirty="0" smtClean="0"/>
              <a:t> </a:t>
            </a:r>
            <a:r>
              <a:rPr lang="fr-FR" sz="1400" dirty="0" err="1" smtClean="0"/>
              <a:t>with</a:t>
            </a:r>
            <a:r>
              <a:rPr lang="fr-FR" sz="1400" dirty="0" smtClean="0"/>
              <a:t> a</a:t>
            </a:r>
            <a:r>
              <a:rPr lang="fr-FR" sz="1400" dirty="0" smtClean="0"/>
              <a:t> </a:t>
            </a:r>
            <a:r>
              <a:rPr lang="fr-FR" sz="1400" dirty="0" err="1" smtClean="0"/>
              <a:t>girlas</a:t>
            </a:r>
            <a:r>
              <a:rPr lang="fr-FR" sz="1400" dirty="0" smtClean="0"/>
              <a:t> </a:t>
            </a:r>
            <a:r>
              <a:rPr lang="fr-FR" sz="1400" dirty="0" smtClean="0"/>
              <a:t>more </a:t>
            </a:r>
            <a:r>
              <a:rPr lang="fr-FR" sz="1400" dirty="0" err="1" smtClean="0"/>
              <a:t>than</a:t>
            </a:r>
            <a:r>
              <a:rPr lang="fr-FR" sz="1400" dirty="0" smtClean="0"/>
              <a:t> </a:t>
            </a:r>
            <a:r>
              <a:rPr lang="fr-FR" sz="1400" dirty="0" err="1" smtClean="0"/>
              <a:t>just</a:t>
            </a:r>
            <a:r>
              <a:rPr lang="fr-FR" sz="1400" dirty="0" smtClean="0"/>
              <a:t> </a:t>
            </a:r>
            <a:r>
              <a:rPr lang="fr-FR" sz="1400" dirty="0" err="1" smtClean="0"/>
              <a:t>friends</a:t>
            </a:r>
            <a:r>
              <a:rPr lang="fr-FR" sz="1400" dirty="0" smtClean="0"/>
              <a:t>  </a:t>
            </a:r>
            <a:endParaRPr lang="fr-FR" sz="1400" dirty="0" smtClean="0"/>
          </a:p>
          <a:p>
            <a:pPr lvl="1"/>
            <a:r>
              <a:rPr lang="fr-FR" sz="1400" dirty="0" smtClean="0"/>
              <a:t>Parents </a:t>
            </a:r>
            <a:r>
              <a:rPr lang="fr-FR" sz="1400" dirty="0" err="1" smtClean="0"/>
              <a:t>should</a:t>
            </a:r>
            <a:r>
              <a:rPr lang="fr-FR" sz="1400" dirty="0" smtClean="0"/>
              <a:t> </a:t>
            </a:r>
            <a:r>
              <a:rPr lang="fr-FR" sz="1400" dirty="0" err="1" smtClean="0"/>
              <a:t>treat</a:t>
            </a:r>
            <a:r>
              <a:rPr lang="fr-FR" sz="1400" dirty="0" smtClean="0"/>
              <a:t> </a:t>
            </a:r>
            <a:r>
              <a:rPr lang="fr-FR" sz="1400" dirty="0" err="1" smtClean="0"/>
              <a:t>their</a:t>
            </a:r>
            <a:r>
              <a:rPr lang="fr-FR" sz="1400" dirty="0" smtClean="0"/>
              <a:t> </a:t>
            </a:r>
            <a:r>
              <a:rPr lang="fr-FR" sz="1400" dirty="0" err="1" smtClean="0"/>
              <a:t>daughter</a:t>
            </a:r>
            <a:r>
              <a:rPr lang="fr-FR" sz="1400" dirty="0" smtClean="0"/>
              <a:t> the </a:t>
            </a:r>
            <a:r>
              <a:rPr lang="fr-FR" sz="1400" dirty="0" err="1" smtClean="0"/>
              <a:t>same</a:t>
            </a:r>
            <a:r>
              <a:rPr lang="fr-FR" sz="1400" dirty="0" smtClean="0"/>
              <a:t> no </a:t>
            </a:r>
            <a:r>
              <a:rPr lang="fr-FR" sz="1400" dirty="0" err="1" smtClean="0"/>
              <a:t>matter</a:t>
            </a:r>
            <a:r>
              <a:rPr lang="fr-FR" sz="1400" dirty="0" smtClean="0"/>
              <a:t> if</a:t>
            </a:r>
            <a:r>
              <a:rPr lang="fr-FR" sz="1400" dirty="0" smtClean="0"/>
              <a:t> </a:t>
            </a:r>
            <a:r>
              <a:rPr lang="fr-FR" sz="1400" dirty="0" err="1" smtClean="0"/>
              <a:t>she</a:t>
            </a:r>
            <a:r>
              <a:rPr lang="fr-FR" sz="1400" dirty="0" smtClean="0"/>
              <a:t> </a:t>
            </a:r>
            <a:r>
              <a:rPr lang="fr-FR" sz="1400" dirty="0" smtClean="0"/>
              <a:t>has a </a:t>
            </a:r>
            <a:r>
              <a:rPr lang="fr-FR" sz="1400" dirty="0" err="1" smtClean="0"/>
              <a:t>boyfriend</a:t>
            </a:r>
            <a:r>
              <a:rPr lang="fr-FR" sz="1400" dirty="0" smtClean="0"/>
              <a:t> or </a:t>
            </a:r>
            <a:r>
              <a:rPr lang="fr-FR" sz="1400" dirty="0" err="1" smtClean="0"/>
              <a:t>girlfriend</a:t>
            </a:r>
            <a:endParaRPr lang="fr-FR" sz="1400" dirty="0" smtClean="0"/>
          </a:p>
          <a:p>
            <a:pPr lvl="1"/>
            <a:r>
              <a:rPr lang="fr-FR" sz="1400" dirty="0" smtClean="0"/>
              <a:t>It </a:t>
            </a:r>
            <a:r>
              <a:rPr lang="fr-FR" sz="1400" dirty="0" err="1" smtClean="0"/>
              <a:t>is</a:t>
            </a:r>
            <a:r>
              <a:rPr lang="fr-FR" sz="1400" dirty="0" smtClean="0"/>
              <a:t> ok for a</a:t>
            </a:r>
            <a:r>
              <a:rPr lang="fr-FR" sz="1400" dirty="0" smtClean="0"/>
              <a:t> girl to </a:t>
            </a:r>
            <a:r>
              <a:rPr lang="fr-FR" sz="1400" dirty="0" smtClean="0"/>
              <a:t>have </a:t>
            </a:r>
            <a:r>
              <a:rPr lang="fr-FR" sz="1400" dirty="0" err="1" smtClean="0"/>
              <a:t>sexual</a:t>
            </a:r>
            <a:r>
              <a:rPr lang="fr-FR" sz="1400" dirty="0" smtClean="0"/>
              <a:t> intercourse </a:t>
            </a:r>
            <a:r>
              <a:rPr lang="fr-FR" sz="1400" dirty="0" err="1" smtClean="0"/>
              <a:t>with</a:t>
            </a:r>
            <a:r>
              <a:rPr lang="fr-FR" sz="1400" dirty="0" smtClean="0"/>
              <a:t> </a:t>
            </a:r>
            <a:r>
              <a:rPr lang="fr-FR" sz="1400" dirty="0" err="1" smtClean="0"/>
              <a:t>another</a:t>
            </a:r>
            <a:r>
              <a:rPr lang="fr-FR" sz="1400" dirty="0" smtClean="0"/>
              <a:t> girl</a:t>
            </a:r>
          </a:p>
          <a:p>
            <a:pPr lvl="1"/>
            <a:r>
              <a:rPr lang="en-US" sz="1400" dirty="0" smtClean="0"/>
              <a:t>Girls </a:t>
            </a:r>
            <a:r>
              <a:rPr lang="en-US" sz="1400" dirty="0" smtClean="0"/>
              <a:t>who are attracted to other girls should not be teased</a:t>
            </a:r>
            <a:endParaRPr lang="fr-FR" sz="2400" dirty="0" smtClean="0"/>
          </a:p>
          <a:p>
            <a:pPr lvl="1"/>
            <a:endParaRPr lang="fr-FR" sz="1400" dirty="0" smtClean="0"/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fr-FR" sz="1600" spc="150" dirty="0" err="1" smtClean="0"/>
              <a:t>Sexual</a:t>
            </a:r>
            <a:r>
              <a:rPr lang="fr-FR" sz="1600" spc="150" dirty="0" smtClean="0"/>
              <a:t> </a:t>
            </a:r>
            <a:r>
              <a:rPr lang="fr-FR" sz="1600" spc="150" dirty="0" err="1" smtClean="0"/>
              <a:t>relationships</a:t>
            </a:r>
            <a:endParaRPr lang="fr-FR" sz="1600" spc="150" dirty="0" smtClean="0"/>
          </a:p>
          <a:p>
            <a:pPr lvl="1"/>
            <a:r>
              <a:rPr lang="en-US" sz="1400" dirty="0" smtClean="0"/>
              <a:t>A girl should only have sexual intercourse when she is married</a:t>
            </a:r>
            <a:r>
              <a:rPr lang="fr-FR" sz="1400" dirty="0" smtClean="0"/>
              <a:t> </a:t>
            </a:r>
          </a:p>
          <a:p>
            <a:pPr lvl="1"/>
            <a:r>
              <a:rPr lang="fr-FR" sz="1400" dirty="0" smtClean="0"/>
              <a:t>It </a:t>
            </a:r>
            <a:r>
              <a:rPr lang="fr-FR" sz="1400" dirty="0" err="1" smtClean="0"/>
              <a:t>is</a:t>
            </a:r>
            <a:r>
              <a:rPr lang="fr-FR" sz="1400" dirty="0" smtClean="0"/>
              <a:t> OK for a</a:t>
            </a:r>
            <a:r>
              <a:rPr lang="fr-FR" sz="1400" dirty="0" smtClean="0"/>
              <a:t> girl to </a:t>
            </a:r>
            <a:r>
              <a:rPr lang="fr-FR" sz="1400" dirty="0" smtClean="0"/>
              <a:t>have a </a:t>
            </a:r>
            <a:r>
              <a:rPr lang="fr-FR" sz="1400" dirty="0" err="1" smtClean="0"/>
              <a:t>special</a:t>
            </a:r>
            <a:r>
              <a:rPr lang="fr-FR" sz="1400" dirty="0" smtClean="0"/>
              <a:t> </a:t>
            </a:r>
            <a:r>
              <a:rPr lang="fr-FR" sz="1400" dirty="0" err="1" smtClean="0"/>
              <a:t>relationship</a:t>
            </a:r>
            <a:r>
              <a:rPr lang="fr-FR" sz="1400" dirty="0" smtClean="0"/>
              <a:t> </a:t>
            </a:r>
            <a:r>
              <a:rPr lang="fr-FR" sz="1400" dirty="0" err="1" smtClean="0"/>
              <a:t>with</a:t>
            </a:r>
            <a:r>
              <a:rPr lang="fr-FR" sz="1400" dirty="0" smtClean="0"/>
              <a:t> more </a:t>
            </a:r>
            <a:r>
              <a:rPr lang="fr-FR" sz="1400" dirty="0" err="1" smtClean="0"/>
              <a:t>than</a:t>
            </a:r>
            <a:r>
              <a:rPr lang="fr-FR" sz="1400" dirty="0" smtClean="0"/>
              <a:t> one </a:t>
            </a:r>
            <a:r>
              <a:rPr lang="fr-FR" sz="1400" dirty="0" err="1" smtClean="0"/>
              <a:t>person</a:t>
            </a:r>
            <a:r>
              <a:rPr lang="fr-FR" sz="1400" dirty="0" smtClean="0"/>
              <a:t> </a:t>
            </a:r>
            <a:r>
              <a:rPr lang="fr-FR" sz="1400" dirty="0" err="1" smtClean="0"/>
              <a:t>at</a:t>
            </a:r>
            <a:r>
              <a:rPr lang="fr-FR" sz="1400" dirty="0" smtClean="0"/>
              <a:t> a time</a:t>
            </a:r>
            <a:endParaRPr lang="fr-FR" sz="1400" dirty="0" smtClean="0"/>
          </a:p>
          <a:p>
            <a:pPr lvl="1"/>
            <a:r>
              <a:rPr lang="fr-FR" sz="1400" dirty="0" smtClean="0"/>
              <a:t>A girl </a:t>
            </a:r>
            <a:r>
              <a:rPr lang="fr-FR" sz="1400" dirty="0" err="1" smtClean="0"/>
              <a:t>should</a:t>
            </a:r>
            <a:r>
              <a:rPr lang="fr-FR" sz="1400" dirty="0" smtClean="0"/>
              <a:t> </a:t>
            </a:r>
            <a:r>
              <a:rPr lang="fr-FR" sz="1400" dirty="0" err="1" smtClean="0"/>
              <a:t>only</a:t>
            </a:r>
            <a:r>
              <a:rPr lang="fr-FR" sz="1400" dirty="0" smtClean="0"/>
              <a:t> have </a:t>
            </a:r>
            <a:r>
              <a:rPr lang="fr-FR" sz="1400" dirty="0" err="1" smtClean="0"/>
              <a:t>sexual</a:t>
            </a:r>
            <a:r>
              <a:rPr lang="fr-FR" sz="1400" dirty="0" smtClean="0"/>
              <a:t> intercourse </a:t>
            </a:r>
            <a:r>
              <a:rPr lang="fr-FR" sz="1400" dirty="0" err="1" smtClean="0"/>
              <a:t>with</a:t>
            </a:r>
            <a:r>
              <a:rPr lang="fr-FR" sz="1400" dirty="0" smtClean="0"/>
              <a:t> a</a:t>
            </a:r>
            <a:r>
              <a:rPr lang="fr-FR" sz="1400" dirty="0" smtClean="0"/>
              <a:t> </a:t>
            </a:r>
            <a:r>
              <a:rPr lang="fr-FR" sz="1400" dirty="0" err="1" smtClean="0"/>
              <a:t>guy</a:t>
            </a:r>
            <a:r>
              <a:rPr lang="fr-FR" sz="1400" dirty="0" smtClean="0"/>
              <a:t> if </a:t>
            </a:r>
            <a:r>
              <a:rPr lang="fr-FR" sz="1400" dirty="0" err="1" smtClean="0"/>
              <a:t>she</a:t>
            </a:r>
            <a:r>
              <a:rPr lang="fr-FR" sz="1400" dirty="0" smtClean="0"/>
              <a:t> </a:t>
            </a:r>
            <a:r>
              <a:rPr lang="fr-FR" sz="1400" dirty="0" err="1" smtClean="0"/>
              <a:t>wants</a:t>
            </a:r>
            <a:r>
              <a:rPr lang="fr-FR" sz="1400" dirty="0" smtClean="0"/>
              <a:t> to </a:t>
            </a:r>
            <a:r>
              <a:rPr lang="fr-FR" sz="1400" dirty="0" err="1" smtClean="0"/>
              <a:t>marry</a:t>
            </a:r>
            <a:r>
              <a:rPr lang="fr-FR" sz="1400" dirty="0" smtClean="0"/>
              <a:t> </a:t>
            </a:r>
            <a:r>
              <a:rPr lang="fr-FR" sz="1400" dirty="0" err="1" smtClean="0"/>
              <a:t>him</a:t>
            </a:r>
            <a:endParaRPr lang="fr-FR" sz="1400" dirty="0" smtClean="0"/>
          </a:p>
          <a:p>
            <a:pPr lvl="1"/>
            <a:r>
              <a:rPr lang="fr-FR" sz="1400" dirty="0" smtClean="0"/>
              <a:t>A</a:t>
            </a:r>
            <a:r>
              <a:rPr lang="fr-FR" sz="1400" dirty="0" smtClean="0"/>
              <a:t> girl </a:t>
            </a:r>
            <a:r>
              <a:rPr lang="fr-FR" sz="1400" dirty="0" err="1" smtClean="0"/>
              <a:t>should</a:t>
            </a:r>
            <a:r>
              <a:rPr lang="fr-FR" sz="1400" dirty="0" smtClean="0"/>
              <a:t> </a:t>
            </a:r>
            <a:r>
              <a:rPr lang="fr-FR" sz="1400" dirty="0" err="1" smtClean="0"/>
              <a:t>only</a:t>
            </a:r>
            <a:r>
              <a:rPr lang="fr-FR" sz="1400" dirty="0" smtClean="0"/>
              <a:t> have </a:t>
            </a:r>
            <a:r>
              <a:rPr lang="fr-FR" sz="1400" dirty="0" err="1" smtClean="0"/>
              <a:t>sexual</a:t>
            </a:r>
            <a:r>
              <a:rPr lang="fr-FR" sz="1400" dirty="0" smtClean="0"/>
              <a:t> intercourse </a:t>
            </a:r>
            <a:r>
              <a:rPr lang="fr-FR" sz="1400" dirty="0" err="1" smtClean="0"/>
              <a:t>with</a:t>
            </a:r>
            <a:r>
              <a:rPr lang="fr-FR" sz="1400" dirty="0" smtClean="0"/>
              <a:t> </a:t>
            </a:r>
            <a:r>
              <a:rPr lang="fr-FR" sz="1400" dirty="0" err="1" smtClean="0"/>
              <a:t>someone</a:t>
            </a:r>
            <a:r>
              <a:rPr lang="fr-FR" sz="1400" dirty="0" smtClean="0"/>
              <a:t> </a:t>
            </a:r>
            <a:r>
              <a:rPr lang="fr-FR" sz="1400" dirty="0" err="1" smtClean="0"/>
              <a:t>she</a:t>
            </a:r>
            <a:r>
              <a:rPr lang="fr-FR" sz="1400" dirty="0" smtClean="0"/>
              <a:t> loves</a:t>
            </a:r>
          </a:p>
          <a:p>
            <a:pPr lvl="1"/>
            <a:r>
              <a:rPr lang="fr-FR" sz="1400" dirty="0" smtClean="0"/>
              <a:t>It </a:t>
            </a:r>
            <a:r>
              <a:rPr lang="fr-FR" sz="1400" dirty="0" err="1" smtClean="0"/>
              <a:t>is</a:t>
            </a:r>
            <a:r>
              <a:rPr lang="fr-FR" sz="1400" dirty="0" smtClean="0"/>
              <a:t> ok for a</a:t>
            </a:r>
            <a:r>
              <a:rPr lang="fr-FR" sz="1400" dirty="0" smtClean="0"/>
              <a:t> girl to </a:t>
            </a:r>
            <a:r>
              <a:rPr lang="fr-FR" sz="1400" dirty="0" smtClean="0"/>
              <a:t>have </a:t>
            </a:r>
            <a:r>
              <a:rPr lang="fr-FR" sz="1400" dirty="0" err="1" smtClean="0"/>
              <a:t>sexual</a:t>
            </a:r>
            <a:r>
              <a:rPr lang="fr-FR" sz="1400" dirty="0" smtClean="0"/>
              <a:t> intercourse </a:t>
            </a:r>
            <a:r>
              <a:rPr lang="fr-FR" sz="1400" dirty="0" err="1" smtClean="0"/>
              <a:t>with</a:t>
            </a:r>
            <a:r>
              <a:rPr lang="fr-FR" sz="1400" dirty="0" smtClean="0"/>
              <a:t> people </a:t>
            </a:r>
            <a:r>
              <a:rPr lang="fr-FR" sz="1400" dirty="0" err="1" smtClean="0"/>
              <a:t>who</a:t>
            </a:r>
            <a:r>
              <a:rPr lang="fr-FR" sz="1400" dirty="0" smtClean="0"/>
              <a:t> are a lot </a:t>
            </a:r>
            <a:r>
              <a:rPr lang="fr-FR" sz="1400" dirty="0" err="1" smtClean="0"/>
              <a:t>older</a:t>
            </a:r>
            <a:r>
              <a:rPr lang="fr-FR" sz="1400" dirty="0" smtClean="0"/>
              <a:t> </a:t>
            </a:r>
            <a:r>
              <a:rPr lang="fr-FR" sz="1400" dirty="0" err="1" smtClean="0"/>
              <a:t>than</a:t>
            </a:r>
            <a:r>
              <a:rPr lang="fr-FR" sz="1400" dirty="0" smtClean="0"/>
              <a:t> </a:t>
            </a:r>
            <a:r>
              <a:rPr lang="fr-FR" sz="1400" dirty="0" err="1" smtClean="0"/>
              <a:t>she</a:t>
            </a:r>
            <a:r>
              <a:rPr lang="fr-FR" sz="1400" dirty="0" smtClean="0"/>
              <a:t> </a:t>
            </a:r>
            <a:r>
              <a:rPr lang="fr-FR" sz="1400" dirty="0" err="1" smtClean="0"/>
              <a:t>is</a:t>
            </a:r>
            <a:r>
              <a:rPr lang="fr-FR" sz="1400" dirty="0" smtClean="0"/>
              <a:t> </a:t>
            </a:r>
          </a:p>
          <a:p>
            <a:pPr lvl="1"/>
            <a:r>
              <a:rPr lang="en-US" sz="1400" dirty="0" smtClean="0"/>
              <a:t>It is ok for a girl to have sex as long as she avoids getting </a:t>
            </a:r>
            <a:r>
              <a:rPr lang="en-US" sz="1400" dirty="0" smtClean="0"/>
              <a:t>pregnant</a:t>
            </a:r>
          </a:p>
          <a:p>
            <a:pPr lvl="1"/>
            <a:r>
              <a:rPr lang="en-US" sz="1400" dirty="0" smtClean="0"/>
              <a:t>If a girl says “no” to sex her boyfriend will dump </a:t>
            </a:r>
            <a:r>
              <a:rPr lang="en-US" sz="1400" dirty="0" smtClean="0"/>
              <a:t>her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SENSITIVE QUESTIONS FEMALE VERSION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6507" y="1536192"/>
            <a:ext cx="8407893" cy="4407408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1400" dirty="0" smtClean="0"/>
              <a:t> </a:t>
            </a:r>
            <a:endParaRPr lang="fr-FR" sz="1400" dirty="0" smtClean="0"/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1600" spc="150" dirty="0" smtClean="0"/>
              <a:t>Romantic relationships</a:t>
            </a:r>
            <a:r>
              <a:rPr lang="fr-FR" sz="1600" spc="150" dirty="0" smtClean="0"/>
              <a:t> </a:t>
            </a:r>
          </a:p>
          <a:p>
            <a:pPr lvl="1"/>
            <a:r>
              <a:rPr lang="en-US" sz="1400" dirty="0" smtClean="0"/>
              <a:t>It is ok for a girl your age to be in a relationship with a boy as more than just friends</a:t>
            </a:r>
            <a:endParaRPr lang="fr-FR" sz="2400" dirty="0" smtClean="0"/>
          </a:p>
          <a:p>
            <a:pPr lvl="1"/>
            <a:r>
              <a:rPr lang="en-US" sz="1400" dirty="0" smtClean="0"/>
              <a:t>It is ok for a girl your age to be in a relationship with another girl as more than just friends</a:t>
            </a:r>
            <a:endParaRPr lang="fr-FR" sz="2400" dirty="0" smtClean="0"/>
          </a:p>
          <a:p>
            <a:pPr lvl="1"/>
            <a:r>
              <a:rPr lang="fr-FR" sz="1400" dirty="0" smtClean="0"/>
              <a:t>Men have to </a:t>
            </a:r>
            <a:r>
              <a:rPr lang="fr-FR" sz="1400" dirty="0" err="1" smtClean="0"/>
              <a:t>be</a:t>
            </a:r>
            <a:r>
              <a:rPr lang="fr-FR" sz="1400" dirty="0" smtClean="0"/>
              <a:t> </a:t>
            </a:r>
            <a:r>
              <a:rPr lang="fr-FR" sz="1400" dirty="0" err="1" smtClean="0"/>
              <a:t>controlled</a:t>
            </a:r>
            <a:r>
              <a:rPr lang="fr-FR" sz="1400" dirty="0" smtClean="0"/>
              <a:t> </a:t>
            </a:r>
            <a:r>
              <a:rPr lang="fr-FR" sz="1400" dirty="0" err="1" smtClean="0"/>
              <a:t>even</a:t>
            </a:r>
            <a:r>
              <a:rPr lang="fr-FR" sz="1400" dirty="0" smtClean="0"/>
              <a:t> if </a:t>
            </a:r>
            <a:r>
              <a:rPr lang="fr-FR" sz="1400" dirty="0" err="1" smtClean="0"/>
              <a:t>it</a:t>
            </a:r>
            <a:r>
              <a:rPr lang="fr-FR" sz="1400" dirty="0" smtClean="0"/>
              <a:t> </a:t>
            </a:r>
            <a:r>
              <a:rPr lang="fr-FR" sz="1400" dirty="0" err="1" smtClean="0"/>
              <a:t>means</a:t>
            </a:r>
            <a:r>
              <a:rPr lang="fr-FR" sz="1400" dirty="0" smtClean="0"/>
              <a:t> </a:t>
            </a:r>
            <a:r>
              <a:rPr lang="fr-FR" sz="1400" dirty="0" err="1" smtClean="0"/>
              <a:t>beating</a:t>
            </a:r>
            <a:endParaRPr lang="fr-FR" sz="1400" dirty="0" smtClean="0"/>
          </a:p>
          <a:p>
            <a:endParaRPr lang="fr-FR" sz="1600" dirty="0" smtClean="0"/>
          </a:p>
          <a:p>
            <a:r>
              <a:rPr lang="fr-FR" sz="1600" dirty="0" smtClean="0"/>
              <a:t>Violence</a:t>
            </a:r>
            <a:r>
              <a:rPr lang="en-US" sz="1400" dirty="0" smtClean="0"/>
              <a:t> </a:t>
            </a:r>
            <a:endParaRPr lang="fr-FR" sz="1400" dirty="0" smtClean="0"/>
          </a:p>
          <a:p>
            <a:pPr lvl="1"/>
            <a:r>
              <a:rPr lang="fr-FR" sz="1400" dirty="0" smtClean="0"/>
              <a:t>There are times </a:t>
            </a:r>
            <a:r>
              <a:rPr lang="fr-FR" sz="1400" dirty="0" err="1" smtClean="0"/>
              <a:t>when</a:t>
            </a:r>
            <a:r>
              <a:rPr lang="fr-FR" sz="1400" dirty="0" smtClean="0"/>
              <a:t> a</a:t>
            </a:r>
            <a:r>
              <a:rPr lang="fr-FR" sz="1400" dirty="0" smtClean="0"/>
              <a:t> </a:t>
            </a:r>
            <a:r>
              <a:rPr lang="fr-FR" sz="1400" dirty="0" err="1" smtClean="0"/>
              <a:t>woman</a:t>
            </a:r>
            <a:r>
              <a:rPr lang="fr-FR" sz="1400" dirty="0" smtClean="0"/>
              <a:t> </a:t>
            </a:r>
            <a:r>
              <a:rPr lang="fr-FR" sz="1400" dirty="0" err="1" smtClean="0"/>
              <a:t>deserves</a:t>
            </a:r>
            <a:r>
              <a:rPr lang="fr-FR" sz="1400" dirty="0" smtClean="0"/>
              <a:t> to </a:t>
            </a:r>
            <a:r>
              <a:rPr lang="fr-FR" sz="1400" dirty="0" err="1" smtClean="0"/>
              <a:t>be</a:t>
            </a:r>
            <a:r>
              <a:rPr lang="fr-FR" sz="1400" dirty="0" smtClean="0"/>
              <a:t> </a:t>
            </a:r>
            <a:r>
              <a:rPr lang="fr-FR" sz="1400" dirty="0" err="1" smtClean="0"/>
              <a:t>beaten</a:t>
            </a:r>
            <a:endParaRPr lang="fr-FR" sz="1400" dirty="0" smtClean="0"/>
          </a:p>
          <a:p>
            <a:pPr lvl="1"/>
            <a:r>
              <a:rPr lang="fr-FR" sz="1400" dirty="0" smtClean="0"/>
              <a:t>In a </a:t>
            </a:r>
            <a:r>
              <a:rPr lang="fr-FR" sz="1400" dirty="0" err="1" smtClean="0"/>
              <a:t>family</a:t>
            </a:r>
            <a:r>
              <a:rPr lang="fr-FR" sz="1400" dirty="0" smtClean="0"/>
              <a:t>, </a:t>
            </a:r>
            <a:r>
              <a:rPr lang="fr-FR" sz="1400" dirty="0" err="1" smtClean="0"/>
              <a:t>it</a:t>
            </a:r>
            <a:r>
              <a:rPr lang="fr-FR" sz="1400" dirty="0" smtClean="0"/>
              <a:t> </a:t>
            </a:r>
            <a:r>
              <a:rPr lang="fr-FR" sz="1400" dirty="0" err="1" smtClean="0"/>
              <a:t>is</a:t>
            </a:r>
            <a:r>
              <a:rPr lang="fr-FR" sz="1400" dirty="0" smtClean="0"/>
              <a:t> ok for a man to to beat a </a:t>
            </a:r>
            <a:r>
              <a:rPr lang="fr-FR" sz="1400" dirty="0" err="1" smtClean="0"/>
              <a:t>woman</a:t>
            </a:r>
            <a:r>
              <a:rPr lang="fr-FR" sz="1400" dirty="0" smtClean="0"/>
              <a:t> if </a:t>
            </a:r>
            <a:r>
              <a:rPr lang="fr-FR" sz="1400" dirty="0" err="1" smtClean="0"/>
              <a:t>she</a:t>
            </a:r>
            <a:r>
              <a:rPr lang="fr-FR" sz="1400" dirty="0" smtClean="0"/>
              <a:t> </a:t>
            </a:r>
            <a:r>
              <a:rPr lang="fr-FR" sz="1400" dirty="0" err="1" smtClean="0"/>
              <a:t>does</a:t>
            </a:r>
            <a:r>
              <a:rPr lang="fr-FR" sz="1400" dirty="0" smtClean="0"/>
              <a:t> not </a:t>
            </a:r>
            <a:r>
              <a:rPr lang="fr-FR" sz="1400" dirty="0" err="1" smtClean="0"/>
              <a:t>perform</a:t>
            </a:r>
            <a:r>
              <a:rPr lang="fr-FR" sz="1400" dirty="0" smtClean="0"/>
              <a:t> </a:t>
            </a:r>
            <a:r>
              <a:rPr lang="fr-FR" sz="1400" dirty="0" err="1" smtClean="0"/>
              <a:t>her</a:t>
            </a:r>
            <a:r>
              <a:rPr lang="fr-FR" sz="1400" dirty="0" smtClean="0"/>
              <a:t> </a:t>
            </a:r>
            <a:r>
              <a:rPr lang="fr-FR" sz="1400" dirty="0" err="1" smtClean="0"/>
              <a:t>duties</a:t>
            </a:r>
            <a:r>
              <a:rPr lang="fr-FR" sz="1400" dirty="0" smtClean="0"/>
              <a:t> (</a:t>
            </a:r>
            <a:r>
              <a:rPr lang="fr-FR" sz="1400" dirty="0" err="1" smtClean="0"/>
              <a:t>e.g.,cook</a:t>
            </a:r>
            <a:r>
              <a:rPr lang="fr-FR" sz="1400" dirty="0" smtClean="0"/>
              <a:t>, </a:t>
            </a:r>
            <a:r>
              <a:rPr lang="fr-FR" sz="1400" dirty="0" err="1" smtClean="0"/>
              <a:t>talks</a:t>
            </a:r>
            <a:r>
              <a:rPr lang="fr-FR" sz="1400" dirty="0" smtClean="0"/>
              <a:t> </a:t>
            </a:r>
            <a:r>
              <a:rPr lang="fr-FR" sz="1400" dirty="0" err="1" smtClean="0"/>
              <a:t>too</a:t>
            </a:r>
            <a:r>
              <a:rPr lang="fr-FR" sz="1400" dirty="0" smtClean="0"/>
              <a:t> </a:t>
            </a:r>
            <a:r>
              <a:rPr lang="fr-FR" sz="1400" dirty="0" err="1" smtClean="0"/>
              <a:t>much</a:t>
            </a:r>
            <a:r>
              <a:rPr lang="fr-FR" sz="1400" dirty="0" smtClean="0"/>
              <a:t>)</a:t>
            </a:r>
          </a:p>
          <a:p>
            <a:pPr lvl="1"/>
            <a:r>
              <a:rPr lang="fr-FR" sz="1400" dirty="0" smtClean="0"/>
              <a:t>Men have to </a:t>
            </a:r>
            <a:r>
              <a:rPr lang="fr-FR" sz="1400" dirty="0" err="1" smtClean="0"/>
              <a:t>be</a:t>
            </a:r>
            <a:r>
              <a:rPr lang="fr-FR" sz="1400" dirty="0" smtClean="0"/>
              <a:t> </a:t>
            </a:r>
            <a:r>
              <a:rPr lang="fr-FR" sz="1400" dirty="0" err="1" smtClean="0"/>
              <a:t>controlled</a:t>
            </a:r>
            <a:r>
              <a:rPr lang="fr-FR" sz="1400" dirty="0" smtClean="0"/>
              <a:t> </a:t>
            </a:r>
            <a:r>
              <a:rPr lang="fr-FR" sz="1400" dirty="0" err="1" smtClean="0"/>
              <a:t>even</a:t>
            </a:r>
            <a:r>
              <a:rPr lang="fr-FR" sz="1400" dirty="0" smtClean="0"/>
              <a:t> if </a:t>
            </a:r>
            <a:r>
              <a:rPr lang="fr-FR" sz="1400" dirty="0" err="1" smtClean="0"/>
              <a:t>it</a:t>
            </a:r>
            <a:r>
              <a:rPr lang="fr-FR" sz="1400" dirty="0" smtClean="0"/>
              <a:t> </a:t>
            </a:r>
            <a:r>
              <a:rPr lang="fr-FR" sz="1400" dirty="0" err="1" smtClean="0"/>
              <a:t>means</a:t>
            </a:r>
            <a:r>
              <a:rPr lang="fr-FR" sz="1400" dirty="0" smtClean="0"/>
              <a:t> </a:t>
            </a:r>
            <a:r>
              <a:rPr lang="fr-FR" sz="1400" dirty="0" err="1" smtClean="0"/>
              <a:t>beating</a:t>
            </a:r>
            <a:endParaRPr lang="fr-FR" sz="1400" dirty="0" smtClean="0"/>
          </a:p>
          <a:p>
            <a:pPr lvl="1"/>
            <a:endParaRPr lang="fr-FR" sz="1400" dirty="0" smtClean="0"/>
          </a:p>
          <a:p>
            <a:r>
              <a:rPr lang="fr-FR" sz="1600" dirty="0" err="1" smtClean="0"/>
              <a:t>Norms</a:t>
            </a:r>
            <a:r>
              <a:rPr lang="fr-FR" sz="1600" dirty="0" smtClean="0"/>
              <a:t> about reproductive </a:t>
            </a:r>
            <a:r>
              <a:rPr lang="fr-FR" sz="1600" dirty="0" err="1" smtClean="0"/>
              <a:t>health</a:t>
            </a:r>
            <a:r>
              <a:rPr lang="fr-FR" sz="1600" dirty="0" smtClean="0"/>
              <a:t> </a:t>
            </a:r>
            <a:r>
              <a:rPr lang="fr-FR" sz="1600" dirty="0" err="1" smtClean="0"/>
              <a:t>different</a:t>
            </a:r>
            <a:r>
              <a:rPr lang="fr-FR" sz="1600" dirty="0" smtClean="0"/>
              <a:t> </a:t>
            </a:r>
            <a:r>
              <a:rPr lang="fr-FR" sz="1600" dirty="0" err="1" smtClean="0"/>
              <a:t>from</a:t>
            </a:r>
            <a:r>
              <a:rPr lang="fr-FR" sz="1600" dirty="0" smtClean="0"/>
              <a:t> </a:t>
            </a:r>
            <a:r>
              <a:rPr lang="fr-FR" sz="1600" dirty="0" err="1" smtClean="0"/>
              <a:t>gender</a:t>
            </a:r>
            <a:r>
              <a:rPr lang="fr-FR" sz="1600" dirty="0" smtClean="0"/>
              <a:t> </a:t>
            </a:r>
            <a:r>
              <a:rPr lang="fr-FR" sz="1600" smtClean="0"/>
              <a:t>norms</a:t>
            </a:r>
          </a:p>
          <a:p>
            <a:pPr lvl="1"/>
            <a:endParaRPr lang="fr-FR" sz="1400" dirty="0" smtClean="0"/>
          </a:p>
          <a:p>
            <a:pPr lvl="1"/>
            <a:r>
              <a:rPr lang="en-US" sz="1400" dirty="0" smtClean="0"/>
              <a:t>Adolescent girls who get pregnant should have an abortion if they are not married</a:t>
            </a:r>
            <a:endParaRPr lang="fr-FR" sz="2400" dirty="0" smtClean="0"/>
          </a:p>
          <a:p>
            <a:pPr lvl="1"/>
            <a:r>
              <a:rPr lang="en-US" sz="1400" dirty="0" smtClean="0"/>
              <a:t>Adolescent girls who get pregnant should have an abortion because they are too young to raise children</a:t>
            </a:r>
            <a:endParaRPr lang="fr-FR" sz="2400" dirty="0" smtClean="0"/>
          </a:p>
          <a:p>
            <a:pPr lvl="1"/>
            <a:r>
              <a:rPr lang="en-US" sz="1400" dirty="0" smtClean="0"/>
              <a:t>Adolescent girls who get pregnant should have an abortion to stay in school</a:t>
            </a:r>
            <a:endParaRPr lang="fr-FR" sz="2400" dirty="0" smtClean="0"/>
          </a:p>
          <a:p>
            <a:pPr lvl="1"/>
            <a:endParaRPr lang="fr-FR" sz="1400" dirty="0" smtClean="0"/>
          </a:p>
          <a:p>
            <a:pPr>
              <a:buNone/>
            </a:pPr>
            <a:r>
              <a:rPr lang="fr-FR" sz="1600" dirty="0" smtClean="0"/>
              <a:t> </a:t>
            </a:r>
            <a:endParaRPr lang="fr-FR" sz="1600" dirty="0" smtClean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077200" cy="41148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400" spc="150" dirty="0" smtClean="0">
                <a:ea typeface="MS PGothic" charset="0"/>
              </a:rPr>
              <a:t>GEAS questions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sz="2400" spc="150" dirty="0" smtClean="0">
                <a:ea typeface="MS PGothic" charset="0"/>
              </a:rPr>
              <a:t>How </a:t>
            </a:r>
            <a:r>
              <a:rPr lang="en-US" sz="2400" spc="150" dirty="0" smtClean="0">
                <a:ea typeface="MS PGothic" charset="0"/>
              </a:rPr>
              <a:t>young people come to understand and</a:t>
            </a:r>
            <a:r>
              <a:rPr lang="en-US" sz="2400" spc="150" dirty="0" smtClean="0">
                <a:ea typeface="MS PGothic" charset="0"/>
              </a:rPr>
              <a:t> co-construct </a:t>
            </a:r>
            <a:r>
              <a:rPr lang="en-US" sz="2400" spc="150" dirty="0" smtClean="0">
                <a:ea typeface="MS PGothic" charset="0"/>
              </a:rPr>
              <a:t>gender norms regulating their behaviors in their communities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sz="2400" spc="150" dirty="0" smtClean="0">
                <a:ea typeface="MS PGothic" charset="0"/>
              </a:rPr>
              <a:t>The extent to which young people ascribe to gender equitability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sz="2400" spc="150" dirty="0">
                <a:ea typeface="MS PGothic" charset="0"/>
              </a:rPr>
              <a:t>H</a:t>
            </a:r>
            <a:r>
              <a:rPr lang="en-US" sz="2400" spc="150" dirty="0" smtClean="0">
                <a:ea typeface="MS PGothic" charset="0"/>
              </a:rPr>
              <a:t>ow </a:t>
            </a:r>
            <a:r>
              <a:rPr lang="en-US" sz="2400" spc="150" dirty="0">
                <a:ea typeface="MS PGothic" charset="0"/>
              </a:rPr>
              <a:t>gender</a:t>
            </a:r>
            <a:r>
              <a:rPr lang="en-US" sz="2400" spc="150" dirty="0" smtClean="0">
                <a:ea typeface="MS PGothic" charset="0"/>
              </a:rPr>
              <a:t> norms act </a:t>
            </a:r>
            <a:r>
              <a:rPr lang="en-US" sz="2400" spc="150" dirty="0">
                <a:ea typeface="MS PGothic" charset="0"/>
              </a:rPr>
              <a:t>as a regulatory mechanism informing behaviors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610600" cy="990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Gender FOCUS OF THE GEAS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685800" y="1905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150" dirty="0" smtClean="0">
                <a:solidFill>
                  <a:schemeClr val="tx2"/>
                </a:solidFill>
                <a:ea typeface="MS PGothic" charset="0"/>
              </a:rPr>
              <a:t>Premise: Social Norms shape behaviors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86138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67" y="1719071"/>
            <a:ext cx="8407893" cy="4407408"/>
          </a:xfrm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2800" i="1" dirty="0"/>
              <a:t>Suite of gender instruments</a:t>
            </a:r>
            <a:endParaRPr lang="en-US" sz="2800" i="1" dirty="0" smtClean="0"/>
          </a:p>
          <a:p>
            <a:pPr lvl="1" indent="-342900">
              <a:spcBef>
                <a:spcPts val="500"/>
              </a:spcBef>
            </a:pPr>
            <a:r>
              <a:rPr lang="en-US" sz="2400" dirty="0" smtClean="0"/>
              <a:t>Commonalities in the ways gender norms are expressed in early adolescents </a:t>
            </a:r>
          </a:p>
          <a:p>
            <a:pPr lvl="2" indent="-342900">
              <a:spcBef>
                <a:spcPts val="500"/>
              </a:spcBef>
            </a:pPr>
            <a:r>
              <a:rPr lang="en-US" sz="2000" dirty="0" smtClean="0"/>
              <a:t>Cross </a:t>
            </a:r>
            <a:r>
              <a:rPr lang="en-US" sz="2000" dirty="0"/>
              <a:t>cultural gender scale component</a:t>
            </a:r>
          </a:p>
          <a:p>
            <a:pPr lvl="2" indent="-342900">
              <a:spcBef>
                <a:spcPts val="500"/>
              </a:spcBef>
            </a:pPr>
            <a:r>
              <a:rPr lang="en-US" sz="2000" dirty="0"/>
              <a:t>Cross cultural vignettes</a:t>
            </a:r>
            <a:endParaRPr lang="en-US" sz="2000" dirty="0" smtClean="0"/>
          </a:p>
          <a:p>
            <a:pPr lvl="1" indent="-342900">
              <a:spcBef>
                <a:spcPts val="500"/>
              </a:spcBef>
            </a:pPr>
            <a:r>
              <a:rPr lang="en-US" sz="2400" dirty="0" smtClean="0"/>
              <a:t>Unique expressions of gender hierarchies that depend on context </a:t>
            </a:r>
          </a:p>
          <a:p>
            <a:pPr lvl="2" indent="-342900">
              <a:spcBef>
                <a:spcPts val="500"/>
              </a:spcBef>
            </a:pPr>
            <a:r>
              <a:rPr lang="en-US" sz="2000" dirty="0" smtClean="0"/>
              <a:t>Site specific items for the gender scale component </a:t>
            </a:r>
          </a:p>
          <a:p>
            <a:pPr lvl="2" indent="-342900">
              <a:spcBef>
                <a:spcPts val="500"/>
              </a:spcBef>
            </a:pPr>
            <a:r>
              <a:rPr lang="en-US" sz="2000" dirty="0" smtClean="0"/>
              <a:t>Site specific vignettes</a:t>
            </a:r>
          </a:p>
          <a:p>
            <a:pPr lvl="2" indent="-342900">
              <a:spcBef>
                <a:spcPts val="500"/>
              </a:spcBef>
            </a:pPr>
            <a:r>
              <a:rPr lang="en-US" sz="2000" dirty="0" smtClean="0"/>
              <a:t>Narratives</a:t>
            </a:r>
          </a:p>
          <a:p>
            <a:pPr lvl="2" indent="-342900">
              <a:spcBef>
                <a:spcPts val="500"/>
              </a:spcBef>
            </a:pPr>
            <a:r>
              <a:rPr lang="en-US" sz="2000" dirty="0" smtClean="0"/>
              <a:t>Contextual measure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27187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for developing the scales</a:t>
            </a:r>
            <a:endParaRPr lang="en-US" i="1" dirty="0"/>
          </a:p>
        </p:txBody>
      </p:sp>
      <p:sp>
        <p:nvSpPr>
          <p:cNvPr id="17" name="Rectangle 16"/>
          <p:cNvSpPr/>
          <p:nvPr/>
        </p:nvSpPr>
        <p:spPr>
          <a:xfrm>
            <a:off x="2438400" y="1752600"/>
            <a:ext cx="1447800" cy="1143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Narrative interviews</a:t>
            </a:r>
          </a:p>
          <a:p>
            <a:pPr algn="ctr"/>
            <a:r>
              <a:rPr lang="fr-FR" dirty="0" smtClean="0"/>
              <a:t>30 </a:t>
            </a:r>
            <a:r>
              <a:rPr lang="fr-FR" dirty="0" err="1" smtClean="0"/>
              <a:t>adol</a:t>
            </a:r>
            <a:r>
              <a:rPr lang="fr-FR" dirty="0" smtClean="0"/>
              <a:t>/parent </a:t>
            </a:r>
            <a:r>
              <a:rPr lang="fr-FR" dirty="0" err="1" smtClean="0"/>
              <a:t>dyads</a:t>
            </a:r>
            <a:endParaRPr 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583707" y="1752600"/>
            <a:ext cx="1626093" cy="1143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Narrative interviews</a:t>
            </a:r>
          </a:p>
          <a:p>
            <a:pPr algn="ctr"/>
            <a:r>
              <a:rPr lang="fr-FR" dirty="0" smtClean="0"/>
              <a:t>30 </a:t>
            </a:r>
            <a:r>
              <a:rPr lang="fr-FR" dirty="0" err="1" smtClean="0"/>
              <a:t>adol</a:t>
            </a:r>
            <a:r>
              <a:rPr lang="fr-FR" dirty="0" smtClean="0"/>
              <a:t>/parent </a:t>
            </a:r>
            <a:r>
              <a:rPr lang="fr-FR" dirty="0" err="1" smtClean="0"/>
              <a:t>dyads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4191000" y="1752600"/>
            <a:ext cx="1447800" cy="1143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Narrative interviews</a:t>
            </a:r>
          </a:p>
          <a:p>
            <a:pPr algn="ctr"/>
            <a:r>
              <a:rPr lang="fr-FR" dirty="0" smtClean="0"/>
              <a:t>30 </a:t>
            </a:r>
            <a:r>
              <a:rPr lang="fr-FR" dirty="0" err="1" smtClean="0"/>
              <a:t>adol</a:t>
            </a:r>
            <a:r>
              <a:rPr lang="fr-FR" dirty="0" smtClean="0"/>
              <a:t>/parent </a:t>
            </a:r>
            <a:r>
              <a:rPr lang="fr-FR" dirty="0" err="1" smtClean="0"/>
              <a:t>dyads</a:t>
            </a:r>
            <a:endParaRPr lang="fr-FR" dirty="0" smtClean="0"/>
          </a:p>
        </p:txBody>
      </p:sp>
      <p:sp>
        <p:nvSpPr>
          <p:cNvPr id="22" name="Accolade ouvrante 21"/>
          <p:cNvSpPr/>
          <p:nvPr/>
        </p:nvSpPr>
        <p:spPr>
          <a:xfrm rot="16200000">
            <a:off x="4552950" y="-819149"/>
            <a:ext cx="266700" cy="784859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638800" y="1752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N=7 countries</a:t>
            </a:r>
            <a:endParaRPr lang="fr-FR" dirty="0"/>
          </a:p>
        </p:txBody>
      </p:sp>
      <p:sp>
        <p:nvSpPr>
          <p:cNvPr id="24" name="Flèche vers le bas 23"/>
          <p:cNvSpPr/>
          <p:nvPr/>
        </p:nvSpPr>
        <p:spPr>
          <a:xfrm>
            <a:off x="4343400" y="3036332"/>
            <a:ext cx="914400" cy="468868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507507" y="3505200"/>
            <a:ext cx="7950693" cy="16441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Gender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Scale</a:t>
            </a:r>
            <a:r>
              <a:rPr lang="fr-FR" dirty="0" smtClean="0">
                <a:solidFill>
                  <a:schemeClr val="tx1"/>
                </a:solidFill>
              </a:rPr>
              <a:t> Data base</a:t>
            </a: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762000" y="3853934"/>
            <a:ext cx="1447800" cy="1143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Gender</a:t>
            </a:r>
            <a:r>
              <a:rPr lang="fr-FR" dirty="0" smtClean="0"/>
              <a:t> </a:t>
            </a:r>
            <a:r>
              <a:rPr lang="fr-FR" dirty="0" err="1" smtClean="0"/>
              <a:t>exerts</a:t>
            </a:r>
            <a:endParaRPr lang="fr-FR" dirty="0" smtClean="0"/>
          </a:p>
          <a:p>
            <a:pPr algn="ctr"/>
            <a:r>
              <a:rPr lang="fr-FR" dirty="0" smtClean="0"/>
              <a:t>Country 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362200" y="3853934"/>
            <a:ext cx="1447800" cy="1143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Gender</a:t>
            </a:r>
            <a:r>
              <a:rPr lang="fr-FR" dirty="0" smtClean="0"/>
              <a:t> </a:t>
            </a:r>
            <a:r>
              <a:rPr lang="fr-FR" dirty="0" err="1" smtClean="0"/>
              <a:t>exerts</a:t>
            </a:r>
            <a:endParaRPr lang="fr-FR" dirty="0" smtClean="0"/>
          </a:p>
          <a:p>
            <a:pPr algn="ctr"/>
            <a:r>
              <a:rPr lang="fr-FR" dirty="0" smtClean="0"/>
              <a:t>Country 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962400" y="3853934"/>
            <a:ext cx="1447800" cy="1143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Gender</a:t>
            </a:r>
            <a:r>
              <a:rPr lang="fr-FR" dirty="0" smtClean="0"/>
              <a:t> </a:t>
            </a:r>
            <a:r>
              <a:rPr lang="fr-FR" dirty="0" err="1" smtClean="0"/>
              <a:t>exerts</a:t>
            </a:r>
            <a:endParaRPr lang="fr-FR" dirty="0" smtClean="0"/>
          </a:p>
          <a:p>
            <a:pPr algn="ctr"/>
            <a:r>
              <a:rPr lang="fr-FR" dirty="0" smtClean="0"/>
              <a:t>Country 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019800" y="43873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…….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6096000" y="2209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…….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4876800" y="3505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N=7 countries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457201" y="5715000"/>
            <a:ext cx="2362199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Common Codes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33" name="Flèche vers le bas 32"/>
          <p:cNvSpPr/>
          <p:nvPr/>
        </p:nvSpPr>
        <p:spPr>
          <a:xfrm>
            <a:off x="4343400" y="5257800"/>
            <a:ext cx="914400" cy="457200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657600" y="5715000"/>
            <a:ext cx="21336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atin typeface="Arial"/>
                <a:ea typeface="Wingdings"/>
                <a:cs typeface="Arial"/>
              </a:rPr>
              <a:t>Emerging</a:t>
            </a:r>
            <a:r>
              <a:rPr lang="fr-FR" dirty="0" smtClean="0">
                <a:latin typeface="Arial"/>
                <a:ea typeface="Wingdings"/>
                <a:cs typeface="Arial"/>
              </a:rPr>
              <a:t> </a:t>
            </a:r>
            <a:r>
              <a:rPr lang="fr-FR" dirty="0" err="1" smtClean="0">
                <a:latin typeface="Arial"/>
                <a:ea typeface="Wingdings"/>
                <a:cs typeface="Arial"/>
              </a:rPr>
              <a:t>domains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81800" y="5715000"/>
            <a:ext cx="19812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Gender</a:t>
            </a:r>
            <a:r>
              <a:rPr lang="fr-FR" dirty="0" smtClean="0"/>
              <a:t> </a:t>
            </a:r>
            <a:r>
              <a:rPr lang="fr-FR" dirty="0" err="1" smtClean="0"/>
              <a:t>Scales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37" name="Flèche vers le bas 36"/>
          <p:cNvSpPr/>
          <p:nvPr/>
        </p:nvSpPr>
        <p:spPr>
          <a:xfrm rot="16200000">
            <a:off x="2825234" y="5861567"/>
            <a:ext cx="914400" cy="468868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 vers le bas 37"/>
          <p:cNvSpPr/>
          <p:nvPr/>
        </p:nvSpPr>
        <p:spPr>
          <a:xfrm rot="16200000">
            <a:off x="5797034" y="5937767"/>
            <a:ext cx="914400" cy="468868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6858000" y="4191000"/>
            <a:ext cx="2590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Dedoose</a:t>
            </a:r>
            <a:r>
              <a:rPr lang="fr-FR" dirty="0" smtClean="0"/>
              <a:t>=</a:t>
            </a:r>
          </a:p>
          <a:p>
            <a:r>
              <a:rPr lang="fr-FR" dirty="0" err="1" smtClean="0"/>
              <a:t>common</a:t>
            </a:r>
            <a:r>
              <a:rPr lang="fr-FR" dirty="0" smtClean="0"/>
              <a:t> online qualitative </a:t>
            </a:r>
            <a:r>
              <a:rPr lang="fr-FR" dirty="0" err="1" smtClean="0"/>
              <a:t>plateform</a:t>
            </a:r>
            <a:endParaRPr lang="fr-FR" dirty="0" smtClean="0"/>
          </a:p>
          <a:p>
            <a:r>
              <a:rPr lang="en-US" dirty="0" smtClean="0"/>
              <a:t>Real time coding 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1828800" y="5257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Inductive </a:t>
            </a:r>
            <a:r>
              <a:rPr lang="fr-FR" dirty="0" err="1" smtClean="0"/>
              <a:t>coding</a:t>
            </a:r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88109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Domains related to norms about masculinities</a:t>
            </a:r>
            <a:endParaRPr lang="en-US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81000" y="1836703"/>
          <a:ext cx="8229600" cy="4411697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327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Adolescent boys  are on their own/ are unsupervised</a:t>
                      </a:r>
                      <a:r>
                        <a:rPr lang="fr-FR" sz="1600" b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327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Adolescent have freedom</a:t>
                      </a:r>
                      <a:r>
                        <a:rPr lang="fr-FR" sz="1600" b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629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 smtClean="0">
                          <a:latin typeface="Arial"/>
                          <a:cs typeface="Arial"/>
                        </a:rPr>
                        <a:t>Boys </a:t>
                      </a:r>
                      <a:r>
                        <a:rPr lang="en-US" sz="1600" b="0" i="0" u="none" strike="noStrike" kern="120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responsibilities</a:t>
                      </a:r>
                      <a:r>
                        <a:rPr lang="en-US" sz="1600" b="0" i="0" u="none" strike="noStrike" noProof="0" dirty="0" smtClean="0">
                          <a:latin typeface="Arial"/>
                          <a:cs typeface="Arial"/>
                        </a:rPr>
                        <a:t>: lead, provide for, protect and take charge of their families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 smtClean="0">
                          <a:latin typeface="Arial"/>
                          <a:cs typeface="Arial"/>
                        </a:rPr>
                        <a:t>Boys should never act like girls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 smtClean="0">
                          <a:latin typeface="Arial"/>
                          <a:cs typeface="Arial"/>
                        </a:rPr>
                        <a:t>Boys need to show they are strong/ tough (to gain respect)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 smtClean="0">
                          <a:latin typeface="Arial"/>
                          <a:cs typeface="Arial"/>
                        </a:rPr>
                        <a:t>Boys are naturally attracted to girls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 smtClean="0">
                          <a:latin typeface="Arial"/>
                          <a:cs typeface="Arial"/>
                        </a:rPr>
                        <a:t>Boys have girlfriends to gain social status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smtClean="0">
                          <a:latin typeface="Arial"/>
                          <a:cs typeface="Arial"/>
                        </a:rPr>
                        <a:t>Boys fool girls</a:t>
                      </a:r>
                      <a:endParaRPr lang="en-US" sz="1600" b="0" i="0" u="none" strike="noStrike" noProof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Boys judge girls on their physical appearance</a:t>
                      </a:r>
                      <a:r>
                        <a:rPr lang="fr-FR" sz="1600" b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 smtClean="0">
                          <a:latin typeface="Arial"/>
                          <a:cs typeface="Arial"/>
                        </a:rPr>
                        <a:t>Boys in relationships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 smtClean="0">
                          <a:latin typeface="Arial"/>
                          <a:cs typeface="Arial"/>
                        </a:rPr>
                        <a:t>Boys should follow the rules about how to behave with girls and when to have se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6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noProof="0" dirty="0" smtClean="0">
                          <a:latin typeface="Arial"/>
                          <a:cs typeface="Arial"/>
                        </a:rPr>
                        <a:t>Boys should be gentle with/protect girls/treat girls with respect</a:t>
                      </a:r>
                    </a:p>
                    <a:p>
                      <a:pPr algn="l" fontAlgn="b"/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 smtClean="0">
                          <a:latin typeface="Arial"/>
                          <a:cs typeface="Arial"/>
                        </a:rPr>
                        <a:t>Bullying and violence 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Domains related to norms about femininities </a:t>
            </a:r>
            <a:endParaRPr lang="en-US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81000" y="1836703"/>
          <a:ext cx="8229600" cy="4084429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3272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mbria"/>
                          <a:cs typeface="Arial"/>
                        </a:rPr>
                        <a:t>Girl’s freedom versus lack of independence</a:t>
                      </a:r>
                      <a:endParaRPr lang="fr-FR" sz="1600" b="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3272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Girl’s responsibilities</a:t>
                      </a:r>
                      <a:r>
                        <a:rPr lang="fr-FR" sz="1600" b="0" dirty="0" smtClean="0">
                          <a:latin typeface="Arial"/>
                          <a:cs typeface="Arial"/>
                        </a:rPr>
                        <a:t>  for </a:t>
                      </a:r>
                      <a:r>
                        <a:rPr lang="fr-FR" sz="1600" b="0" dirty="0" err="1" smtClean="0">
                          <a:latin typeface="Arial"/>
                          <a:cs typeface="Arial"/>
                        </a:rPr>
                        <a:t>their</a:t>
                      </a:r>
                      <a:r>
                        <a:rPr lang="fr-FR" sz="1600" b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0" dirty="0" err="1" smtClean="0">
                          <a:latin typeface="Arial"/>
                          <a:cs typeface="Arial"/>
                        </a:rPr>
                        <a:t>families</a:t>
                      </a:r>
                      <a:endParaRPr lang="fr-FR" sz="1600" b="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629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Girls are weak/afraid/ in need protection</a:t>
                      </a:r>
                      <a:r>
                        <a:rPr lang="fr-FR" sz="1600" b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Deference/proper/composed</a:t>
                      </a:r>
                      <a:r>
                        <a:rPr lang="fr-FR" sz="1600" b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Girls bodies</a:t>
                      </a:r>
                      <a:r>
                        <a:rPr lang="fr-FR" sz="1600" b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Girls are responsible for arousing boys</a:t>
                      </a:r>
                      <a:r>
                        <a:rPr lang="fr-FR" sz="1600" b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Girls are responsible for their own safety by behaving properly</a:t>
                      </a:r>
                      <a:r>
                        <a:rPr lang="fr-FR" sz="1600" b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mbria"/>
                          <a:cs typeface="Arial"/>
                        </a:rPr>
                        <a:t>Girls torment </a:t>
                      </a:r>
                      <a:r>
                        <a:rPr lang="en-US" sz="1600" b="0" dirty="0" smtClean="0">
                          <a:latin typeface="Arial"/>
                          <a:ea typeface="Cambria"/>
                          <a:cs typeface="Arial"/>
                        </a:rPr>
                        <a:t>boys</a:t>
                      </a:r>
                      <a:endParaRPr lang="fr-FR" sz="1600" b="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Girls should not have sex until they are older/married</a:t>
                      </a:r>
                      <a:r>
                        <a:rPr lang="fr-FR" sz="1600" b="0" dirty="0" smtClean="0">
                          <a:latin typeface="Arial"/>
                          <a:cs typeface="Arial"/>
                        </a:rPr>
                        <a:t> </a:t>
                      </a:r>
                      <a:endParaRPr lang="fr-FR" sz="1600" b="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Girls shouldn't be in romantic relationships/ Negative consequences of relationships</a:t>
                      </a:r>
                      <a:r>
                        <a:rPr lang="fr-FR" sz="1600" b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Pregnancy</a:t>
                      </a:r>
                      <a:r>
                        <a:rPr lang="fr-FR" sz="1600" b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 smtClean="0">
                          <a:latin typeface="Arial"/>
                          <a:cs typeface="Arial"/>
                        </a:rPr>
                        <a:t>Bullying and violence </a:t>
                      </a:r>
                      <a:endParaRPr lang="en-US" sz="16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 marL="11953" marR="11953" marT="11953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gender norms inform behaviors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1752600"/>
            <a:ext cx="8915400" cy="137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534949"/>
                </a:solidFill>
              </a:rPr>
              <a:t>	Limited evidence for a direct correlation between personal beliefs and </a:t>
            </a:r>
            <a:r>
              <a:rPr lang="en-US" sz="2400" dirty="0" smtClean="0">
                <a:solidFill>
                  <a:srgbClr val="534949"/>
                </a:solidFill>
              </a:rPr>
              <a:t>behaviors</a:t>
            </a:r>
          </a:p>
          <a:p>
            <a:pPr>
              <a:buNone/>
            </a:pPr>
            <a:endParaRPr lang="en-US" sz="2400" dirty="0" smtClean="0">
              <a:solidFill>
                <a:srgbClr val="534949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534949"/>
                </a:solidFill>
              </a:rPr>
              <a:t>	Personal beliefs have a predictive effect on behaviors only when they coincide with what individuals expect others will do or think ( C. </a:t>
            </a:r>
            <a:r>
              <a:rPr lang="en-US" sz="2400" dirty="0" err="1" smtClean="0">
                <a:solidFill>
                  <a:srgbClr val="534949"/>
                </a:solidFill>
              </a:rPr>
              <a:t>Bicchieri</a:t>
            </a:r>
            <a:r>
              <a:rPr lang="en-US" sz="2400" dirty="0" smtClean="0">
                <a:solidFill>
                  <a:srgbClr val="534949"/>
                </a:solidFill>
              </a:rPr>
              <a:t>)    </a:t>
            </a:r>
          </a:p>
          <a:p>
            <a:pPr>
              <a:buNone/>
            </a:pPr>
            <a:r>
              <a:rPr lang="en-US" sz="1400" dirty="0" smtClean="0">
                <a:solidFill>
                  <a:srgbClr val="534949"/>
                </a:solidFill>
              </a:rPr>
              <a:t>	</a:t>
            </a:r>
          </a:p>
          <a:p>
            <a:r>
              <a:rPr lang="en-US" sz="2400" dirty="0" smtClean="0">
                <a:solidFill>
                  <a:srgbClr val="534949"/>
                </a:solidFill>
              </a:rPr>
              <a:t> Personal beliefs: what I think should be done</a:t>
            </a:r>
          </a:p>
          <a:p>
            <a:r>
              <a:rPr lang="en-US" sz="2400" dirty="0" smtClean="0">
                <a:solidFill>
                  <a:srgbClr val="534949"/>
                </a:solidFill>
              </a:rPr>
              <a:t> Social normative expectations: what you think others think should be done</a:t>
            </a:r>
          </a:p>
          <a:p>
            <a:r>
              <a:rPr lang="en-US" sz="2400" dirty="0" smtClean="0">
                <a:solidFill>
                  <a:srgbClr val="534949"/>
                </a:solidFill>
              </a:rPr>
              <a:t>Empirical expectations: what you think others would do</a:t>
            </a:r>
          </a:p>
          <a:p>
            <a:pPr lvl="1">
              <a:buNone/>
            </a:pPr>
            <a:endParaRPr lang="en-US" dirty="0" smtClean="0">
              <a:solidFill>
                <a:srgbClr val="534949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534949"/>
                </a:solidFill>
              </a:rPr>
              <a:t>			</a:t>
            </a:r>
          </a:p>
          <a:p>
            <a:pPr>
              <a:buNone/>
            </a:pPr>
            <a:r>
              <a:rPr lang="en-US" sz="2400" dirty="0" smtClean="0">
                <a:solidFill>
                  <a:srgbClr val="534949"/>
                </a:solidFill>
              </a:rPr>
              <a:t>	</a:t>
            </a:r>
            <a:endParaRPr lang="en-US" sz="2400" b="1" dirty="0">
              <a:solidFill>
                <a:srgbClr val="53494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Domains related to norms about masculinities</a:t>
            </a:r>
            <a:br>
              <a:rPr lang="en-US" sz="2800" dirty="0" smtClean="0"/>
            </a:br>
            <a:r>
              <a:rPr lang="en-US" sz="2800" dirty="0" smtClean="0"/>
              <a:t>personal versus normative expectations</a:t>
            </a:r>
            <a:endParaRPr lang="en-US" sz="28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81000" y="1923646"/>
          <a:ext cx="8305800" cy="4112011"/>
        </p:xfrm>
        <a:graphic>
          <a:graphicData uri="http://schemas.openxmlformats.org/drawingml/2006/table">
            <a:tbl>
              <a:tblPr/>
              <a:tblGrid>
                <a:gridCol w="4920258"/>
                <a:gridCol w="1470422"/>
                <a:gridCol w="1915120"/>
              </a:tblGrid>
              <a:tr h="9144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Adolescent boys  are on </a:t>
                      </a:r>
                      <a:r>
                        <a:rPr lang="fr-FR" sz="1800" b="0" i="0" u="none" strike="noStrike" dirty="0" err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their</a:t>
                      </a:r>
                      <a:r>
                        <a:rPr lang="fr-FR" sz="18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800" b="0" i="0" u="none" strike="noStrike" dirty="0" err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own</a:t>
                      </a:r>
                      <a:r>
                        <a:rPr lang="fr-FR" sz="18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/ are </a:t>
                      </a:r>
                      <a:r>
                        <a:rPr lang="fr-FR" sz="1800" b="0" i="0" u="none" strike="noStrike" dirty="0" err="1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unsupervised</a:t>
                      </a:r>
                      <a:endParaRPr lang="fr-FR" sz="1800" b="0" i="0" u="none" strike="noStrike" dirty="0" smtClean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  <a:p>
                      <a:pPr algn="l" fontAlgn="b"/>
                      <a:endParaRPr lang="fr-FR" sz="1600" b="0" i="0" u="none" strike="noStrike" dirty="0" smtClean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  <a:p>
                      <a:pPr algn="l" fontAlgn="b"/>
                      <a:endParaRPr lang="fr-FR" sz="1600" b="0" i="0" u="none" strike="noStrike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How </a:t>
                      </a:r>
                      <a:r>
                        <a:rPr lang="fr-FR" sz="1600" b="0" i="0" u="none" strike="noStrike" dirty="0" err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much</a:t>
                      </a:r>
                      <a:r>
                        <a:rPr lang="fr-FR" sz="16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do</a:t>
                      </a:r>
                      <a:r>
                        <a:rPr lang="fr-FR" sz="1600" b="0" i="0" u="none" strike="noStrike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YOU </a:t>
                      </a:r>
                    </a:p>
                    <a:p>
                      <a:pPr algn="ctr" fontAlgn="b"/>
                      <a:r>
                        <a:rPr lang="fr-FR" sz="1600" b="0" i="0" u="none" strike="noStrike" dirty="0" err="1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agree</a:t>
                      </a:r>
                      <a:r>
                        <a:rPr lang="fr-FR" sz="1600" b="0" i="0" u="none" strike="noStrike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lang="fr-FR" sz="1600" b="0" i="0" u="none" strike="noStrike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How </a:t>
                      </a:r>
                      <a:r>
                        <a:rPr lang="fr-FR" sz="1600" b="0" i="0" u="none" strike="noStrike" dirty="0" err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much</a:t>
                      </a:r>
                      <a:r>
                        <a:rPr lang="fr-FR" sz="16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800" b="1" i="0" u="none" strike="noStrike" dirty="0" err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would</a:t>
                      </a:r>
                      <a:r>
                        <a:rPr lang="fr-FR" sz="1800" b="1" i="0" u="none" strike="noStrike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do</a:t>
                      </a:r>
                      <a:r>
                        <a:rPr lang="fr-FR" sz="18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8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your</a:t>
                      </a:r>
                      <a:r>
                        <a:rPr lang="fr-FR" sz="1800" b="1" i="0" u="none" strike="noStrike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800" b="1" i="0" u="none" strike="noStrike" dirty="0" err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friends</a:t>
                      </a:r>
                      <a:r>
                        <a:rPr lang="fr-FR" sz="1800" b="1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0" i="0" u="none" strike="noStrike" dirty="0" err="1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agree</a:t>
                      </a:r>
                      <a:r>
                        <a:rPr lang="fr-FR" sz="1600" b="0" i="0" u="none" strike="noStrike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lang="fr-FR" sz="1600" b="0" i="0" u="none" strike="noStrike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406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Adolescent boys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should</a:t>
                      </a:r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be</a:t>
                      </a:r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independent</a:t>
                      </a:r>
                      <a:endParaRPr lang="fr-FR" sz="1600" b="0" i="0" u="none" strike="noStrike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Adolescent boys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learn</a:t>
                      </a:r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from</a:t>
                      </a:r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 the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streets</a:t>
                      </a:r>
                      <a:endParaRPr lang="fr-FR" sz="1600" b="0" i="0" u="none" strike="noStrike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An adolescent boy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should</a:t>
                      </a:r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mostly</a:t>
                      </a:r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depend</a:t>
                      </a:r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 on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himself</a:t>
                      </a:r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rather</a:t>
                      </a:r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then</a:t>
                      </a:r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asking</a:t>
                      </a:r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 for help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25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Adolescent boys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should</a:t>
                      </a:r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 figure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their</a:t>
                      </a:r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problems</a:t>
                      </a:r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 on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their</a:t>
                      </a:r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0" i="0" u="none" strike="noStrike" dirty="0" err="1">
                          <a:latin typeface="Arial"/>
                          <a:cs typeface="Arial"/>
                        </a:rPr>
                        <a:t>own</a:t>
                      </a:r>
                      <a:endParaRPr lang="fr-FR" sz="1600" b="0" i="0" u="none" strike="noStrike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25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 smtClean="0">
                          <a:latin typeface="Arial"/>
                          <a:cs typeface="Arial"/>
                        </a:rPr>
                        <a:t>Adolescent boy </a:t>
                      </a:r>
                      <a:r>
                        <a:rPr lang="fr-FR" sz="1600" b="0" i="0" u="none" strike="noStrike" dirty="0" err="1" smtClean="0">
                          <a:latin typeface="Arial"/>
                          <a:cs typeface="Arial"/>
                        </a:rPr>
                        <a:t>should</a:t>
                      </a:r>
                      <a:r>
                        <a:rPr lang="fr-FR" sz="1600" b="0" i="0" u="none" strike="noStrike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0" i="0" u="none" strike="noStrike" dirty="0" err="1" smtClean="0">
                          <a:latin typeface="Arial"/>
                          <a:cs typeface="Arial"/>
                        </a:rPr>
                        <a:t>be</a:t>
                      </a:r>
                      <a:r>
                        <a:rPr lang="fr-FR" sz="1600" b="0" i="0" u="none" strike="noStrike" dirty="0" smtClean="0">
                          <a:latin typeface="Arial"/>
                          <a:cs typeface="Arial"/>
                        </a:rPr>
                        <a:t> capable of </a:t>
                      </a:r>
                      <a:r>
                        <a:rPr lang="fr-FR" sz="1600" b="0" i="0" u="none" strike="noStrike" dirty="0" err="1" smtClean="0">
                          <a:latin typeface="Arial"/>
                          <a:cs typeface="Arial"/>
                        </a:rPr>
                        <a:t>protecting</a:t>
                      </a:r>
                      <a:r>
                        <a:rPr lang="fr-FR" sz="1600" b="0" i="0" u="none" strike="noStrike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0" i="0" u="none" strike="noStrike" dirty="0" err="1" smtClean="0">
                          <a:latin typeface="Arial"/>
                          <a:cs typeface="Arial"/>
                        </a:rPr>
                        <a:t>themselves</a:t>
                      </a:r>
                      <a:endParaRPr lang="fr-FR" sz="1600" b="0" i="0" u="none" strike="noStrike" dirty="0" smtClean="0">
                        <a:latin typeface="Arial"/>
                        <a:cs typeface="Arial"/>
                      </a:endParaRPr>
                    </a:p>
                    <a:p>
                      <a:pPr algn="l" fontAlgn="b"/>
                      <a:endParaRPr lang="fr-FR" sz="1600" b="0" i="0" u="none" strike="noStrike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5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1" u="none" strike="noStrike" dirty="0" smtClean="0">
                          <a:latin typeface="Arial"/>
                          <a:cs typeface="Arial"/>
                        </a:rPr>
                        <a:t>Site </a:t>
                      </a:r>
                      <a:r>
                        <a:rPr lang="fr-FR" sz="1600" b="0" i="1" u="none" strike="noStrike" dirty="0" err="1" smtClean="0">
                          <a:latin typeface="Arial"/>
                          <a:cs typeface="Arial"/>
                        </a:rPr>
                        <a:t>specific</a:t>
                      </a:r>
                      <a:r>
                        <a:rPr lang="fr-FR" sz="1600" b="0" i="1" u="none" strike="noStrike" baseline="0" dirty="0" smtClean="0">
                          <a:latin typeface="Arial"/>
                          <a:cs typeface="Arial"/>
                        </a:rPr>
                        <a:t> items if </a:t>
                      </a:r>
                      <a:r>
                        <a:rPr lang="fr-FR" sz="1600" b="0" i="1" u="none" strike="noStrike" baseline="0" dirty="0" err="1" smtClean="0">
                          <a:latin typeface="Arial"/>
                          <a:cs typeface="Arial"/>
                        </a:rPr>
                        <a:t>needed</a:t>
                      </a:r>
                      <a:r>
                        <a:rPr lang="fr-FR" sz="1600" b="0" i="1" u="none" strike="noStrike" baseline="0" dirty="0" smtClean="0">
                          <a:latin typeface="Arial"/>
                          <a:cs typeface="Arial"/>
                        </a:rPr>
                        <a:t> </a:t>
                      </a:r>
                      <a:endParaRPr lang="fr-FR" sz="1600" b="0" i="1" u="none" strike="noStrike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Domains related to norms about FEMININITIES</a:t>
            </a:r>
            <a:br>
              <a:rPr lang="en-US" sz="2800" dirty="0" smtClean="0"/>
            </a:br>
            <a:r>
              <a:rPr lang="en-US" sz="2800" dirty="0" smtClean="0"/>
              <a:t>personal versus normative expectations</a:t>
            </a:r>
            <a:endParaRPr lang="en-US" sz="28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81000" y="1923646"/>
          <a:ext cx="8305800" cy="4340611"/>
        </p:xfrm>
        <a:graphic>
          <a:graphicData uri="http://schemas.openxmlformats.org/drawingml/2006/table">
            <a:tbl>
              <a:tblPr/>
              <a:tblGrid>
                <a:gridCol w="4920258"/>
                <a:gridCol w="1470422"/>
                <a:gridCol w="1915120"/>
              </a:tblGrid>
              <a:tr h="91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Girls are weak/afraid/ in need protection</a:t>
                      </a:r>
                    </a:p>
                    <a:p>
                      <a:pPr algn="l" fontAlgn="b"/>
                      <a:r>
                        <a:rPr lang="fr-FR" sz="1600" b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endParaRPr lang="fr-FR" sz="1600" b="0" i="0" u="none" strike="noStrike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How </a:t>
                      </a:r>
                      <a:r>
                        <a:rPr lang="fr-FR" sz="1600" b="0" i="0" u="none" strike="noStrike" dirty="0" err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much</a:t>
                      </a:r>
                      <a:r>
                        <a:rPr lang="fr-FR" sz="16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do</a:t>
                      </a:r>
                      <a:r>
                        <a:rPr lang="fr-FR" sz="1600" b="0" i="0" u="none" strike="noStrike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YOU </a:t>
                      </a:r>
                    </a:p>
                    <a:p>
                      <a:pPr algn="ctr" fontAlgn="b"/>
                      <a:r>
                        <a:rPr lang="fr-FR" sz="1600" b="0" i="0" u="none" strike="noStrike" dirty="0" err="1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agree</a:t>
                      </a:r>
                      <a:r>
                        <a:rPr lang="fr-FR" sz="1600" b="0" i="0" u="none" strike="noStrike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lang="fr-FR" sz="1600" b="0" i="0" u="none" strike="noStrike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How </a:t>
                      </a:r>
                      <a:r>
                        <a:rPr lang="fr-FR" sz="1600" b="0" i="0" u="none" strike="noStrike" dirty="0" err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much</a:t>
                      </a:r>
                      <a:r>
                        <a:rPr lang="fr-FR" sz="16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800" b="1" i="0" u="none" strike="noStrike" dirty="0" err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would</a:t>
                      </a:r>
                      <a:r>
                        <a:rPr lang="fr-FR" sz="1800" b="1" i="0" u="none" strike="noStrike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do </a:t>
                      </a:r>
                      <a:r>
                        <a:rPr lang="fr-FR" sz="18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your</a:t>
                      </a:r>
                      <a:r>
                        <a:rPr lang="fr-FR" sz="1800" b="1" i="0" u="none" strike="noStrike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800" b="1" i="0" u="none" strike="noStrike" dirty="0" err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friends</a:t>
                      </a:r>
                      <a:r>
                        <a:rPr lang="fr-FR" sz="1800" b="1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0" i="0" u="none" strike="noStrike" dirty="0" err="1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agree</a:t>
                      </a:r>
                      <a:r>
                        <a:rPr lang="fr-FR" sz="1600" b="0" i="0" u="none" strike="noStrike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lang="fr-FR" sz="1600" b="0" i="0" u="none" strike="noStrike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40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Girls should avoid playing sports with boys because they get hurt easily</a:t>
                      </a:r>
                      <a:r>
                        <a:rPr lang="fr-FR" sz="1600" dirty="0" smtClean="0">
                          <a:latin typeface="Arial"/>
                          <a:cs typeface="Arial"/>
                        </a:rPr>
                        <a:t> </a:t>
                      </a:r>
                      <a:endParaRPr lang="fr-FR" sz="1600" b="0" i="0" u="none" strike="noStrike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Girls should learn to defend themselves </a:t>
                      </a:r>
                      <a:endParaRPr lang="fr-FR" sz="1600" b="0" i="0" u="none" strike="noStrike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Girls who act like they are physically tough risk getting beaten up </a:t>
                      </a:r>
                      <a:endParaRPr lang="fr-FR" sz="1600" b="0" i="0" u="none" strike="noStrike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mbria"/>
                          <a:cs typeface="Arial"/>
                        </a:rPr>
                        <a:t>Girls should not fight back if boys harass them because they can only get hurt </a:t>
                      </a:r>
                      <a:endParaRPr lang="fr-FR" sz="16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29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Girls should be treated gently </a:t>
                      </a:r>
                      <a:endParaRPr lang="fr-FR" sz="1600" b="0" i="0" u="none" strike="noStrike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mbria"/>
                          <a:cs typeface="Arial"/>
                        </a:rPr>
                        <a:t>Girls who cry get boys attention</a:t>
                      </a:r>
                      <a:endParaRPr lang="fr-FR" sz="16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5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1" u="none" strike="noStrike" dirty="0" smtClean="0">
                          <a:latin typeface="Arial"/>
                          <a:cs typeface="Arial"/>
                        </a:rPr>
                        <a:t>Site </a:t>
                      </a:r>
                      <a:r>
                        <a:rPr lang="fr-FR" sz="1600" b="0" i="1" u="none" strike="noStrike" dirty="0" err="1" smtClean="0">
                          <a:latin typeface="Arial"/>
                          <a:cs typeface="Arial"/>
                        </a:rPr>
                        <a:t>specific</a:t>
                      </a:r>
                      <a:r>
                        <a:rPr lang="fr-FR" sz="1600" b="0" i="1" u="none" strike="noStrike" baseline="0" dirty="0" smtClean="0">
                          <a:latin typeface="Arial"/>
                          <a:cs typeface="Arial"/>
                        </a:rPr>
                        <a:t> items if </a:t>
                      </a:r>
                      <a:r>
                        <a:rPr lang="fr-FR" sz="1600" b="0" i="1" u="none" strike="noStrike" baseline="0" dirty="0" err="1" smtClean="0">
                          <a:latin typeface="Arial"/>
                          <a:cs typeface="Arial"/>
                        </a:rPr>
                        <a:t>needed</a:t>
                      </a:r>
                      <a:r>
                        <a:rPr lang="fr-FR" sz="1600" b="0" i="1" u="none" strike="noStrike" baseline="0" dirty="0" smtClean="0">
                          <a:latin typeface="Arial"/>
                          <a:cs typeface="Arial"/>
                        </a:rPr>
                        <a:t> </a:t>
                      </a:r>
                      <a:endParaRPr lang="fr-FR" sz="1600" b="0" i="1" u="none" strike="noStrike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A145F7D1E0524D97A27BF7B928F430" ma:contentTypeVersion="1" ma:contentTypeDescription="Create a new document." ma:contentTypeScope="" ma:versionID="f59f95e2d69ce2553d88ea176380fd8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2BCD4F-77D5-42B6-B911-6551807CC085}">
  <ds:schemaRefs>
    <ds:schemaRef ds:uri="http://purl.org/dc/terms/"/>
    <ds:schemaRef ds:uri="http://schemas.microsoft.com/sharepoint/v3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932F37A-AF91-4636-A8E5-C04986AF5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23659A-4498-4D2B-B91D-577D87BE77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13189</TotalTime>
  <Words>1280</Words>
  <Application>Microsoft Macintosh PowerPoint</Application>
  <PresentationFormat>Présentation à l'écran (4:3)</PresentationFormat>
  <Paragraphs>190</Paragraphs>
  <Slides>13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Grid</vt:lpstr>
      <vt:lpstr>      The Global Early Adolescent Study  a 15 country collaboration exploring gender and social relations  </vt:lpstr>
      <vt:lpstr>Gender FOCUS OF THE GEAS </vt:lpstr>
      <vt:lpstr>Gender instruments</vt:lpstr>
      <vt:lpstr>Process for developing the scales</vt:lpstr>
      <vt:lpstr>Domains related to norms about masculinities</vt:lpstr>
      <vt:lpstr>Domains related to norms about femininities </vt:lpstr>
      <vt:lpstr>How gender norms inform behaviors</vt:lpstr>
      <vt:lpstr>Domains related to norms about masculinities personal versus normative expectations</vt:lpstr>
      <vt:lpstr>Domains related to norms about FEMININITIES personal versus normative expectations</vt:lpstr>
      <vt:lpstr>SENSITIVE QUESTIONS</vt:lpstr>
      <vt:lpstr>SENSITIVE QUESTIONS MALE VERSION</vt:lpstr>
      <vt:lpstr>SENSITIVE QUESTIONS FEMALE VERSION</vt:lpstr>
      <vt:lpstr>SENSITIVE QUESTIONS FEMALE VERSION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Johns Hopkins University Template</dc:title>
  <dc:creator>Davvi Chrzastek</dc:creator>
  <cp:lastModifiedBy>caroline moreau</cp:lastModifiedBy>
  <cp:revision>722</cp:revision>
  <cp:lastPrinted>2013-06-26T20:37:36Z</cp:lastPrinted>
  <dcterms:created xsi:type="dcterms:W3CDTF">2015-10-28T19:58:23Z</dcterms:created>
  <dcterms:modified xsi:type="dcterms:W3CDTF">2015-10-28T20:55:19Z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0x01010074A145F7D1E0524D97A27BF7B928F430</vt:lpwstr>
  </property>
</Properties>
</file>