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1"/>
  </p:notesMasterIdLst>
  <p:sldIdLst>
    <p:sldId id="256" r:id="rId2"/>
    <p:sldId id="257" r:id="rId3"/>
    <p:sldId id="259" r:id="rId4"/>
    <p:sldId id="260" r:id="rId5"/>
    <p:sldId id="261" r:id="rId6"/>
    <p:sldId id="296" r:id="rId7"/>
    <p:sldId id="301" r:id="rId8"/>
    <p:sldId id="297" r:id="rId9"/>
    <p:sldId id="278" r:id="rId10"/>
    <p:sldId id="279" r:id="rId11"/>
    <p:sldId id="280" r:id="rId12"/>
    <p:sldId id="281" r:id="rId13"/>
    <p:sldId id="282" r:id="rId14"/>
    <p:sldId id="298" r:id="rId15"/>
    <p:sldId id="299" r:id="rId16"/>
    <p:sldId id="285" r:id="rId17"/>
    <p:sldId id="293" r:id="rId18"/>
    <p:sldId id="300"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BE8E9-2C00-4B85-B132-F4F4C227D116}" type="datetimeFigureOut">
              <a:rPr lang="en-US" smtClean="0"/>
              <a:pPr/>
              <a:t>07/06/2014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001FA-61D5-45E1-8903-CB13CA6C2E94}" type="slidenum">
              <a:rPr lang="en-US" smtClean="0"/>
              <a:pPr/>
              <a:t>‹#›</a:t>
            </a:fld>
            <a:endParaRPr lang="en-US"/>
          </a:p>
        </p:txBody>
      </p:sp>
    </p:spTree>
    <p:extLst>
      <p:ext uri="{BB962C8B-B14F-4D97-AF65-F5344CB8AC3E}">
        <p14:creationId xmlns:p14="http://schemas.microsoft.com/office/powerpoint/2010/main" val="357402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7001FA-61D5-45E1-8903-CB13CA6C2E9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7001FA-61D5-45E1-8903-CB13CA6C2E9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Qualitative and quantitative criteria</a:t>
            </a:r>
            <a:r>
              <a:rPr lang="en-US" baseline="0" dirty="0" smtClean="0"/>
              <a:t> of excellence are equally important but inherently different. All of us who design research or use research findings are concerned with quality, but the criteria of evaluation differ in qualitative and quantitative research practice: they are analogous but not interchangeable. The most widely adopted criteria have been developed from the positivist framework, which uses validity, reliability, objectivity, precisions, and </a:t>
            </a:r>
            <a:r>
              <a:rPr lang="en-US" baseline="0" dirty="0" err="1" smtClean="0"/>
              <a:t>generalizability</a:t>
            </a:r>
            <a:r>
              <a:rPr lang="en-US" baseline="0" dirty="0" smtClean="0"/>
              <a:t> to judge the rigor of quantitative studies intended to describe, predict, and verify empirical relationships in relatively controlled settings. On the other hand, qualitative research that aims to explore, discover, and understand cannot use the same criteria to judge research quality and outcomes. Lincoln and </a:t>
            </a:r>
            <a:r>
              <a:rPr lang="en-US" baseline="0" dirty="0" err="1" smtClean="0"/>
              <a:t>Guba</a:t>
            </a:r>
            <a:r>
              <a:rPr lang="en-US" baseline="0" dirty="0" smtClean="0"/>
              <a:t> (1985) suggest that the fundamental criterion for qualitative work is trustworthiness. How can a researcher be certain that the “findings of an inquiry are worth paying attention to, worth taking account of? In answer, practitioners of qualitative science ask a new set of questions.</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Qualitative research will offer insights into how behaviors, systems and relationships change and are maintained,</a:t>
            </a:r>
            <a:r>
              <a:rPr lang="en-US" baseline="0" dirty="0" smtClean="0"/>
              <a:t> and it can help understand how social organizations operate</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new barrier device,</a:t>
            </a:r>
            <a:r>
              <a:rPr lang="en-US" baseline="0" dirty="0" smtClean="0"/>
              <a:t> they argued, was an effective alternative to the male condom and would at last give women the control they needed to protect themselves or their partners against infection. The team initiated a program to strengthen STI prevention and treatment services, inform people about the condom, train providers to use it, stock the shelves, etc. and recruit outreach workers to carry the message to women in communities. </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scientist</a:t>
            </a:r>
            <a:r>
              <a:rPr lang="en-US" baseline="0" dirty="0" smtClean="0"/>
              <a:t> used in-depth interviews, focus groups, and clinic observation….Listening to people tell how they made their decisions gave program developers the information they needed to understand and address specific social and cultural issues in female condom promotion. But even more important was the realization that the forces motivating sexual and reproductive health decisions are complex and often more powerful than competing health promotion messages. Asking people how and why they make the decisions they do – can give you powerful insight..</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Quantitative</a:t>
            </a:r>
            <a:r>
              <a:rPr lang="en-US" baseline="0" dirty="0" smtClean="0"/>
              <a:t> studies want to distribute the effect of contextual variables evenly through randomization or statistical techniques === context contains hidden determinants which may affect the measurement of causal or associative relationships and bias the outcomes of the study. Control is fundamental</a:t>
            </a:r>
            <a:endParaRPr lang="en-US" dirty="0"/>
          </a:p>
        </p:txBody>
      </p:sp>
      <p:sp>
        <p:nvSpPr>
          <p:cNvPr id="4" name="Slide Number Placeholder 3"/>
          <p:cNvSpPr>
            <a:spLocks noGrp="1"/>
          </p:cNvSpPr>
          <p:nvPr>
            <p:ph type="sldNum" sz="quarter" idx="10"/>
          </p:nvPr>
        </p:nvSpPr>
        <p:spPr/>
        <p:txBody>
          <a:bodyPr/>
          <a:lstStyle/>
          <a:p>
            <a:fld id="{9D7001FA-61D5-45E1-8903-CB13CA6C2E9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6898-023E-42A9-A5D2-845C5087666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6898-023E-42A9-A5D2-845C508766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56898-023E-42A9-A5D2-845C508766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2BBEBE-5714-4796-AA11-026D871752E9}" type="datetimeFigureOut">
              <a:rPr lang="en-US" smtClean="0"/>
              <a:pPr/>
              <a:t>07/06/2014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56898-023E-42A9-A5D2-845C5087666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42BBEBE-5714-4796-AA11-026D871752E9}" type="datetimeFigureOut">
              <a:rPr lang="en-US" smtClean="0"/>
              <a:pPr/>
              <a:t>07/06/2014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3656898-023E-42A9-A5D2-845C508766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42BBEBE-5714-4796-AA11-026D871752E9}" type="datetimeFigureOut">
              <a:rPr lang="en-US" smtClean="0"/>
              <a:pPr/>
              <a:t>07/06/2014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3656898-023E-42A9-A5D2-845C508766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wmf"/><Relationship Id="rId3" Type="http://schemas.openxmlformats.org/officeDocument/2006/relationships/image" Target="../media/image1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What is qualitative research? A brief introduction</a:t>
            </a:r>
            <a:endParaRPr lang="en-US" dirty="0"/>
          </a:p>
        </p:txBody>
      </p:sp>
      <p:sp>
        <p:nvSpPr>
          <p:cNvPr id="3" name="Subtitle 2"/>
          <p:cNvSpPr>
            <a:spLocks noGrp="1"/>
          </p:cNvSpPr>
          <p:nvPr>
            <p:ph type="subTitle" idx="1"/>
          </p:nvPr>
        </p:nvSpPr>
        <p:spPr/>
        <p:txBody>
          <a:bodyPr>
            <a:normAutofit/>
          </a:bodyPr>
          <a:lstStyle/>
          <a:p>
            <a:r>
              <a:rPr lang="en-US" sz="1600" dirty="0" smtClean="0"/>
              <a:t>Kristin Mmari, Dr.PH, M.A.</a:t>
            </a:r>
          </a:p>
          <a:p>
            <a:r>
              <a:rPr lang="en-US" sz="1600" dirty="0" smtClean="0"/>
              <a:t>Assistant Professor</a:t>
            </a:r>
          </a:p>
          <a:p>
            <a:r>
              <a:rPr lang="en-US" sz="1600" dirty="0" smtClean="0"/>
              <a:t>Department of Population, Family, and Reproductive Health</a:t>
            </a:r>
          </a:p>
          <a:p>
            <a:r>
              <a:rPr lang="en-US" sz="1600" dirty="0" smtClean="0"/>
              <a:t>Johns Hopkins Bloomberg School of Public Health</a:t>
            </a:r>
          </a:p>
          <a:p>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Positivism</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Positivism: Framework that evolved from 19</a:t>
            </a:r>
            <a:r>
              <a:rPr lang="en-US" baseline="30000" dirty="0" smtClean="0"/>
              <a:t>th</a:t>
            </a:r>
            <a:r>
              <a:rPr lang="en-US" dirty="0" smtClean="0"/>
              <a:t> century philosophical approach which maintained that reliable knowledge is based on direct observation or manipulation of natural phenomena through empirical, often experimental, means.</a:t>
            </a:r>
          </a:p>
          <a:p>
            <a:pPr lvl="1"/>
            <a:r>
              <a:rPr lang="en-US" dirty="0" smtClean="0"/>
              <a:t>the goal of science is to develop the most objective methods possible to get the closest approximation of reality.</a:t>
            </a:r>
          </a:p>
          <a:p>
            <a:pPr lvl="1"/>
            <a:r>
              <a:rPr lang="en-US" dirty="0" smtClean="0"/>
              <a:t>Theory is universal and not context bound</a:t>
            </a:r>
          </a:p>
          <a:p>
            <a:pPr lvl="2"/>
            <a:r>
              <a:rPr lang="en-US" dirty="0" smtClean="0"/>
              <a:t>Quantitative studies with highly standardized tools with precisely worded questions among representative samples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Interpretivism</a:t>
            </a:r>
            <a:endParaRPr lang="en-US" dirty="0"/>
          </a:p>
        </p:txBody>
      </p:sp>
      <p:sp>
        <p:nvSpPr>
          <p:cNvPr id="2" name="Content Placeholder 1"/>
          <p:cNvSpPr>
            <a:spLocks noGrp="1"/>
          </p:cNvSpPr>
          <p:nvPr>
            <p:ph idx="1"/>
          </p:nvPr>
        </p:nvSpPr>
        <p:spPr/>
        <p:txBody>
          <a:bodyPr>
            <a:normAutofit lnSpcReduction="10000"/>
          </a:bodyPr>
          <a:lstStyle/>
          <a:p>
            <a:r>
              <a:rPr lang="en-US" dirty="0" smtClean="0"/>
              <a:t>Knowledge is constructed, interpreted, and experienced by people in their interactions with each other and wider social systems (</a:t>
            </a:r>
            <a:r>
              <a:rPr lang="en-US" dirty="0" err="1" smtClean="0"/>
              <a:t>Ulin</a:t>
            </a:r>
            <a:r>
              <a:rPr lang="en-US" dirty="0" smtClean="0"/>
              <a:t>, 1992)</a:t>
            </a:r>
          </a:p>
          <a:p>
            <a:r>
              <a:rPr lang="en-US" dirty="0" smtClean="0"/>
              <a:t>Key components of paradigm:</a:t>
            </a:r>
          </a:p>
          <a:p>
            <a:pPr lvl="1"/>
            <a:r>
              <a:rPr lang="en-US" dirty="0" smtClean="0"/>
              <a:t>Researcher and participants are linked, constructing knowledge together</a:t>
            </a:r>
          </a:p>
          <a:p>
            <a:pPr lvl="1"/>
            <a:r>
              <a:rPr lang="en-US" dirty="0" smtClean="0"/>
              <a:t>Multiple ‘</a:t>
            </a:r>
            <a:r>
              <a:rPr lang="en-US" dirty="0" err="1" smtClean="0"/>
              <a:t>knowledges</a:t>
            </a:r>
            <a:r>
              <a:rPr lang="en-US" dirty="0" smtClean="0"/>
              <a:t>’ can co-exist; impossible to have  complete objectivity</a:t>
            </a:r>
          </a:p>
          <a:p>
            <a:pPr lvl="1"/>
            <a:r>
              <a:rPr lang="en-US" dirty="0" smtClean="0"/>
              <a:t>Understand individual in context</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Positivist vs. </a:t>
            </a:r>
            <a:r>
              <a:rPr lang="en-US" dirty="0" err="1" smtClean="0"/>
              <a:t>Interpretivist</a:t>
            </a:r>
            <a:endParaRPr lang="en-US" dirty="0"/>
          </a:p>
        </p:txBody>
      </p:sp>
      <p:graphicFrame>
        <p:nvGraphicFramePr>
          <p:cNvPr id="4" name="Content Placeholder 3"/>
          <p:cNvGraphicFramePr>
            <a:graphicFrameLocks noGrp="1"/>
          </p:cNvGraphicFramePr>
          <p:nvPr>
            <p:ph idx="1"/>
          </p:nvPr>
        </p:nvGraphicFramePr>
        <p:xfrm>
          <a:off x="533400" y="1295400"/>
          <a:ext cx="8229600" cy="4485639"/>
        </p:xfrm>
        <a:graphic>
          <a:graphicData uri="http://schemas.openxmlformats.org/drawingml/2006/table">
            <a:tbl>
              <a:tblPr firstRow="1" bandRow="1">
                <a:tableStyleId>{5C22544A-7EE6-4342-B048-85BDC9FD1C3A}</a:tableStyleId>
              </a:tblPr>
              <a:tblGrid>
                <a:gridCol w="1676400"/>
                <a:gridCol w="3200400"/>
                <a:gridCol w="3352800"/>
              </a:tblGrid>
              <a:tr h="370840">
                <a:tc>
                  <a:txBody>
                    <a:bodyPr/>
                    <a:lstStyle/>
                    <a:p>
                      <a:endParaRPr lang="en-US" dirty="0"/>
                    </a:p>
                  </a:txBody>
                  <a:tcPr/>
                </a:tc>
                <a:tc>
                  <a:txBody>
                    <a:bodyPr/>
                    <a:lstStyle/>
                    <a:p>
                      <a:pPr algn="ctr"/>
                      <a:r>
                        <a:rPr lang="en-US" dirty="0" smtClean="0"/>
                        <a:t>Positivist</a:t>
                      </a:r>
                      <a:endParaRPr lang="en-US" dirty="0"/>
                    </a:p>
                  </a:txBody>
                  <a:tcPr/>
                </a:tc>
                <a:tc>
                  <a:txBody>
                    <a:bodyPr/>
                    <a:lstStyle/>
                    <a:p>
                      <a:pPr algn="ctr"/>
                      <a:r>
                        <a:rPr lang="en-US" dirty="0" err="1" smtClean="0"/>
                        <a:t>Interpretivist</a:t>
                      </a:r>
                      <a:endParaRPr lang="en-US" dirty="0"/>
                    </a:p>
                  </a:txBody>
                  <a:tcPr/>
                </a:tc>
              </a:tr>
              <a:tr h="370840">
                <a:tc>
                  <a:txBody>
                    <a:bodyPr/>
                    <a:lstStyle/>
                    <a:p>
                      <a:r>
                        <a:rPr lang="en-US" dirty="0" smtClean="0"/>
                        <a:t>Basic assumptions</a:t>
                      </a:r>
                      <a:endParaRPr lang="en-US" dirty="0"/>
                    </a:p>
                  </a:txBody>
                  <a:tcPr/>
                </a:tc>
                <a:tc>
                  <a:txBody>
                    <a:bodyPr/>
                    <a:lstStyle/>
                    <a:p>
                      <a:r>
                        <a:rPr lang="en-US" dirty="0" smtClean="0"/>
                        <a:t>Social</a:t>
                      </a:r>
                      <a:r>
                        <a:rPr lang="en-US" baseline="0" dirty="0" smtClean="0"/>
                        <a:t> world is composed of observable facts; reality is independent of the researcher</a:t>
                      </a:r>
                      <a:endParaRPr lang="en-US" dirty="0"/>
                    </a:p>
                  </a:txBody>
                  <a:tcPr/>
                </a:tc>
                <a:tc>
                  <a:txBody>
                    <a:bodyPr/>
                    <a:lstStyle/>
                    <a:p>
                      <a:r>
                        <a:rPr lang="en-US" dirty="0" smtClean="0"/>
                        <a:t>Social world</a:t>
                      </a:r>
                      <a:r>
                        <a:rPr lang="en-US" baseline="0" dirty="0" smtClean="0"/>
                        <a:t> is constructed of symbolic meaning observable in human acts, interactions, and language. Reality is subjective and multiple as seen from different perspectives</a:t>
                      </a:r>
                      <a:endParaRPr lang="en-US" dirty="0"/>
                    </a:p>
                  </a:txBody>
                  <a:tcPr/>
                </a:tc>
              </a:tr>
              <a:tr h="370840">
                <a:tc>
                  <a:txBody>
                    <a:bodyPr/>
                    <a:lstStyle/>
                    <a:p>
                      <a:r>
                        <a:rPr lang="en-US" dirty="0" smtClean="0"/>
                        <a:t>Sources of evidence</a:t>
                      </a:r>
                      <a:endParaRPr lang="en-US" dirty="0"/>
                    </a:p>
                  </a:txBody>
                  <a:tcPr/>
                </a:tc>
                <a:tc>
                  <a:txBody>
                    <a:bodyPr/>
                    <a:lstStyle/>
                    <a:p>
                      <a:r>
                        <a:rPr lang="en-US" dirty="0" smtClean="0"/>
                        <a:t>Facts</a:t>
                      </a:r>
                      <a:r>
                        <a:rPr lang="en-US" baseline="0" dirty="0" smtClean="0"/>
                        <a:t> are revealed through standard scientific processes and are context free</a:t>
                      </a:r>
                      <a:endParaRPr lang="en-US" dirty="0"/>
                    </a:p>
                  </a:txBody>
                  <a:tcPr/>
                </a:tc>
                <a:tc>
                  <a:txBody>
                    <a:bodyPr/>
                    <a:lstStyle/>
                    <a:p>
                      <a:r>
                        <a:rPr lang="en-US" dirty="0" smtClean="0"/>
                        <a:t>Meanings are derived from perceptions, experiences, and actions in relation to social contexts</a:t>
                      </a:r>
                      <a:endParaRPr lang="en-US" dirty="0"/>
                    </a:p>
                  </a:txBody>
                  <a:tcPr/>
                </a:tc>
              </a:tr>
              <a:tr h="370840">
                <a:tc>
                  <a:txBody>
                    <a:bodyPr/>
                    <a:lstStyle/>
                    <a:p>
                      <a:r>
                        <a:rPr lang="en-US" dirty="0" smtClean="0"/>
                        <a:t>Research intention</a:t>
                      </a:r>
                      <a:endParaRPr lang="en-US" dirty="0"/>
                    </a:p>
                  </a:txBody>
                  <a:tcPr/>
                </a:tc>
                <a:tc>
                  <a:txBody>
                    <a:bodyPr/>
                    <a:lstStyle/>
                    <a:p>
                      <a:r>
                        <a:rPr lang="en-US" dirty="0" smtClean="0"/>
                        <a:t>Seek explanation, verification, and prediction of human behavior through causal or associative</a:t>
                      </a:r>
                      <a:r>
                        <a:rPr lang="en-US" baseline="0" dirty="0" smtClean="0"/>
                        <a:t> relationships</a:t>
                      </a:r>
                      <a:endParaRPr lang="en-US" dirty="0"/>
                    </a:p>
                  </a:txBody>
                  <a:tcPr/>
                </a:tc>
                <a:tc>
                  <a:txBody>
                    <a:bodyPr/>
                    <a:lstStyle/>
                    <a:p>
                      <a:r>
                        <a:rPr lang="en-US" dirty="0" smtClean="0"/>
                        <a:t>Seek</a:t>
                      </a:r>
                      <a:r>
                        <a:rPr lang="en-US" baseline="0" dirty="0" smtClean="0"/>
                        <a:t> </a:t>
                      </a:r>
                      <a:r>
                        <a:rPr lang="en-US" dirty="0" smtClean="0"/>
                        <a:t>understanding,</a:t>
                      </a:r>
                      <a:r>
                        <a:rPr lang="en-US" baseline="0" dirty="0" smtClean="0"/>
                        <a:t> and insight into the circumstances of human behavior</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534400" cy="606552"/>
          </a:xfrm>
        </p:spPr>
        <p:txBody>
          <a:bodyPr>
            <a:noAutofit/>
          </a:bodyPr>
          <a:lstStyle/>
          <a:p>
            <a:r>
              <a:rPr lang="en-US" sz="2800" dirty="0" smtClean="0"/>
              <a:t>Example: use of oral contraceptive pills among women in </a:t>
            </a:r>
            <a:r>
              <a:rPr lang="en-US" sz="2800" dirty="0" err="1" smtClean="0"/>
              <a:t>Kashashi</a:t>
            </a:r>
            <a:r>
              <a:rPr lang="en-US" sz="2800" dirty="0" smtClean="0"/>
              <a:t> village</a:t>
            </a:r>
            <a:endParaRPr lang="en-US" sz="2800" dirty="0"/>
          </a:p>
        </p:txBody>
      </p:sp>
      <p:sp>
        <p:nvSpPr>
          <p:cNvPr id="2" name="Content Placeholder 1"/>
          <p:cNvSpPr>
            <a:spLocks noGrp="1"/>
          </p:cNvSpPr>
          <p:nvPr>
            <p:ph idx="1"/>
          </p:nvPr>
        </p:nvSpPr>
        <p:spPr/>
        <p:txBody>
          <a:bodyPr>
            <a:normAutofit lnSpcReduction="10000"/>
          </a:bodyPr>
          <a:lstStyle/>
          <a:p>
            <a:r>
              <a:rPr lang="en-US" dirty="0" smtClean="0"/>
              <a:t>Positivist approach:</a:t>
            </a:r>
          </a:p>
          <a:p>
            <a:pPr lvl="1"/>
            <a:r>
              <a:rPr lang="en-US" dirty="0" smtClean="0"/>
              <a:t>What is the most common method?</a:t>
            </a:r>
          </a:p>
          <a:p>
            <a:pPr lvl="1"/>
            <a:r>
              <a:rPr lang="en-US" dirty="0" smtClean="0"/>
              <a:t>What proportion of women in the village use oral contraceptive pills?</a:t>
            </a:r>
          </a:p>
          <a:p>
            <a:pPr lvl="1"/>
            <a:r>
              <a:rPr lang="en-US" dirty="0" smtClean="0"/>
              <a:t>Where do they obtain pills? </a:t>
            </a:r>
          </a:p>
          <a:p>
            <a:pPr lvl="1"/>
            <a:endParaRPr lang="en-US" dirty="0" smtClean="0"/>
          </a:p>
          <a:p>
            <a:r>
              <a:rPr lang="en-US" dirty="0" err="1" smtClean="0"/>
              <a:t>Interpretivist</a:t>
            </a:r>
            <a:r>
              <a:rPr lang="en-US" dirty="0" smtClean="0"/>
              <a:t> approach:</a:t>
            </a:r>
          </a:p>
          <a:p>
            <a:pPr lvl="1"/>
            <a:r>
              <a:rPr lang="en-US" dirty="0" smtClean="0"/>
              <a:t>Why do women in village  use oral contraceptives?</a:t>
            </a:r>
          </a:p>
          <a:p>
            <a:pPr lvl="1"/>
            <a:r>
              <a:rPr lang="en-US" dirty="0" smtClean="0"/>
              <a:t>How do they make decisions about using oral contraceptives?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534400" cy="1252728"/>
          </a:xfrm>
        </p:spPr>
        <p:txBody>
          <a:bodyPr>
            <a:normAutofit/>
          </a:bodyPr>
          <a:lstStyle/>
          <a:p>
            <a:r>
              <a:rPr lang="en-US" dirty="0" smtClean="0"/>
              <a:t>Can you use both frameworks?</a:t>
            </a:r>
            <a:endParaRPr lang="en-US" dirty="0"/>
          </a:p>
        </p:txBody>
      </p:sp>
      <p:pic>
        <p:nvPicPr>
          <p:cNvPr id="1031" name="Picture 7" descr="C:\Users\Kristin\AppData\Local\Microsoft\Windows\Temporary Internet Files\Content.IE5\282DWL7K\MM900283214[1].gif"/>
          <p:cNvPicPr>
            <a:picLocks noChangeAspect="1" noChangeArrowheads="1" noCrop="1"/>
          </p:cNvPicPr>
          <p:nvPr/>
        </p:nvPicPr>
        <p:blipFill>
          <a:blip r:embed="rId2" cstate="print"/>
          <a:srcRect/>
          <a:stretch>
            <a:fillRect/>
          </a:stretch>
        </p:blipFill>
        <p:spPr bwMode="auto">
          <a:xfrm>
            <a:off x="3924300" y="2738437"/>
            <a:ext cx="1295400" cy="1381125"/>
          </a:xfrm>
          <a:prstGeom prst="rect">
            <a:avLst/>
          </a:prstGeom>
          <a:noFill/>
        </p:spPr>
      </p:pic>
      <p:pic>
        <p:nvPicPr>
          <p:cNvPr id="1032" name="Picture 8" descr="C:\Users\Kristin\AppData\Local\Microsoft\Windows\Temporary Internet Files\Content.IE5\282DWL7K\MM900283214[1].gif"/>
          <p:cNvPicPr>
            <a:picLocks noChangeAspect="1" noChangeArrowheads="1" noCrop="1"/>
          </p:cNvPicPr>
          <p:nvPr/>
        </p:nvPicPr>
        <p:blipFill>
          <a:blip r:embed="rId2" cstate="print"/>
          <a:srcRect/>
          <a:stretch>
            <a:fillRect/>
          </a:stretch>
        </p:blipFill>
        <p:spPr bwMode="auto">
          <a:xfrm>
            <a:off x="3924300" y="2738437"/>
            <a:ext cx="1295400" cy="1381125"/>
          </a:xfrm>
          <a:prstGeom prst="rect">
            <a:avLst/>
          </a:prstGeom>
          <a:noFill/>
        </p:spPr>
      </p:pic>
      <p:pic>
        <p:nvPicPr>
          <p:cNvPr id="1034" name="Picture 10" descr="C:\Users\Kristin\AppData\Local\Microsoft\Windows\Temporary Internet Files\Content.IE5\BD3JI7HI\MC900383788[1].wmf"/>
          <p:cNvPicPr>
            <a:picLocks noChangeAspect="1" noChangeArrowheads="1"/>
          </p:cNvPicPr>
          <p:nvPr/>
        </p:nvPicPr>
        <p:blipFill>
          <a:blip r:embed="rId3" cstate="print"/>
          <a:srcRect/>
          <a:stretch>
            <a:fillRect/>
          </a:stretch>
        </p:blipFill>
        <p:spPr bwMode="auto">
          <a:xfrm>
            <a:off x="6781800" y="2209800"/>
            <a:ext cx="937260" cy="780898"/>
          </a:xfrm>
          <a:prstGeom prst="rect">
            <a:avLst/>
          </a:prstGeom>
          <a:noFill/>
        </p:spPr>
      </p:pic>
      <p:pic>
        <p:nvPicPr>
          <p:cNvPr id="1035" name="Picture 11" descr="C:\Users\Kristin\AppData\Local\Microsoft\Windows\Temporary Internet Files\Content.IE5\LSY3BSB8\MC900285466[1].wmf"/>
          <p:cNvPicPr>
            <a:picLocks noGrp="1" noChangeAspect="1" noChangeArrowheads="1"/>
          </p:cNvPicPr>
          <p:nvPr>
            <p:ph idx="1"/>
          </p:nvPr>
        </p:nvPicPr>
        <p:blipFill>
          <a:blip r:embed="rId4" cstate="print"/>
          <a:srcRect/>
          <a:stretch>
            <a:fillRect/>
          </a:stretch>
        </p:blipFill>
        <p:spPr bwMode="auto">
          <a:xfrm>
            <a:off x="3276600" y="2438400"/>
            <a:ext cx="2929065" cy="2926080"/>
          </a:xfrm>
          <a:prstGeom prst="rect">
            <a:avLst/>
          </a:prstGeom>
          <a:noFill/>
        </p:spPr>
      </p:pic>
      <p:pic>
        <p:nvPicPr>
          <p:cNvPr id="1036" name="Picture 12" descr="C:\Users\Kristin\AppData\Local\Microsoft\Windows\Temporary Internet Files\Content.IE5\BD3JI7HI\MC900311832[1].wmf"/>
          <p:cNvPicPr>
            <a:picLocks noChangeAspect="1" noChangeArrowheads="1"/>
          </p:cNvPicPr>
          <p:nvPr/>
        </p:nvPicPr>
        <p:blipFill>
          <a:blip r:embed="rId5" cstate="print"/>
          <a:srcRect/>
          <a:stretch>
            <a:fillRect/>
          </a:stretch>
        </p:blipFill>
        <p:spPr bwMode="auto">
          <a:xfrm>
            <a:off x="1219200" y="4724400"/>
            <a:ext cx="944575" cy="766267"/>
          </a:xfrm>
          <a:prstGeom prst="rect">
            <a:avLst/>
          </a:prstGeom>
          <a:noFill/>
        </p:spPr>
      </p:pic>
      <p:pic>
        <p:nvPicPr>
          <p:cNvPr id="1037" name="Picture 13" descr="C:\Users\Kristin\AppData\Local\Microsoft\Windows\Temporary Internet Files\Content.IE5\LSY3BSB8\MC900383642[1].wmf"/>
          <p:cNvPicPr>
            <a:picLocks noChangeAspect="1" noChangeArrowheads="1"/>
          </p:cNvPicPr>
          <p:nvPr/>
        </p:nvPicPr>
        <p:blipFill>
          <a:blip r:embed="rId6" cstate="print"/>
          <a:srcRect/>
          <a:stretch>
            <a:fillRect/>
          </a:stretch>
        </p:blipFill>
        <p:spPr bwMode="auto">
          <a:xfrm>
            <a:off x="6858000" y="5562600"/>
            <a:ext cx="936625" cy="7191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points about the ‘quality’ of qualitative research…</a:t>
            </a:r>
            <a:endParaRPr lang="en-US" dirty="0"/>
          </a:p>
        </p:txBody>
      </p:sp>
      <p:sp>
        <p:nvSpPr>
          <p:cNvPr id="3" name="Text Placeholder 2"/>
          <p:cNvSpPr>
            <a:spLocks noGrp="1"/>
          </p:cNvSpPr>
          <p:nvPr>
            <p:ph type="body" idx="1"/>
          </p:nvPr>
        </p:nvSpPr>
        <p:spPr/>
        <p:txBody>
          <a:bodyPr/>
          <a:lstStyle/>
          <a:p>
            <a:endParaRPr lang="en-US"/>
          </a:p>
        </p:txBody>
      </p:sp>
      <p:pic>
        <p:nvPicPr>
          <p:cNvPr id="2051" name="Picture 3" descr="C:\Users\Kristin\AppData\Local\Microsoft\Windows\Temporary Internet Files\Content.IE5\LSY3BSB8\MC900297243[1].wmf"/>
          <p:cNvPicPr>
            <a:picLocks noChangeAspect="1" noChangeArrowheads="1"/>
          </p:cNvPicPr>
          <p:nvPr/>
        </p:nvPicPr>
        <p:blipFill>
          <a:blip r:embed="rId2" cstate="print"/>
          <a:srcRect/>
          <a:stretch>
            <a:fillRect/>
          </a:stretch>
        </p:blipFill>
        <p:spPr bwMode="auto">
          <a:xfrm>
            <a:off x="1828800" y="3429000"/>
            <a:ext cx="1828800" cy="1828800"/>
          </a:xfrm>
          <a:prstGeom prst="rect">
            <a:avLst/>
          </a:prstGeom>
          <a:noFill/>
        </p:spPr>
      </p:pic>
      <p:pic>
        <p:nvPicPr>
          <p:cNvPr id="2052" name="Picture 4" descr="C:\Users\Kristin\AppData\Local\Microsoft\Windows\Temporary Internet Files\Content.IE5\B6IH0S4P\MC900299137[1].wmf"/>
          <p:cNvPicPr>
            <a:picLocks noChangeAspect="1" noChangeArrowheads="1"/>
          </p:cNvPicPr>
          <p:nvPr/>
        </p:nvPicPr>
        <p:blipFill>
          <a:blip r:embed="rId3" cstate="print"/>
          <a:srcRect/>
          <a:stretch>
            <a:fillRect/>
          </a:stretch>
        </p:blipFill>
        <p:spPr bwMode="auto">
          <a:xfrm>
            <a:off x="4800600" y="3657600"/>
            <a:ext cx="1812341" cy="110276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610600" cy="1143000"/>
          </a:xfrm>
        </p:spPr>
        <p:txBody>
          <a:bodyPr>
            <a:normAutofit/>
          </a:bodyPr>
          <a:lstStyle/>
          <a:p>
            <a:r>
              <a:rPr lang="en-US" sz="3200" b="1" dirty="0" smtClean="0"/>
              <a:t>Judging the Quality of Qualitative Research</a:t>
            </a:r>
            <a:endParaRPr lang="en-US" sz="3200" b="1" dirty="0"/>
          </a:p>
        </p:txBody>
      </p:sp>
      <p:sp>
        <p:nvSpPr>
          <p:cNvPr id="2" name="Content Placeholder 1"/>
          <p:cNvSpPr>
            <a:spLocks noGrp="1"/>
          </p:cNvSpPr>
          <p:nvPr>
            <p:ph idx="1"/>
          </p:nvPr>
        </p:nvSpPr>
        <p:spPr>
          <a:xfrm>
            <a:off x="0" y="1828800"/>
            <a:ext cx="8686800" cy="4876800"/>
          </a:xfrm>
        </p:spPr>
        <p:txBody>
          <a:bodyPr>
            <a:normAutofit fontScale="92500" lnSpcReduction="10000"/>
          </a:bodyPr>
          <a:lstStyle/>
          <a:p>
            <a:pPr lvl="1"/>
            <a:r>
              <a:rPr lang="en-US" sz="3200" dirty="0" smtClean="0"/>
              <a:t>Lincoln &amp; </a:t>
            </a:r>
            <a:r>
              <a:rPr lang="en-US" sz="3200" dirty="0" err="1" smtClean="0"/>
              <a:t>Guba</a:t>
            </a:r>
            <a:r>
              <a:rPr lang="en-US" sz="3200" dirty="0" smtClean="0"/>
              <a:t> (1985) proposed 4 criteria:</a:t>
            </a:r>
          </a:p>
          <a:p>
            <a:pPr lvl="2"/>
            <a:r>
              <a:rPr lang="en-US" sz="3200" dirty="0" smtClean="0"/>
              <a:t>Credible</a:t>
            </a:r>
          </a:p>
          <a:p>
            <a:pPr lvl="3"/>
            <a:r>
              <a:rPr lang="en-US" sz="2800" dirty="0" smtClean="0"/>
              <a:t>Are findings ‘grounded’ in data?</a:t>
            </a:r>
          </a:p>
          <a:p>
            <a:pPr lvl="2"/>
            <a:r>
              <a:rPr lang="en-US" sz="3200" dirty="0" smtClean="0"/>
              <a:t>Dependable</a:t>
            </a:r>
          </a:p>
          <a:p>
            <a:pPr lvl="3"/>
            <a:r>
              <a:rPr lang="en-US" sz="2800" dirty="0" smtClean="0"/>
              <a:t>Are there parallels across data sources? Researchers?</a:t>
            </a:r>
          </a:p>
          <a:p>
            <a:pPr lvl="2"/>
            <a:r>
              <a:rPr lang="en-US" sz="3200" dirty="0" smtClean="0"/>
              <a:t>Confirmable</a:t>
            </a:r>
          </a:p>
          <a:p>
            <a:pPr lvl="3"/>
            <a:r>
              <a:rPr lang="en-US" sz="2800" dirty="0" smtClean="0"/>
              <a:t>Can findings be confirmed/corroborated by others?</a:t>
            </a:r>
          </a:p>
          <a:p>
            <a:pPr lvl="2"/>
            <a:r>
              <a:rPr lang="en-US" sz="3200" dirty="0" smtClean="0"/>
              <a:t>Transferable</a:t>
            </a:r>
          </a:p>
          <a:p>
            <a:pPr lvl="3"/>
            <a:r>
              <a:rPr lang="en-US" sz="2800" dirty="0" smtClean="0"/>
              <a:t>Are the conclusions transferrable to other groups/contexts?</a:t>
            </a:r>
          </a:p>
          <a:p>
            <a:pPr lvl="2"/>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Triangulation is another ‘method’ for judging quality…</a:t>
            </a:r>
            <a:endParaRPr lang="en-US" dirty="0"/>
          </a:p>
        </p:txBody>
      </p:sp>
      <p:sp>
        <p:nvSpPr>
          <p:cNvPr id="2" name="Content Placeholder 1"/>
          <p:cNvSpPr>
            <a:spLocks noGrp="1"/>
          </p:cNvSpPr>
          <p:nvPr>
            <p:ph idx="1"/>
          </p:nvPr>
        </p:nvSpPr>
        <p:spPr/>
        <p:txBody>
          <a:bodyPr>
            <a:normAutofit/>
          </a:bodyPr>
          <a:lstStyle/>
          <a:p>
            <a:r>
              <a:rPr lang="en-US" dirty="0" smtClean="0"/>
              <a:t>Supposed to support a finding by showing that independent measures of it agree with it, or at least, do not contradict it</a:t>
            </a:r>
          </a:p>
          <a:p>
            <a:endParaRPr lang="en-US" dirty="0" smtClean="0"/>
          </a:p>
          <a:p>
            <a:r>
              <a:rPr lang="en-US" dirty="0" smtClean="0"/>
              <a:t>What types of triangulation?</a:t>
            </a:r>
          </a:p>
          <a:p>
            <a:pPr lvl="1"/>
            <a:r>
              <a:rPr lang="en-US" dirty="0" smtClean="0"/>
              <a:t>Data source (people, documents, times, places)</a:t>
            </a:r>
          </a:p>
          <a:p>
            <a:pPr lvl="1"/>
            <a:r>
              <a:rPr lang="en-US" dirty="0" smtClean="0"/>
              <a:t>Method (observations, interviews)</a:t>
            </a:r>
          </a:p>
          <a:p>
            <a:pPr lvl="1"/>
            <a:r>
              <a:rPr lang="en-US" dirty="0" smtClean="0"/>
              <a:t>Researchers</a:t>
            </a:r>
          </a:p>
          <a:p>
            <a:pPr lvl="1"/>
            <a:r>
              <a:rPr lang="en-US" dirty="0" smtClean="0"/>
              <a:t>Data type (qualitative text, surveys, etc.)</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‘general’ tips for ensuring quality</a:t>
            </a:r>
            <a:endParaRPr lang="en-US" dirty="0"/>
          </a:p>
        </p:txBody>
      </p:sp>
      <p:sp>
        <p:nvSpPr>
          <p:cNvPr id="3" name="Content Placeholder 2"/>
          <p:cNvSpPr>
            <a:spLocks noGrp="1"/>
          </p:cNvSpPr>
          <p:nvPr>
            <p:ph idx="1"/>
          </p:nvPr>
        </p:nvSpPr>
        <p:spPr/>
        <p:txBody>
          <a:bodyPr>
            <a:normAutofit/>
          </a:bodyPr>
          <a:lstStyle/>
          <a:p>
            <a:r>
              <a:rPr lang="en-US" dirty="0" smtClean="0"/>
              <a:t>Make an audit trail: document how the interviews were conducted, the decisions in the made field – so that others will know exactly what was done</a:t>
            </a:r>
          </a:p>
          <a:p>
            <a:endParaRPr lang="en-US" dirty="0" smtClean="0"/>
          </a:p>
          <a:p>
            <a:r>
              <a:rPr lang="en-US" dirty="0" smtClean="0"/>
              <a:t>Be reflexive: keep a critical account of the research process, including internal and external dialogues</a:t>
            </a:r>
          </a:p>
          <a:p>
            <a:endParaRPr lang="en-US" dirty="0" smtClean="0"/>
          </a:p>
          <a:p>
            <a:pPr>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questions to ask:</a:t>
            </a:r>
            <a:endParaRPr lang="en-US" dirty="0"/>
          </a:p>
        </p:txBody>
      </p:sp>
      <p:sp>
        <p:nvSpPr>
          <p:cNvPr id="3" name="Content Placeholder 2"/>
          <p:cNvSpPr>
            <a:spLocks noGrp="1"/>
          </p:cNvSpPr>
          <p:nvPr>
            <p:ph idx="1"/>
          </p:nvPr>
        </p:nvSpPr>
        <p:spPr/>
        <p:txBody>
          <a:bodyPr/>
          <a:lstStyle/>
          <a:p>
            <a:r>
              <a:rPr lang="en-US" dirty="0" smtClean="0"/>
              <a:t>What are the ways the interviews differed and how might these have affected the data?</a:t>
            </a:r>
          </a:p>
          <a:p>
            <a:endParaRPr lang="en-US" dirty="0" smtClean="0"/>
          </a:p>
          <a:p>
            <a:r>
              <a:rPr lang="en-US" dirty="0" smtClean="0"/>
              <a:t>Were there any external issues that may have affected the data collected?</a:t>
            </a:r>
          </a:p>
          <a:p>
            <a:endParaRPr lang="en-US" dirty="0" smtClean="0"/>
          </a:p>
          <a:p>
            <a:r>
              <a:rPr lang="en-US" dirty="0" smtClean="0"/>
              <a:t>If you find “outliers” – can they be explained, and can they be your </a:t>
            </a:r>
            <a:r>
              <a:rPr lang="en-US" smtClean="0"/>
              <a:t>‘friends’ </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qualitative research?</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“Qualitative research is concerned with meaning: how people interpret their experiences and how they use those interpretations to guide the way they live.” (</a:t>
            </a:r>
            <a:r>
              <a:rPr lang="en-US" dirty="0" err="1" smtClean="0"/>
              <a:t>MacQueen</a:t>
            </a:r>
            <a:r>
              <a:rPr lang="en-US" dirty="0" smtClean="0"/>
              <a:t>, 2002)</a:t>
            </a:r>
          </a:p>
          <a:p>
            <a:pPr>
              <a:buNone/>
            </a:pPr>
            <a:endParaRPr lang="en-US" dirty="0" smtClean="0"/>
          </a:p>
          <a:p>
            <a:r>
              <a:rPr lang="en-US" dirty="0" smtClean="0"/>
              <a:t>“Qualitative methods attempt to understand the world from the perspective of the research participants. They address ‘how’ and ‘why’ questions, suitable for exploring new topics and obtaining insightful data on complex issues.” (</a:t>
            </a:r>
            <a:r>
              <a:rPr lang="en-US" dirty="0" err="1" smtClean="0"/>
              <a:t>Teijlingen</a:t>
            </a:r>
            <a:r>
              <a:rPr lang="en-US" dirty="0" smtClean="0"/>
              <a:t> and Forrest, 2004)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When to use qualitative research</a:t>
            </a:r>
            <a:endParaRPr lang="en-US" dirty="0"/>
          </a:p>
        </p:txBody>
      </p:sp>
      <p:sp>
        <p:nvSpPr>
          <p:cNvPr id="2" name="Content Placeholder 1"/>
          <p:cNvSpPr>
            <a:spLocks noGrp="1"/>
          </p:cNvSpPr>
          <p:nvPr>
            <p:ph idx="1"/>
          </p:nvPr>
        </p:nvSpPr>
        <p:spPr>
          <a:xfrm>
            <a:off x="457200" y="1481328"/>
            <a:ext cx="8229600" cy="4843272"/>
          </a:xfrm>
        </p:spPr>
        <p:txBody>
          <a:bodyPr>
            <a:normAutofit fontScale="92500" lnSpcReduction="20000"/>
          </a:bodyPr>
          <a:lstStyle/>
          <a:p>
            <a:r>
              <a:rPr lang="en-US" dirty="0" smtClean="0"/>
              <a:t>When you want to know why people do the things they do:</a:t>
            </a:r>
          </a:p>
          <a:p>
            <a:pPr lvl="1"/>
            <a:r>
              <a:rPr lang="en-US" dirty="0" smtClean="0"/>
              <a:t>Why do some adolescents go to one clinic and not another?</a:t>
            </a:r>
          </a:p>
          <a:p>
            <a:pPr lvl="1"/>
            <a:r>
              <a:rPr lang="en-US" dirty="0" smtClean="0"/>
              <a:t>Why is the female condom not getting used?</a:t>
            </a:r>
          </a:p>
          <a:p>
            <a:pPr lvl="1"/>
            <a:r>
              <a:rPr lang="en-US" dirty="0" smtClean="0"/>
              <a:t>How can we ask women in sub-Saharan Africa about female genital mutilation?</a:t>
            </a:r>
          </a:p>
          <a:p>
            <a:endParaRPr lang="en-US" dirty="0" smtClean="0"/>
          </a:p>
          <a:p>
            <a:r>
              <a:rPr lang="en-US" dirty="0" smtClean="0"/>
              <a:t>When you want to know how people make the decisions they do:</a:t>
            </a:r>
          </a:p>
          <a:p>
            <a:pPr lvl="1"/>
            <a:r>
              <a:rPr lang="en-US" dirty="0" smtClean="0"/>
              <a:t>How do adolescents decide when they should start “dating”?</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Example of qualitative research</a:t>
            </a:r>
            <a:endParaRPr lang="en-US" dirty="0"/>
          </a:p>
        </p:txBody>
      </p:sp>
      <p:sp>
        <p:nvSpPr>
          <p:cNvPr id="2" name="Content Placeholder 1"/>
          <p:cNvSpPr>
            <a:spLocks noGrp="1"/>
          </p:cNvSpPr>
          <p:nvPr>
            <p:ph idx="1"/>
          </p:nvPr>
        </p:nvSpPr>
        <p:spPr/>
        <p:txBody>
          <a:bodyPr>
            <a:normAutofit/>
          </a:bodyPr>
          <a:lstStyle/>
          <a:p>
            <a:r>
              <a:rPr lang="en-US" dirty="0" smtClean="0"/>
              <a:t>A country plagued with high rates of STI and low condom use invited a team of experts to introduce a new contraceptive option: the female condom</a:t>
            </a:r>
          </a:p>
          <a:p>
            <a:pPr lvl="1"/>
            <a:r>
              <a:rPr lang="en-US" dirty="0" smtClean="0"/>
              <a:t>After campaign, results showed that rates of infection had dropped; women and men were seeking STI treatment</a:t>
            </a:r>
          </a:p>
          <a:p>
            <a:pPr lvl="1"/>
            <a:r>
              <a:rPr lang="en-US" dirty="0" smtClean="0"/>
              <a:t>Twelve months later, treatment rates were still up, but rates of new infection were increasing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continued…</a:t>
            </a:r>
            <a:endParaRPr lang="en-US" dirty="0"/>
          </a:p>
        </p:txBody>
      </p:sp>
      <p:sp>
        <p:nvSpPr>
          <p:cNvPr id="2" name="Content Placeholder 1"/>
          <p:cNvSpPr>
            <a:spLocks noGrp="1"/>
          </p:cNvSpPr>
          <p:nvPr>
            <p:ph idx="1"/>
          </p:nvPr>
        </p:nvSpPr>
        <p:spPr>
          <a:xfrm>
            <a:off x="457200" y="1481328"/>
            <a:ext cx="8229600" cy="4919472"/>
          </a:xfrm>
        </p:spPr>
        <p:txBody>
          <a:bodyPr>
            <a:normAutofit fontScale="92500" lnSpcReduction="10000"/>
          </a:bodyPr>
          <a:lstStyle/>
          <a:p>
            <a:r>
              <a:rPr lang="en-US" dirty="0" smtClean="0"/>
              <a:t>Qualitative follow-up study to explore ‘meaning’ of female condom to different community groups</a:t>
            </a:r>
          </a:p>
          <a:p>
            <a:r>
              <a:rPr lang="en-US" dirty="0" smtClean="0"/>
              <a:t>Findings revealed:</a:t>
            </a:r>
          </a:p>
          <a:p>
            <a:pPr lvl="1"/>
            <a:r>
              <a:rPr lang="en-US" dirty="0" smtClean="0"/>
              <a:t>Clinicians weren’t distributing condom because they thought it was laced with HIV</a:t>
            </a:r>
          </a:p>
          <a:p>
            <a:pPr lvl="1"/>
            <a:r>
              <a:rPr lang="en-US" dirty="0" smtClean="0"/>
              <a:t>Men didn’t like the condom because it gave women “a license to engage in extramarital affairs”</a:t>
            </a:r>
          </a:p>
          <a:p>
            <a:pPr lvl="1"/>
            <a:r>
              <a:rPr lang="en-US" dirty="0" smtClean="0"/>
              <a:t>Women were conflicted; they liked the idea of independent protection, but knew that they risked abandonment by male partners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990600"/>
          </a:xfrm>
        </p:spPr>
        <p:txBody>
          <a:bodyPr>
            <a:normAutofit/>
          </a:bodyPr>
          <a:lstStyle/>
          <a:p>
            <a:r>
              <a:rPr lang="en-US" dirty="0" smtClean="0"/>
              <a:t>Just like the example:</a:t>
            </a:r>
            <a:endParaRPr lang="en-US" dirty="0"/>
          </a:p>
        </p:txBody>
      </p:sp>
      <p:sp>
        <p:nvSpPr>
          <p:cNvPr id="2" name="Content Placeholder 1"/>
          <p:cNvSpPr>
            <a:spLocks noGrp="1"/>
          </p:cNvSpPr>
          <p:nvPr>
            <p:ph idx="1"/>
          </p:nvPr>
        </p:nvSpPr>
        <p:spPr/>
        <p:txBody>
          <a:bodyPr>
            <a:normAutofit/>
          </a:bodyPr>
          <a:lstStyle/>
          <a:p>
            <a:r>
              <a:rPr lang="en-US" dirty="0" smtClean="0"/>
              <a:t>The Global Early Adolescent Study (GEAS) seeks to find both adolescent and parent “meanings” on:</a:t>
            </a:r>
          </a:p>
          <a:p>
            <a:endParaRPr lang="en-US" dirty="0" smtClean="0"/>
          </a:p>
          <a:p>
            <a:pPr lvl="1"/>
            <a:r>
              <a:rPr lang="en-US" dirty="0" smtClean="0"/>
              <a:t>Transitions into adolescence</a:t>
            </a:r>
          </a:p>
          <a:p>
            <a:pPr lvl="2"/>
            <a:r>
              <a:rPr lang="en-US" dirty="0" smtClean="0"/>
              <a:t>What it is to be a ‘boy’ and ‘girl’ adolescent</a:t>
            </a:r>
          </a:p>
          <a:p>
            <a:pPr lvl="1"/>
            <a:r>
              <a:rPr lang="en-US" dirty="0" smtClean="0"/>
              <a:t>Interpersonal relationships, and how gender influences those ‘meanings”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common qualitative methods used in public health:</a:t>
            </a:r>
            <a:endParaRPr lang="en-US" dirty="0"/>
          </a:p>
        </p:txBody>
      </p:sp>
      <p:sp>
        <p:nvSpPr>
          <p:cNvPr id="3" name="Content Placeholder 2"/>
          <p:cNvSpPr>
            <a:spLocks noGrp="1"/>
          </p:cNvSpPr>
          <p:nvPr>
            <p:ph idx="1"/>
          </p:nvPr>
        </p:nvSpPr>
        <p:spPr/>
        <p:txBody>
          <a:bodyPr/>
          <a:lstStyle/>
          <a:p>
            <a:pPr>
              <a:buNone/>
            </a:pPr>
            <a:r>
              <a:rPr lang="en-US" dirty="0" smtClean="0"/>
              <a:t>In-depth interview (face-to-face, telephone)</a:t>
            </a:r>
          </a:p>
          <a:p>
            <a:pPr>
              <a:buNone/>
            </a:pPr>
            <a:endParaRPr lang="en-US" dirty="0" smtClean="0"/>
          </a:p>
          <a:p>
            <a:pPr>
              <a:buNone/>
            </a:pPr>
            <a:r>
              <a:rPr lang="en-US" dirty="0" smtClean="0"/>
              <a:t>Focus group discussions (existing groups such as students at a school, or groups based on some characteristics)</a:t>
            </a:r>
          </a:p>
          <a:p>
            <a:pPr>
              <a:buNone/>
            </a:pPr>
            <a:endParaRPr lang="en-US" dirty="0" smtClean="0"/>
          </a:p>
          <a:p>
            <a:pPr>
              <a:buNone/>
            </a:pPr>
            <a:r>
              <a:rPr lang="en-US" dirty="0" smtClean="0"/>
              <a:t>Observations (direct and participant)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Epistemologies and Paradigms of Qualitative research</a:t>
            </a:r>
            <a:endParaRPr lang="en-US" dirty="0"/>
          </a:p>
        </p:txBody>
      </p:sp>
      <p:sp>
        <p:nvSpPr>
          <p:cNvPr id="3" name="Text Placeholder 2"/>
          <p:cNvSpPr>
            <a:spLocks noGrp="1"/>
          </p:cNvSpPr>
          <p:nvPr>
            <p:ph type="body" idx="1"/>
          </p:nvPr>
        </p:nvSpPr>
        <p:spPr/>
        <p:txBody>
          <a:bodyPr/>
          <a:lstStyle/>
          <a:p>
            <a:endParaRPr lang="en-US" dirty="0"/>
          </a:p>
        </p:txBody>
      </p:sp>
      <p:pic>
        <p:nvPicPr>
          <p:cNvPr id="1026" name="Picture 2" descr="C:\Users\Kristin\AppData\Local\Microsoft\Windows\Temporary Internet Files\Content.IE5\282DWL7K\MP900409270[1].jpg"/>
          <p:cNvPicPr>
            <a:picLocks noChangeAspect="1" noChangeArrowheads="1"/>
          </p:cNvPicPr>
          <p:nvPr/>
        </p:nvPicPr>
        <p:blipFill>
          <a:blip r:embed="rId2" cstate="print"/>
          <a:srcRect/>
          <a:stretch>
            <a:fillRect/>
          </a:stretch>
        </p:blipFill>
        <p:spPr bwMode="auto">
          <a:xfrm>
            <a:off x="2590800" y="2971800"/>
            <a:ext cx="3502725" cy="2926080"/>
          </a:xfrm>
          <a:prstGeom prst="rect">
            <a:avLst/>
          </a:prstGeom>
          <a:noFill/>
        </p:spPr>
      </p:pic>
      <p:pic>
        <p:nvPicPr>
          <p:cNvPr id="1028" name="Picture 4" descr="C:\Documents and Settings\All Users\MEDIA\CAGCAT10\j0299125.wmf"/>
          <p:cNvPicPr>
            <a:picLocks noChangeAspect="1" noChangeArrowheads="1"/>
          </p:cNvPicPr>
          <p:nvPr/>
        </p:nvPicPr>
        <p:blipFill>
          <a:blip r:embed="rId3" cstate="print"/>
          <a:srcRect/>
          <a:stretch>
            <a:fillRect/>
          </a:stretch>
        </p:blipFill>
        <p:spPr bwMode="auto">
          <a:xfrm>
            <a:off x="7010400" y="3505200"/>
            <a:ext cx="1100023" cy="1805026"/>
          </a:xfrm>
          <a:prstGeom prst="rect">
            <a:avLst/>
          </a:prstGeom>
          <a:noFill/>
        </p:spPr>
      </p:pic>
      <p:pic>
        <p:nvPicPr>
          <p:cNvPr id="1029" name="Picture 5" descr="C:\Users\Kristin\AppData\Local\Microsoft\Windows\Temporary Internet Files\Content.IE5\B6IH0S4P\MC900299133[1].wmf"/>
          <p:cNvPicPr>
            <a:picLocks noChangeAspect="1" noChangeArrowheads="1"/>
          </p:cNvPicPr>
          <p:nvPr/>
        </p:nvPicPr>
        <p:blipFill>
          <a:blip r:embed="rId4" cstate="print"/>
          <a:srcRect/>
          <a:stretch>
            <a:fillRect/>
          </a:stretch>
        </p:blipFill>
        <p:spPr bwMode="auto">
          <a:xfrm>
            <a:off x="685800" y="3429000"/>
            <a:ext cx="1286561" cy="18105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Qualitative Epistemologies</a:t>
            </a:r>
            <a:endParaRPr lang="en-US" dirty="0"/>
          </a:p>
        </p:txBody>
      </p:sp>
      <p:sp>
        <p:nvSpPr>
          <p:cNvPr id="2" name="Content Placeholder 1"/>
          <p:cNvSpPr>
            <a:spLocks noGrp="1"/>
          </p:cNvSpPr>
          <p:nvPr>
            <p:ph idx="1"/>
          </p:nvPr>
        </p:nvSpPr>
        <p:spPr>
          <a:xfrm>
            <a:off x="152400" y="1447800"/>
            <a:ext cx="8991600" cy="5410199"/>
          </a:xfrm>
        </p:spPr>
        <p:txBody>
          <a:bodyPr>
            <a:normAutofit fontScale="92500" lnSpcReduction="10000"/>
          </a:bodyPr>
          <a:lstStyle/>
          <a:p>
            <a:r>
              <a:rPr lang="en-US" dirty="0" smtClean="0"/>
              <a:t>Epistemology is the ‘philosophy of knowledge’ – how we come to know what we know</a:t>
            </a:r>
          </a:p>
          <a:p>
            <a:endParaRPr lang="en-US" dirty="0" smtClean="0"/>
          </a:p>
          <a:p>
            <a:r>
              <a:rPr lang="en-US" dirty="0" smtClean="0"/>
              <a:t>Questions that need to be addressed:</a:t>
            </a:r>
          </a:p>
          <a:p>
            <a:pPr lvl="1"/>
            <a:r>
              <a:rPr lang="en-US" b="1" dirty="0" smtClean="0"/>
              <a:t>How reality can be known </a:t>
            </a:r>
            <a:r>
              <a:rPr lang="en-US" dirty="0" smtClean="0"/>
              <a:t>– is there a real ‘objective’ world out there or is it socially constructed?</a:t>
            </a:r>
          </a:p>
          <a:p>
            <a:pPr lvl="1"/>
            <a:r>
              <a:rPr lang="en-US" b="1" dirty="0" smtClean="0"/>
              <a:t>The relationship between the knower and what is known </a:t>
            </a:r>
            <a:r>
              <a:rPr lang="en-US" dirty="0" smtClean="0"/>
              <a:t> -- does the knower have to be ‘objective’ and affect the outcome as little as possible or does the knower actively co-construct knowledge?</a:t>
            </a:r>
            <a:endParaRPr lang="en-US" b="1" dirty="0" smtClean="0"/>
          </a:p>
          <a:p>
            <a:pPr lvl="1"/>
            <a:r>
              <a:rPr lang="en-US" b="1" dirty="0" smtClean="0"/>
              <a:t>The assumptions, and principles that guide the process of knowing and the achievement of findings </a:t>
            </a:r>
            <a:r>
              <a:rPr lang="en-US" dirty="0" smtClean="0"/>
              <a:t>--  the methods used</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677</TotalTime>
  <Words>1537</Words>
  <Application>Microsoft Macintosh PowerPoint</Application>
  <PresentationFormat>On-screen Show (4:3)</PresentationFormat>
  <Paragraphs>127</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What is qualitative research? A brief introduction</vt:lpstr>
      <vt:lpstr>What is qualitative research?</vt:lpstr>
      <vt:lpstr>When to use qualitative research</vt:lpstr>
      <vt:lpstr>Example of qualitative research</vt:lpstr>
      <vt:lpstr>Example continued…</vt:lpstr>
      <vt:lpstr>Just like the example:</vt:lpstr>
      <vt:lpstr>Most common qualitative methods used in public health:</vt:lpstr>
      <vt:lpstr>Epistemologies and Paradigms of Qualitative research</vt:lpstr>
      <vt:lpstr>Qualitative Epistemologies</vt:lpstr>
      <vt:lpstr>Positivism</vt:lpstr>
      <vt:lpstr>Interpretivism</vt:lpstr>
      <vt:lpstr>Positivist vs. Interpretivist</vt:lpstr>
      <vt:lpstr>Example: use of oral contraceptive pills among women in Kashashi village</vt:lpstr>
      <vt:lpstr>Can you use both frameworks?</vt:lpstr>
      <vt:lpstr>A few points about the ‘quality’ of qualitative research…</vt:lpstr>
      <vt:lpstr>Judging the Quality of Qualitative Research</vt:lpstr>
      <vt:lpstr>Triangulation is another ‘method’ for judging quality…</vt:lpstr>
      <vt:lpstr>A few ‘general’ tips for ensuring quality</vt:lpstr>
      <vt:lpstr>A few questions to 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Qualitative Methods in Reproductive Health</dc:title>
  <dc:creator>Kristin</dc:creator>
  <cp:lastModifiedBy>Anna Larsson</cp:lastModifiedBy>
  <cp:revision>85</cp:revision>
  <dcterms:created xsi:type="dcterms:W3CDTF">2009-11-09T17:22:52Z</dcterms:created>
  <dcterms:modified xsi:type="dcterms:W3CDTF">2014-06-08T00:48:34Z</dcterms:modified>
</cp:coreProperties>
</file>