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6" r:id="rId2"/>
    <p:sldId id="257" r:id="rId3"/>
    <p:sldId id="265" r:id="rId4"/>
    <p:sldId id="266" r:id="rId5"/>
    <p:sldId id="267" r:id="rId6"/>
    <p:sldId id="261" r:id="rId7"/>
    <p:sldId id="262" r:id="rId8"/>
    <p:sldId id="26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72" autoAdjust="0"/>
  </p:normalViewPr>
  <p:slideViewPr>
    <p:cSldViewPr snapToGrid="0" snapToObjects="1">
      <p:cViewPr varScale="1">
        <p:scale>
          <a:sx n="70" d="100"/>
          <a:sy n="70" d="100"/>
        </p:scale>
        <p:origin x="-18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300842-4C4D-D94A-B7DC-269ED005E379}" type="datetimeFigureOut">
              <a:rPr lang="en-US" smtClean="0"/>
              <a:t>02/02/2015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F6E8B7-662E-5947-A5E6-5C84735BA818}" type="slidenum">
              <a:rPr lang="en-US" smtClean="0"/>
              <a:t>‹#›</a:t>
            </a:fld>
            <a:endParaRPr lang="en-US"/>
          </a:p>
        </p:txBody>
      </p:sp>
    </p:spTree>
    <p:extLst>
      <p:ext uri="{BB962C8B-B14F-4D97-AF65-F5344CB8AC3E}">
        <p14:creationId xmlns:p14="http://schemas.microsoft.com/office/powerpoint/2010/main" val="23688525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6175" y="685800"/>
            <a:ext cx="4416425" cy="3313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xfrm>
            <a:off x="684871" y="4191003"/>
            <a:ext cx="5488264" cy="4267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100" dirty="0"/>
          </a:p>
        </p:txBody>
      </p:sp>
      <p:sp>
        <p:nvSpPr>
          <p:cNvPr id="4" name="Slide Number Placeholder 3"/>
          <p:cNvSpPr>
            <a:spLocks noGrp="1"/>
          </p:cNvSpPr>
          <p:nvPr>
            <p:ph type="sldNum" sz="quarter" idx="5"/>
          </p:nvPr>
        </p:nvSpPr>
        <p:spPr/>
        <p:txBody>
          <a:bodyPr/>
          <a:lstStyle/>
          <a:p>
            <a:pPr>
              <a:defRPr/>
            </a:pPr>
            <a:fld id="{940FB1B5-42EF-434C-B367-686B718A5DAB}" type="slidenum">
              <a:rPr lang="en-US">
                <a:solidFill>
                  <a:prstClr val="black"/>
                </a:solidFill>
              </a:rPr>
              <a:pPr>
                <a:defRPr/>
              </a:pPr>
              <a:t>3</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smtClean="0"/>
              <a:t>Strategic</a:t>
            </a:r>
            <a:r>
              <a:rPr lang="en-US" altLang="en-US" sz="1200" dirty="0" smtClean="0"/>
              <a:t>: rather than try to take notes of every detail or quote, write down key words that will trigger your memory when you expand your notes</a:t>
            </a:r>
          </a:p>
          <a:p>
            <a:endParaRPr lang="en-US" altLang="en-US" sz="1200" dirty="0" smtClean="0"/>
          </a:p>
          <a:p>
            <a:r>
              <a:rPr lang="en-US" altLang="en-US" sz="1200" b="1" dirty="0" smtClean="0"/>
              <a:t>Organized and Efficient</a:t>
            </a:r>
            <a:r>
              <a:rPr lang="en-US" altLang="en-US" sz="1200" dirty="0" smtClean="0"/>
              <a:t>: Develop short-hand system.  Since you will expand and type your notes soon after you write them, it doesn’t matter if you are the only person who can understand your short-hand system. Use abbreviations and acronyms to quickly note what is being said</a:t>
            </a:r>
          </a:p>
          <a:p>
            <a:endParaRPr lang="en-US" altLang="en-US" sz="1200" dirty="0" smtClean="0"/>
          </a:p>
          <a:p>
            <a:r>
              <a:rPr lang="en-US" altLang="en-US" sz="1200" b="1" dirty="0" smtClean="0"/>
              <a:t>Observant: </a:t>
            </a:r>
            <a:r>
              <a:rPr lang="en-US" altLang="en-US" sz="1200" dirty="0" smtClean="0"/>
              <a:t>It is important to cover a range of observations. In addition to  what people say, note body language, moods, attitudes, general environment and any other relevant things</a:t>
            </a:r>
          </a:p>
          <a:p>
            <a:endParaRPr lang="en-US" altLang="en-US" sz="1200" dirty="0" smtClean="0"/>
          </a:p>
          <a:p>
            <a:r>
              <a:rPr lang="en-US" altLang="en-US" sz="1200" b="1" dirty="0" smtClean="0"/>
              <a:t>Discrete: </a:t>
            </a:r>
            <a:r>
              <a:rPr lang="en-US" altLang="en-US" sz="1200" dirty="0" smtClean="0"/>
              <a:t>when operating recording equipment or taking notes, should not distract the participant</a:t>
            </a:r>
          </a:p>
          <a:p>
            <a:r>
              <a:rPr lang="en-US" altLang="en-US" sz="1200" dirty="0" smtClean="0"/>
              <a:t>Ability to synthesize information: this is particularly important as you expand your notes so that they can be shared with research team</a:t>
            </a:r>
          </a:p>
          <a:p>
            <a:endParaRPr lang="en-US" dirty="0"/>
          </a:p>
        </p:txBody>
      </p:sp>
      <p:sp>
        <p:nvSpPr>
          <p:cNvPr id="4" name="Slide Number Placeholder 3"/>
          <p:cNvSpPr>
            <a:spLocks noGrp="1"/>
          </p:cNvSpPr>
          <p:nvPr>
            <p:ph type="sldNum" sz="quarter" idx="10"/>
          </p:nvPr>
        </p:nvSpPr>
        <p:spPr/>
        <p:txBody>
          <a:bodyPr/>
          <a:lstStyle/>
          <a:p>
            <a:fld id="{2CF6E8B7-662E-5947-A5E6-5C84735BA818}" type="slidenum">
              <a:rPr lang="en-US" smtClean="0"/>
              <a:t>4</a:t>
            </a:fld>
            <a:endParaRPr lang="en-US"/>
          </a:p>
        </p:txBody>
      </p:sp>
    </p:spTree>
    <p:extLst>
      <p:ext uri="{BB962C8B-B14F-4D97-AF65-F5344CB8AC3E}">
        <p14:creationId xmlns:p14="http://schemas.microsoft.com/office/powerpoint/2010/main" val="503204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299A1DA-0E65-44E4-879C-BA81E532706D}" type="slidenum">
              <a:rPr lang="en-US" smtClean="0"/>
              <a:t>5</a:t>
            </a:fld>
            <a:endParaRPr lang="en-US"/>
          </a:p>
        </p:txBody>
      </p:sp>
    </p:spTree>
    <p:extLst>
      <p:ext uri="{BB962C8B-B14F-4D97-AF65-F5344CB8AC3E}">
        <p14:creationId xmlns:p14="http://schemas.microsoft.com/office/powerpoint/2010/main" val="3684050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6175" y="685800"/>
            <a:ext cx="4416425" cy="3313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xfrm>
            <a:off x="684871" y="4191003"/>
            <a:ext cx="5488264" cy="4267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100" dirty="0" smtClean="0"/>
              <a:t>It is the only way for those of us who are not actually in the field to understand all the valuable work you actually do.  It is also the only way we can communicate our findings to others</a:t>
            </a:r>
          </a:p>
        </p:txBody>
      </p:sp>
      <p:sp>
        <p:nvSpPr>
          <p:cNvPr id="4" name="Slide Number Placeholder 3"/>
          <p:cNvSpPr>
            <a:spLocks noGrp="1"/>
          </p:cNvSpPr>
          <p:nvPr>
            <p:ph type="sldNum" sz="quarter" idx="5"/>
          </p:nvPr>
        </p:nvSpPr>
        <p:spPr/>
        <p:txBody>
          <a:bodyPr/>
          <a:lstStyle/>
          <a:p>
            <a:pPr>
              <a:defRPr/>
            </a:pPr>
            <a:fld id="{940FB1B5-42EF-434C-B367-686B718A5DAB}" type="slidenum">
              <a:rPr lang="en-US">
                <a:solidFill>
                  <a:prstClr val="black"/>
                </a:solidFill>
              </a:rPr>
              <a:pPr>
                <a:defRPr/>
              </a:pPr>
              <a:t>8</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93D57FB5-3417-0949-A89D-706EED4F21DE}" type="datetimeFigureOut">
              <a:rPr lang="en-US" smtClean="0"/>
              <a:t>02/02/2015</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7260D24B-0DFF-4348-81E6-C191E4E2C93E}"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sv-SE"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10"/>
          </p:nvPr>
        </p:nvSpPr>
        <p:spPr/>
        <p:txBody>
          <a:bodyPr/>
          <a:lstStyle/>
          <a:p>
            <a:fld id="{93D57FB5-3417-0949-A89D-706EED4F21DE}" type="datetimeFigureOut">
              <a:rPr lang="en-US" smtClean="0"/>
              <a:t>02/02/2015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60D24B-0DFF-4348-81E6-C191E4E2C9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sv-SE"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Date Placeholder 3"/>
          <p:cNvSpPr>
            <a:spLocks noGrp="1"/>
          </p:cNvSpPr>
          <p:nvPr>
            <p:ph type="dt" sz="half" idx="10"/>
          </p:nvPr>
        </p:nvSpPr>
        <p:spPr/>
        <p:txBody>
          <a:bodyPr/>
          <a:lstStyle/>
          <a:p>
            <a:fld id="{93D57FB5-3417-0949-A89D-706EED4F21DE}" type="datetimeFigureOut">
              <a:rPr lang="en-US" smtClean="0"/>
              <a:t>02/02/2015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7260D24B-0DFF-4348-81E6-C191E4E2C93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Date Placeholder 3"/>
          <p:cNvSpPr>
            <a:spLocks noGrp="1"/>
          </p:cNvSpPr>
          <p:nvPr>
            <p:ph type="dt" sz="half" idx="10"/>
          </p:nvPr>
        </p:nvSpPr>
        <p:spPr/>
        <p:txBody>
          <a:bodyPr/>
          <a:lstStyle/>
          <a:p>
            <a:fld id="{93D57FB5-3417-0949-A89D-706EED4F21DE}" type="datetimeFigureOut">
              <a:rPr lang="en-US" smtClean="0"/>
              <a:t>02/02/2015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60D24B-0DFF-4348-81E6-C191E4E2C93E}" type="slidenum">
              <a:rPr lang="en-US" smtClean="0"/>
              <a:t>‹#›</a:t>
            </a:fld>
            <a:endParaRPr lang="en-US"/>
          </a:p>
        </p:txBody>
      </p:sp>
      <p:sp>
        <p:nvSpPr>
          <p:cNvPr id="7" name="Title 6"/>
          <p:cNvSpPr>
            <a:spLocks noGrp="1"/>
          </p:cNvSpPr>
          <p:nvPr>
            <p:ph type="title"/>
          </p:nvPr>
        </p:nvSpPr>
        <p:spPr/>
        <p:txBody>
          <a:bodyPr/>
          <a:lstStyle/>
          <a:p>
            <a:r>
              <a:rPr lang="sv-SE"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93D57FB5-3417-0949-A89D-706EED4F21DE}" type="datetimeFigureOut">
              <a:rPr lang="en-US" smtClean="0"/>
              <a:t>02/02/2015</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7260D24B-0DFF-4348-81E6-C191E4E2C93E}"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sv-SE"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5" name="Date Placeholder 4"/>
          <p:cNvSpPr>
            <a:spLocks noGrp="1"/>
          </p:cNvSpPr>
          <p:nvPr>
            <p:ph type="dt" sz="half" idx="10"/>
          </p:nvPr>
        </p:nvSpPr>
        <p:spPr/>
        <p:txBody>
          <a:bodyPr/>
          <a:lstStyle/>
          <a:p>
            <a:fld id="{93D57FB5-3417-0949-A89D-706EED4F21DE}" type="datetimeFigureOut">
              <a:rPr lang="en-US" smtClean="0"/>
              <a:t>02/02/2015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60D24B-0DFF-4348-81E6-C191E4E2C93E}" type="slidenum">
              <a:rPr lang="en-US" smtClean="0"/>
              <a:t>‹#›</a:t>
            </a:fld>
            <a:endParaRPr lang="en-US"/>
          </a:p>
        </p:txBody>
      </p:sp>
      <p:sp>
        <p:nvSpPr>
          <p:cNvPr id="8" name="Title 7"/>
          <p:cNvSpPr>
            <a:spLocks noGrp="1"/>
          </p:cNvSpPr>
          <p:nvPr>
            <p:ph type="title"/>
          </p:nvPr>
        </p:nvSpPr>
        <p:spPr/>
        <p:txBody>
          <a:bodyPr/>
          <a:lstStyle/>
          <a:p>
            <a:r>
              <a:rPr lang="sv-SE"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7" name="Date Placeholder 6"/>
          <p:cNvSpPr>
            <a:spLocks noGrp="1"/>
          </p:cNvSpPr>
          <p:nvPr>
            <p:ph type="dt" sz="half" idx="10"/>
          </p:nvPr>
        </p:nvSpPr>
        <p:spPr/>
        <p:txBody>
          <a:bodyPr/>
          <a:lstStyle/>
          <a:p>
            <a:fld id="{93D57FB5-3417-0949-A89D-706EED4F21DE}" type="datetimeFigureOut">
              <a:rPr lang="en-US" smtClean="0"/>
              <a:t>02/02/2015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60D24B-0DFF-4348-81E6-C191E4E2C93E}" type="slidenum">
              <a:rPr lang="en-US" smtClean="0"/>
              <a:t>‹#›</a:t>
            </a:fld>
            <a:endParaRPr lang="en-US"/>
          </a:p>
        </p:txBody>
      </p:sp>
      <p:sp>
        <p:nvSpPr>
          <p:cNvPr id="10" name="Title 9"/>
          <p:cNvSpPr>
            <a:spLocks noGrp="1"/>
          </p:cNvSpPr>
          <p:nvPr>
            <p:ph type="title"/>
          </p:nvPr>
        </p:nvSpPr>
        <p:spPr/>
        <p:txBody>
          <a:bodyPr/>
          <a:lstStyle/>
          <a:p>
            <a:r>
              <a:rPr lang="sv-SE"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3D57FB5-3417-0949-A89D-706EED4F21DE}" type="datetimeFigureOut">
              <a:rPr lang="en-US" smtClean="0"/>
              <a:t>02/02/2015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60D24B-0DFF-4348-81E6-C191E4E2C93E}" type="slidenum">
              <a:rPr lang="en-US" smtClean="0"/>
              <a:t>‹#›</a:t>
            </a:fld>
            <a:endParaRPr lang="en-US"/>
          </a:p>
        </p:txBody>
      </p:sp>
      <p:sp>
        <p:nvSpPr>
          <p:cNvPr id="6" name="Title 5"/>
          <p:cNvSpPr>
            <a:spLocks noGrp="1"/>
          </p:cNvSpPr>
          <p:nvPr>
            <p:ph type="title"/>
          </p:nvPr>
        </p:nvSpPr>
        <p:spPr/>
        <p:txBody>
          <a:bodyPr/>
          <a:lstStyle/>
          <a:p>
            <a:r>
              <a:rPr lang="sv-SE"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3D57FB5-3417-0949-A89D-706EED4F21DE}" type="datetimeFigureOut">
              <a:rPr lang="en-US" smtClean="0"/>
              <a:t>02/02/2015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60D24B-0DFF-4348-81E6-C191E4E2C9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Click to edit Master text styles</a:t>
            </a:r>
          </a:p>
        </p:txBody>
      </p:sp>
      <p:sp>
        <p:nvSpPr>
          <p:cNvPr id="5" name="Date Placeholder 4"/>
          <p:cNvSpPr>
            <a:spLocks noGrp="1"/>
          </p:cNvSpPr>
          <p:nvPr>
            <p:ph type="dt" sz="half" idx="10"/>
          </p:nvPr>
        </p:nvSpPr>
        <p:spPr/>
        <p:txBody>
          <a:bodyPr/>
          <a:lstStyle/>
          <a:p>
            <a:fld id="{93D57FB5-3417-0949-A89D-706EED4F21DE}" type="datetimeFigureOut">
              <a:rPr lang="en-US" smtClean="0"/>
              <a:t>02/02/2015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7260D24B-0DFF-4348-81E6-C191E4E2C93E}"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sv-SE"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Click to edit Master text styles</a:t>
            </a:r>
          </a:p>
        </p:txBody>
      </p:sp>
      <p:sp>
        <p:nvSpPr>
          <p:cNvPr id="5" name="Date Placeholder 4"/>
          <p:cNvSpPr>
            <a:spLocks noGrp="1"/>
          </p:cNvSpPr>
          <p:nvPr>
            <p:ph type="dt" sz="half" idx="10"/>
          </p:nvPr>
        </p:nvSpPr>
        <p:spPr/>
        <p:txBody>
          <a:bodyPr/>
          <a:lstStyle/>
          <a:p>
            <a:fld id="{93D57FB5-3417-0949-A89D-706EED4F21DE}" type="datetimeFigureOut">
              <a:rPr lang="en-US" smtClean="0"/>
              <a:t>02/02/2015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60D24B-0DFF-4348-81E6-C191E4E2C93E}"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sv-SE"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sv-SE"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93D57FB5-3417-0949-A89D-706EED4F21DE}" type="datetimeFigureOut">
              <a:rPr lang="en-US" smtClean="0"/>
              <a:t>02/02/2015</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7260D24B-0DFF-4348-81E6-C191E4E2C93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55750" y="3592835"/>
            <a:ext cx="5226050" cy="1828800"/>
          </a:xfrm>
        </p:spPr>
        <p:txBody>
          <a:bodyPr/>
          <a:lstStyle/>
          <a:p>
            <a:pPr algn="r"/>
            <a:r>
              <a:rPr lang="en-US" dirty="0" smtClean="0"/>
              <a:t>Anna </a:t>
            </a:r>
            <a:r>
              <a:rPr lang="en-US" dirty="0" err="1" smtClean="0"/>
              <a:t>Kågesten</a:t>
            </a:r>
            <a:r>
              <a:rPr lang="en-US" dirty="0" smtClean="0"/>
              <a:t>, MPH</a:t>
            </a:r>
          </a:p>
          <a:p>
            <a:pPr algn="r"/>
            <a:r>
              <a:rPr lang="en-US" dirty="0" smtClean="0"/>
              <a:t>Johns Hopkins School of Public Health</a:t>
            </a:r>
          </a:p>
          <a:p>
            <a:pPr algn="r"/>
            <a:r>
              <a:rPr lang="en-US" dirty="0" smtClean="0"/>
              <a:t>GEAS Qualitative </a:t>
            </a:r>
            <a:r>
              <a:rPr lang="en-US" dirty="0" smtClean="0"/>
              <a:t>Study training</a:t>
            </a:r>
          </a:p>
          <a:p>
            <a:pPr algn="r"/>
            <a:r>
              <a:rPr lang="en-US" dirty="0" smtClean="0"/>
              <a:t>February 3</a:t>
            </a:r>
            <a:r>
              <a:rPr lang="en-US" baseline="30000" dirty="0" smtClean="0"/>
              <a:t>rd</a:t>
            </a:r>
            <a:r>
              <a:rPr lang="en-US" dirty="0" smtClean="0"/>
              <a:t>, 2015</a:t>
            </a:r>
            <a:endParaRPr lang="en-US" dirty="0"/>
          </a:p>
        </p:txBody>
      </p:sp>
      <p:sp>
        <p:nvSpPr>
          <p:cNvPr id="2" name="Title 1"/>
          <p:cNvSpPr>
            <a:spLocks noGrp="1"/>
          </p:cNvSpPr>
          <p:nvPr>
            <p:ph type="title"/>
          </p:nvPr>
        </p:nvSpPr>
        <p:spPr/>
        <p:txBody>
          <a:bodyPr/>
          <a:lstStyle/>
          <a:p>
            <a:r>
              <a:rPr lang="en-US" dirty="0" smtClean="0"/>
              <a:t>Note-taking</a:t>
            </a:r>
            <a:endParaRPr lang="en-US" dirty="0"/>
          </a:p>
        </p:txBody>
      </p:sp>
      <p:pic>
        <p:nvPicPr>
          <p:cNvPr id="4" name="Picture 3" descr="00GEAS-C - General.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5909" y="2955339"/>
            <a:ext cx="1567092" cy="1567092"/>
          </a:xfrm>
          <a:prstGeom prst="rect">
            <a:avLst/>
          </a:prstGeom>
        </p:spPr>
      </p:pic>
    </p:spTree>
    <p:extLst>
      <p:ext uri="{BB962C8B-B14F-4D97-AF65-F5344CB8AC3E}">
        <p14:creationId xmlns:p14="http://schemas.microsoft.com/office/powerpoint/2010/main" val="39853517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73072"/>
            <a:ext cx="4136572" cy="4721643"/>
          </a:xfrm>
        </p:spPr>
        <p:txBody>
          <a:bodyPr>
            <a:normAutofit/>
          </a:bodyPr>
          <a:lstStyle/>
          <a:p>
            <a:r>
              <a:rPr lang="en-US" sz="2400" dirty="0" smtClean="0"/>
              <a:t>Help characterize participant’s behavior and context</a:t>
            </a:r>
          </a:p>
          <a:p>
            <a:r>
              <a:rPr lang="en-US" sz="2400" dirty="0" smtClean="0"/>
              <a:t>Document themes and questions to address in future interviews</a:t>
            </a:r>
          </a:p>
          <a:p>
            <a:r>
              <a:rPr lang="en-US" sz="2400" dirty="0"/>
              <a:t>T</a:t>
            </a:r>
            <a:r>
              <a:rPr lang="en-US" sz="2400" dirty="0" smtClean="0"/>
              <a:t>rigger memory, help asking questions</a:t>
            </a:r>
          </a:p>
          <a:p>
            <a:r>
              <a:rPr lang="en-US" sz="2400" dirty="0"/>
              <a:t>A</a:t>
            </a:r>
            <a:r>
              <a:rPr lang="en-US" sz="2400" dirty="0" smtClean="0"/>
              <a:t>id in transcription</a:t>
            </a:r>
            <a:endParaRPr lang="en-US" sz="2400" dirty="0"/>
          </a:p>
        </p:txBody>
      </p:sp>
      <p:sp>
        <p:nvSpPr>
          <p:cNvPr id="3" name="Title 2"/>
          <p:cNvSpPr>
            <a:spLocks noGrp="1"/>
          </p:cNvSpPr>
          <p:nvPr>
            <p:ph type="title"/>
          </p:nvPr>
        </p:nvSpPr>
        <p:spPr/>
        <p:txBody>
          <a:bodyPr/>
          <a:lstStyle/>
          <a:p>
            <a:r>
              <a:rPr lang="en-US" dirty="0" smtClean="0"/>
              <a:t>Why take notes?</a:t>
            </a:r>
            <a:endParaRPr lang="en-US" dirty="0"/>
          </a:p>
        </p:txBody>
      </p:sp>
      <p:pic>
        <p:nvPicPr>
          <p:cNvPr id="4" name="Picture 3" descr="932_oral_histories_fig06_low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8944" y="2255631"/>
            <a:ext cx="3943316" cy="2976733"/>
          </a:xfrm>
          <a:prstGeom prst="rect">
            <a:avLst/>
          </a:prstGeom>
        </p:spPr>
      </p:pic>
      <p:sp>
        <p:nvSpPr>
          <p:cNvPr id="5" name="TextBox 4"/>
          <p:cNvSpPr txBox="1"/>
          <p:nvPr/>
        </p:nvSpPr>
        <p:spPr>
          <a:xfrm>
            <a:off x="381000" y="6320357"/>
            <a:ext cx="6639708" cy="276999"/>
          </a:xfrm>
          <a:prstGeom prst="rect">
            <a:avLst/>
          </a:prstGeom>
          <a:noFill/>
        </p:spPr>
        <p:txBody>
          <a:bodyPr wrap="none" rtlCol="0">
            <a:spAutoFit/>
          </a:bodyPr>
          <a:lstStyle/>
          <a:p>
            <a:r>
              <a:rPr lang="en-US" sz="1200" dirty="0" smtClean="0"/>
              <a:t>http://</a:t>
            </a:r>
            <a:r>
              <a:rPr lang="en-US" sz="1200" dirty="0" err="1" smtClean="0"/>
              <a:t>www.williamcronon.net</a:t>
            </a:r>
            <a:r>
              <a:rPr lang="en-US" sz="1200" dirty="0" smtClean="0"/>
              <a:t>/researching/</a:t>
            </a:r>
            <a:r>
              <a:rPr lang="en-US" sz="1200" dirty="0" err="1" smtClean="0"/>
              <a:t>interviewimages</a:t>
            </a:r>
            <a:r>
              <a:rPr lang="en-US" sz="1200" dirty="0" smtClean="0"/>
              <a:t>/932_oral_histories_fig06_lowres.jpg</a:t>
            </a:r>
            <a:endParaRPr lang="en-US" sz="1200" dirty="0"/>
          </a:p>
        </p:txBody>
      </p:sp>
    </p:spTree>
    <p:extLst>
      <p:ext uri="{BB962C8B-B14F-4D97-AF65-F5344CB8AC3E}">
        <p14:creationId xmlns:p14="http://schemas.microsoft.com/office/powerpoint/2010/main" val="37003408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90600" y="4114800"/>
            <a:ext cx="7543800" cy="1163395"/>
          </a:xfrm>
          <a:prstGeom prst="rect">
            <a:avLst/>
          </a:prstGeom>
          <a:noFill/>
          <a:ln>
            <a:noFill/>
          </a:ln>
          <a:extLst/>
        </p:spPr>
        <p:txBody>
          <a:bodyPr wrap="square">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548DD4"/>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95B3D7"/>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95B3D7"/>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95B3D7"/>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95B3D7"/>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95B3D7"/>
              </a:buClr>
              <a:buSzPct val="65000"/>
              <a:buFont typeface="Wingdings" pitchFamily="2" charset="2"/>
              <a:buChar char=""/>
              <a:defRPr sz="2000">
                <a:solidFill>
                  <a:schemeClr val="tx1"/>
                </a:solidFill>
                <a:latin typeface="Tw Cen MT" pitchFamily="34" charset="0"/>
              </a:defRPr>
            </a:lvl9pPr>
          </a:lstStyle>
          <a:p>
            <a:pPr algn="ctr" fontAlgn="base">
              <a:lnSpc>
                <a:spcPct val="70000"/>
              </a:lnSpc>
              <a:spcAft>
                <a:spcPct val="0"/>
              </a:spcAft>
              <a:buClr>
                <a:srgbClr val="9BBB59"/>
              </a:buClr>
              <a:buFontTx/>
              <a:buNone/>
            </a:pPr>
            <a:r>
              <a:rPr lang="en-US" altLang="en-US" sz="4800" dirty="0" smtClean="0">
                <a:cs typeface="Arial" charset="0"/>
              </a:rPr>
              <a:t>What does it take to be an effective note taker?</a:t>
            </a:r>
          </a:p>
        </p:txBody>
      </p:sp>
      <p:pic>
        <p:nvPicPr>
          <p:cNvPr id="4" name="Picture 10" descr="http://www.clker.com/cliparts/c/7/2/0/1194989704344503149lightbulb_jon_phillips_05.svg.hi.png"/>
          <p:cNvPicPr>
            <a:picLocks noChangeAspect="1"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505200" y="609600"/>
            <a:ext cx="1785272" cy="27099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81360" y="307931"/>
            <a:ext cx="1290637" cy="2646878"/>
          </a:xfrm>
          <a:prstGeom prst="rect">
            <a:avLst/>
          </a:prstGeom>
        </p:spPr>
        <p:txBody>
          <a:bodyPr wrap="square">
            <a:spAutoFit/>
          </a:bodyPr>
          <a:lstStyle/>
          <a:p>
            <a:r>
              <a:rPr lang="en-US" sz="16600" b="1" dirty="0"/>
              <a:t>?</a:t>
            </a:r>
          </a:p>
        </p:txBody>
      </p:sp>
    </p:spTree>
    <p:extLst>
      <p:ext uri="{BB962C8B-B14F-4D97-AF65-F5344CB8AC3E}">
        <p14:creationId xmlns:p14="http://schemas.microsoft.com/office/powerpoint/2010/main" val="196495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528417" cy="4407408"/>
          </a:xfrm>
        </p:spPr>
        <p:txBody>
          <a:bodyPr>
            <a:normAutofit/>
          </a:bodyPr>
          <a:lstStyle/>
          <a:p>
            <a:r>
              <a:rPr lang="en-US" sz="2400" b="1" dirty="0" smtClean="0"/>
              <a:t>Be strategic</a:t>
            </a:r>
            <a:r>
              <a:rPr lang="en-US" sz="2400" dirty="0" smtClean="0"/>
              <a:t>: Capture </a:t>
            </a:r>
            <a:r>
              <a:rPr lang="en-US" sz="2400" dirty="0">
                <a:sym typeface="Wingdings"/>
              </a:rPr>
              <a:t>k</a:t>
            </a:r>
            <a:r>
              <a:rPr lang="en-US" sz="2400" dirty="0" smtClean="0"/>
              <a:t>ey words and phrases instead of full quotes</a:t>
            </a:r>
          </a:p>
          <a:p>
            <a:r>
              <a:rPr lang="en-US" sz="2400" b="1" dirty="0" smtClean="0"/>
              <a:t>Shorthand</a:t>
            </a:r>
            <a:r>
              <a:rPr lang="en-US" sz="2400" dirty="0" smtClean="0"/>
              <a:t> rather than computer</a:t>
            </a:r>
          </a:p>
          <a:p>
            <a:r>
              <a:rPr lang="en-US" sz="2400" dirty="0" smtClean="0"/>
              <a:t>Use a </a:t>
            </a:r>
            <a:r>
              <a:rPr lang="en-US" sz="2400" b="1" dirty="0" smtClean="0"/>
              <a:t>format you feel comfortable </a:t>
            </a:r>
            <a:r>
              <a:rPr lang="en-US" sz="2400" dirty="0" smtClean="0"/>
              <a:t>with</a:t>
            </a:r>
          </a:p>
          <a:p>
            <a:r>
              <a:rPr lang="en-US" sz="2400" b="1" dirty="0" smtClean="0"/>
              <a:t>Abbreviations and acronyms</a:t>
            </a:r>
          </a:p>
          <a:p>
            <a:r>
              <a:rPr lang="en-US" sz="2400" b="1" dirty="0" smtClean="0"/>
              <a:t>Expand on notes </a:t>
            </a:r>
            <a:r>
              <a:rPr lang="en-US" sz="2400" dirty="0" smtClean="0"/>
              <a:t>as soon as possible after interview</a:t>
            </a:r>
          </a:p>
          <a:p>
            <a:endParaRPr lang="en-US" sz="2400" dirty="0"/>
          </a:p>
        </p:txBody>
      </p:sp>
      <p:sp>
        <p:nvSpPr>
          <p:cNvPr id="3" name="Title 2"/>
          <p:cNvSpPr>
            <a:spLocks noGrp="1"/>
          </p:cNvSpPr>
          <p:nvPr>
            <p:ph type="title"/>
          </p:nvPr>
        </p:nvSpPr>
        <p:spPr/>
        <p:txBody>
          <a:bodyPr/>
          <a:lstStyle/>
          <a:p>
            <a:r>
              <a:rPr lang="en-US" dirty="0" smtClean="0"/>
              <a:t>Note-taking tips</a:t>
            </a:r>
            <a:endParaRPr lang="en-US" dirty="0"/>
          </a:p>
        </p:txBody>
      </p:sp>
    </p:spTree>
    <p:extLst>
      <p:ext uri="{BB962C8B-B14F-4D97-AF65-F5344CB8AC3E}">
        <p14:creationId xmlns:p14="http://schemas.microsoft.com/office/powerpoint/2010/main" val="38326764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153400" cy="1143000"/>
          </a:xfrm>
        </p:spPr>
        <p:txBody>
          <a:bodyPr>
            <a:normAutofit fontScale="90000"/>
          </a:bodyPr>
          <a:lstStyle/>
          <a:p>
            <a:r>
              <a:rPr lang="en-US" sz="4000" dirty="0" smtClean="0"/>
              <a:t>What to include in notes, and why? </a:t>
            </a:r>
            <a:endParaRPr lang="en-US" sz="4000" dirty="0"/>
          </a:p>
        </p:txBody>
      </p:sp>
      <p:sp>
        <p:nvSpPr>
          <p:cNvPr id="3" name="Content Placeholder 2"/>
          <p:cNvSpPr>
            <a:spLocks noGrp="1"/>
          </p:cNvSpPr>
          <p:nvPr>
            <p:ph sz="quarter" idx="2"/>
          </p:nvPr>
        </p:nvSpPr>
        <p:spPr>
          <a:xfrm>
            <a:off x="457200" y="2042120"/>
            <a:ext cx="4191000" cy="4267200"/>
          </a:xfrm>
        </p:spPr>
        <p:txBody>
          <a:bodyPr>
            <a:normAutofit/>
          </a:bodyPr>
          <a:lstStyle/>
          <a:p>
            <a:r>
              <a:rPr lang="en-US" sz="2200" dirty="0" smtClean="0"/>
              <a:t>Group/individual ID code</a:t>
            </a:r>
          </a:p>
          <a:p>
            <a:r>
              <a:rPr lang="en-US" sz="2200" dirty="0" smtClean="0"/>
              <a:t>Participant </a:t>
            </a:r>
            <a:r>
              <a:rPr lang="en-US" sz="2200" dirty="0"/>
              <a:t>engagement</a:t>
            </a:r>
          </a:p>
          <a:p>
            <a:r>
              <a:rPr lang="en-US" sz="2200" dirty="0"/>
              <a:t>Interruptions, distractions, reluctance to answer, </a:t>
            </a:r>
            <a:r>
              <a:rPr lang="en-US" sz="2200" dirty="0" smtClean="0"/>
              <a:t>emotions </a:t>
            </a:r>
          </a:p>
          <a:p>
            <a:r>
              <a:rPr lang="en-US" sz="2200" dirty="0" smtClean="0"/>
              <a:t>Participant’s behaviors</a:t>
            </a:r>
          </a:p>
          <a:p>
            <a:r>
              <a:rPr lang="en-US" sz="2200" dirty="0" smtClean="0"/>
              <a:t>Non-verbal communication</a:t>
            </a:r>
          </a:p>
          <a:p>
            <a:r>
              <a:rPr lang="en-US" sz="2200" dirty="0" smtClean="0"/>
              <a:t>Key themes and terms</a:t>
            </a:r>
          </a:p>
          <a:p>
            <a:r>
              <a:rPr lang="en-US" sz="2200" dirty="0" smtClean="0"/>
              <a:t>Stories</a:t>
            </a:r>
            <a:r>
              <a:rPr lang="en-US" sz="2200" dirty="0"/>
              <a:t>/comments outside of interview</a:t>
            </a:r>
          </a:p>
          <a:p>
            <a:endParaRPr lang="en-US" sz="2200" dirty="0"/>
          </a:p>
          <a:p>
            <a:endParaRPr lang="en-US" sz="2200" dirty="0"/>
          </a:p>
        </p:txBody>
      </p:sp>
      <p:sp>
        <p:nvSpPr>
          <p:cNvPr id="4" name="Content Placeholder 3"/>
          <p:cNvSpPr>
            <a:spLocks noGrp="1"/>
          </p:cNvSpPr>
          <p:nvPr>
            <p:ph sz="quarter" idx="4"/>
          </p:nvPr>
        </p:nvSpPr>
        <p:spPr>
          <a:xfrm>
            <a:off x="4800600" y="2118884"/>
            <a:ext cx="4191000" cy="4191000"/>
          </a:xfrm>
        </p:spPr>
        <p:txBody>
          <a:bodyPr>
            <a:normAutofit/>
          </a:bodyPr>
          <a:lstStyle/>
          <a:p>
            <a:r>
              <a:rPr lang="en-US" sz="2200" dirty="0" smtClean="0"/>
              <a:t>Records/tracking</a:t>
            </a:r>
          </a:p>
          <a:p>
            <a:r>
              <a:rPr lang="en-US" sz="2200" dirty="0" smtClean="0"/>
              <a:t>Back-up </a:t>
            </a:r>
            <a:r>
              <a:rPr lang="en-US" sz="2200" dirty="0"/>
              <a:t>if recording </a:t>
            </a:r>
            <a:r>
              <a:rPr lang="en-US" sz="2200" dirty="0" smtClean="0"/>
              <a:t>unclear</a:t>
            </a:r>
          </a:p>
          <a:p>
            <a:r>
              <a:rPr lang="en-US" sz="2200" dirty="0" smtClean="0"/>
              <a:t>Provides context &amp; helps to understand transcripts</a:t>
            </a:r>
          </a:p>
          <a:p>
            <a:endParaRPr lang="en-US" sz="2200" dirty="0" smtClean="0"/>
          </a:p>
          <a:p>
            <a:r>
              <a:rPr lang="en-US" sz="2200" dirty="0"/>
              <a:t>C</a:t>
            </a:r>
            <a:r>
              <a:rPr lang="en-US" sz="2200" dirty="0" smtClean="0"/>
              <a:t>arries meaning on its own</a:t>
            </a:r>
          </a:p>
          <a:p>
            <a:r>
              <a:rPr lang="en-US" sz="2200" dirty="0" smtClean="0"/>
              <a:t>To guide questions/plan next </a:t>
            </a:r>
            <a:r>
              <a:rPr lang="en-US" sz="2200" dirty="0" smtClean="0"/>
              <a:t>interview</a:t>
            </a:r>
            <a:endParaRPr lang="en-US" sz="2200" dirty="0" smtClean="0"/>
          </a:p>
        </p:txBody>
      </p:sp>
      <p:sp>
        <p:nvSpPr>
          <p:cNvPr id="7" name="Text Placeholder 6"/>
          <p:cNvSpPr>
            <a:spLocks noGrp="1"/>
          </p:cNvSpPr>
          <p:nvPr>
            <p:ph type="body" idx="1"/>
          </p:nvPr>
        </p:nvSpPr>
        <p:spPr>
          <a:xfrm>
            <a:off x="457200" y="1432047"/>
            <a:ext cx="4040188" cy="639762"/>
          </a:xfrm>
        </p:spPr>
        <p:txBody>
          <a:bodyPr/>
          <a:lstStyle/>
          <a:p>
            <a:r>
              <a:rPr lang="en-US" b="1" dirty="0" smtClean="0"/>
              <a:t>What to include</a:t>
            </a:r>
            <a:endParaRPr lang="en-US" b="1" dirty="0"/>
          </a:p>
        </p:txBody>
      </p:sp>
      <p:sp>
        <p:nvSpPr>
          <p:cNvPr id="8" name="Text Placeholder 7"/>
          <p:cNvSpPr>
            <a:spLocks noGrp="1"/>
          </p:cNvSpPr>
          <p:nvPr>
            <p:ph type="body" sz="quarter" idx="3"/>
          </p:nvPr>
        </p:nvSpPr>
        <p:spPr>
          <a:xfrm>
            <a:off x="4645025" y="1432047"/>
            <a:ext cx="4041775" cy="639762"/>
          </a:xfrm>
        </p:spPr>
        <p:txBody>
          <a:bodyPr/>
          <a:lstStyle/>
          <a:p>
            <a:r>
              <a:rPr lang="en-US" b="1" dirty="0" smtClean="0"/>
              <a:t>Why</a:t>
            </a:r>
            <a:endParaRPr lang="en-US" b="1" dirty="0"/>
          </a:p>
        </p:txBody>
      </p:sp>
    </p:spTree>
    <p:extLst>
      <p:ext uri="{BB962C8B-B14F-4D97-AF65-F5344CB8AC3E}">
        <p14:creationId xmlns:p14="http://schemas.microsoft.com/office/powerpoint/2010/main" val="37840847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5138929"/>
          </a:xfrm>
        </p:spPr>
        <p:txBody>
          <a:bodyPr>
            <a:noAutofit/>
          </a:bodyPr>
          <a:lstStyle/>
          <a:p>
            <a:pPr marL="45720" indent="0">
              <a:lnSpc>
                <a:spcPct val="90000"/>
              </a:lnSpc>
              <a:buNone/>
            </a:pPr>
            <a:r>
              <a:rPr lang="en-US" sz="2400" b="1" dirty="0" smtClean="0"/>
              <a:t>Adolescent group interview (timeline)</a:t>
            </a:r>
          </a:p>
          <a:p>
            <a:pPr>
              <a:lnSpc>
                <a:spcPct val="90000"/>
              </a:lnSpc>
            </a:pPr>
            <a:r>
              <a:rPr lang="en-US" dirty="0" smtClean="0"/>
              <a:t>1-2 people take detailed notes of both the construction of timelines, and the discussion</a:t>
            </a:r>
          </a:p>
          <a:p>
            <a:pPr>
              <a:lnSpc>
                <a:spcPct val="90000"/>
              </a:lnSpc>
            </a:pPr>
            <a:r>
              <a:rPr lang="en-US" dirty="0" smtClean="0"/>
              <a:t>Summarize notes on </a:t>
            </a:r>
            <a:r>
              <a:rPr lang="en-US" b="1" u="sng" dirty="0" smtClean="0">
                <a:solidFill>
                  <a:schemeClr val="accent1"/>
                </a:solidFill>
              </a:rPr>
              <a:t>note-taking form A </a:t>
            </a:r>
            <a:r>
              <a:rPr lang="en-US" dirty="0" smtClean="0"/>
              <a:t>immediately/ASAP afterwards</a:t>
            </a:r>
          </a:p>
          <a:p>
            <a:pPr marL="45720" indent="0">
              <a:lnSpc>
                <a:spcPct val="90000"/>
              </a:lnSpc>
              <a:buNone/>
            </a:pPr>
            <a:endParaRPr lang="en-US" sz="1050" dirty="0" smtClean="0"/>
          </a:p>
          <a:p>
            <a:pPr marL="45720" indent="0">
              <a:lnSpc>
                <a:spcPct val="90000"/>
              </a:lnSpc>
              <a:buNone/>
            </a:pPr>
            <a:r>
              <a:rPr lang="en-US" sz="2400" b="1" dirty="0" smtClean="0"/>
              <a:t>Adolescent individual interview </a:t>
            </a:r>
          </a:p>
          <a:p>
            <a:pPr>
              <a:lnSpc>
                <a:spcPct val="90000"/>
              </a:lnSpc>
            </a:pPr>
            <a:r>
              <a:rPr lang="en-US" dirty="0" smtClean="0"/>
              <a:t>Not necessary to take notes, might disturb flow</a:t>
            </a:r>
          </a:p>
          <a:p>
            <a:pPr>
              <a:lnSpc>
                <a:spcPct val="90000"/>
              </a:lnSpc>
            </a:pPr>
            <a:r>
              <a:rPr lang="en-US" dirty="0" smtClean="0"/>
              <a:t>Summarize thoughts on </a:t>
            </a:r>
            <a:r>
              <a:rPr lang="en-US" b="1" u="sng" dirty="0" smtClean="0">
                <a:solidFill>
                  <a:srgbClr val="C66951"/>
                </a:solidFill>
              </a:rPr>
              <a:t>note</a:t>
            </a:r>
            <a:r>
              <a:rPr lang="en-US" b="1" u="sng" dirty="0">
                <a:solidFill>
                  <a:srgbClr val="C66951"/>
                </a:solidFill>
              </a:rPr>
              <a:t>-taking form </a:t>
            </a:r>
            <a:r>
              <a:rPr lang="en-US" b="1" u="sng" dirty="0" smtClean="0">
                <a:solidFill>
                  <a:srgbClr val="C66951"/>
                </a:solidFill>
              </a:rPr>
              <a:t>B </a:t>
            </a:r>
            <a:r>
              <a:rPr lang="en-US" dirty="0"/>
              <a:t>immediately/ASAP </a:t>
            </a:r>
            <a:r>
              <a:rPr lang="en-US" dirty="0" smtClean="0"/>
              <a:t>afterwards</a:t>
            </a:r>
          </a:p>
          <a:p>
            <a:pPr marL="45720" indent="0">
              <a:lnSpc>
                <a:spcPct val="90000"/>
              </a:lnSpc>
              <a:buNone/>
            </a:pPr>
            <a:endParaRPr lang="en-US" sz="1050" dirty="0" smtClean="0"/>
          </a:p>
          <a:p>
            <a:pPr marL="45720" indent="0">
              <a:lnSpc>
                <a:spcPct val="90000"/>
              </a:lnSpc>
              <a:buNone/>
            </a:pPr>
            <a:r>
              <a:rPr lang="en-US" sz="2400" dirty="0" smtClean="0"/>
              <a:t>Parent interview</a:t>
            </a:r>
            <a:endParaRPr lang="en-US" sz="2400" dirty="0"/>
          </a:p>
          <a:p>
            <a:pPr>
              <a:lnSpc>
                <a:spcPct val="90000"/>
              </a:lnSpc>
            </a:pPr>
            <a:r>
              <a:rPr lang="en-US" dirty="0"/>
              <a:t>Might want to take brief notes as memory cues</a:t>
            </a:r>
          </a:p>
          <a:p>
            <a:pPr>
              <a:lnSpc>
                <a:spcPct val="90000"/>
              </a:lnSpc>
            </a:pPr>
            <a:r>
              <a:rPr lang="en-US" dirty="0"/>
              <a:t>Summarize thoughts on </a:t>
            </a:r>
            <a:r>
              <a:rPr lang="en-US" u="sng" dirty="0">
                <a:solidFill>
                  <a:srgbClr val="C66951"/>
                </a:solidFill>
              </a:rPr>
              <a:t>note-taking form C </a:t>
            </a:r>
            <a:r>
              <a:rPr lang="en-US" dirty="0"/>
              <a:t>immediately/ASAP afterwards</a:t>
            </a:r>
          </a:p>
          <a:p>
            <a:pPr>
              <a:lnSpc>
                <a:spcPct val="90000"/>
              </a:lnSpc>
            </a:pPr>
            <a:endParaRPr lang="en-US" dirty="0"/>
          </a:p>
        </p:txBody>
      </p:sp>
      <p:sp>
        <p:nvSpPr>
          <p:cNvPr id="3" name="Title 2"/>
          <p:cNvSpPr>
            <a:spLocks noGrp="1"/>
          </p:cNvSpPr>
          <p:nvPr>
            <p:ph type="title"/>
          </p:nvPr>
        </p:nvSpPr>
        <p:spPr/>
        <p:txBody>
          <a:bodyPr/>
          <a:lstStyle/>
          <a:p>
            <a:r>
              <a:rPr lang="en-US" dirty="0" smtClean="0"/>
              <a:t>Process </a:t>
            </a:r>
            <a:endParaRPr lang="en-US" dirty="0"/>
          </a:p>
        </p:txBody>
      </p:sp>
    </p:spTree>
    <p:extLst>
      <p:ext uri="{BB962C8B-B14F-4D97-AF65-F5344CB8AC3E}">
        <p14:creationId xmlns:p14="http://schemas.microsoft.com/office/powerpoint/2010/main" val="879185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Fill out forms by hand</a:t>
            </a:r>
          </a:p>
          <a:p>
            <a:r>
              <a:rPr lang="en-US" sz="2400" dirty="0" smtClean="0"/>
              <a:t>Type up your notes and send by email</a:t>
            </a:r>
          </a:p>
          <a:p>
            <a:pPr marL="45720" indent="0">
              <a:buNone/>
            </a:pPr>
            <a:endParaRPr lang="en-US" sz="2400" dirty="0"/>
          </a:p>
          <a:p>
            <a:pPr marL="45720" indent="0">
              <a:buNone/>
            </a:pPr>
            <a:r>
              <a:rPr lang="en-US" sz="2400" dirty="0" smtClean="0"/>
              <a:t>(All notes should be given to field coordinator)</a:t>
            </a:r>
            <a:endParaRPr lang="en-US" sz="2400" dirty="0"/>
          </a:p>
        </p:txBody>
      </p:sp>
      <p:sp>
        <p:nvSpPr>
          <p:cNvPr id="3" name="Title 2"/>
          <p:cNvSpPr>
            <a:spLocks noGrp="1"/>
          </p:cNvSpPr>
          <p:nvPr>
            <p:ph type="title"/>
          </p:nvPr>
        </p:nvSpPr>
        <p:spPr/>
        <p:txBody>
          <a:bodyPr/>
          <a:lstStyle/>
          <a:p>
            <a:r>
              <a:rPr lang="en-US" dirty="0" smtClean="0"/>
              <a:t>logistics</a:t>
            </a:r>
            <a:endParaRPr lang="en-US" dirty="0"/>
          </a:p>
        </p:txBody>
      </p:sp>
    </p:spTree>
    <p:extLst>
      <p:ext uri="{BB962C8B-B14F-4D97-AF65-F5344CB8AC3E}">
        <p14:creationId xmlns:p14="http://schemas.microsoft.com/office/powerpoint/2010/main" val="322489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90600" y="4114800"/>
            <a:ext cx="7543800" cy="1548116"/>
          </a:xfrm>
          <a:prstGeom prst="rect">
            <a:avLst/>
          </a:prstGeom>
          <a:noFill/>
          <a:ln>
            <a:noFill/>
          </a:ln>
          <a:extLst/>
        </p:spPr>
        <p:txBody>
          <a:bodyPr wrap="square">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548DD4"/>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95B3D7"/>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95B3D7"/>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95B3D7"/>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95B3D7"/>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95B3D7"/>
              </a:buClr>
              <a:buSzPct val="65000"/>
              <a:buFont typeface="Wingdings" pitchFamily="2" charset="2"/>
              <a:buChar char=""/>
              <a:defRPr sz="2000">
                <a:solidFill>
                  <a:schemeClr val="tx1"/>
                </a:solidFill>
                <a:latin typeface="Tw Cen MT" pitchFamily="34" charset="0"/>
              </a:defRPr>
            </a:lvl9pPr>
          </a:lstStyle>
          <a:p>
            <a:pPr algn="ctr" fontAlgn="base">
              <a:lnSpc>
                <a:spcPct val="70000"/>
              </a:lnSpc>
              <a:spcAft>
                <a:spcPct val="0"/>
              </a:spcAft>
              <a:buClr>
                <a:srgbClr val="9BBB59"/>
              </a:buClr>
              <a:buFontTx/>
              <a:buNone/>
            </a:pPr>
            <a:r>
              <a:rPr lang="en-US" altLang="en-US" sz="4400" b="1" dirty="0" smtClean="0">
                <a:solidFill>
                  <a:srgbClr val="775F55"/>
                </a:solidFill>
                <a:cs typeface="Arial" charset="0"/>
              </a:rPr>
              <a:t>If information doesn’t appear in the transcript and notes, it doesn’t exist for the study.</a:t>
            </a:r>
            <a:endParaRPr lang="en-US" altLang="en-US" sz="4400" dirty="0" smtClean="0">
              <a:solidFill>
                <a:srgbClr val="775F55"/>
              </a:solidFill>
              <a:cs typeface="Arial" charset="0"/>
            </a:endParaRPr>
          </a:p>
        </p:txBody>
      </p:sp>
      <p:pic>
        <p:nvPicPr>
          <p:cNvPr id="4" name="Picture 10" descr="http://www.clker.com/cliparts/c/7/2/0/1194989704344503149lightbulb_jon_phillips_05.svg.hi.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624928" y="609600"/>
            <a:ext cx="1785272" cy="27099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95763" y="307931"/>
            <a:ext cx="1290637" cy="2646878"/>
          </a:xfrm>
          <a:prstGeom prst="rect">
            <a:avLst/>
          </a:prstGeom>
        </p:spPr>
        <p:txBody>
          <a:bodyPr wrap="square">
            <a:spAutoFit/>
          </a:bodyPr>
          <a:lstStyle/>
          <a:p>
            <a:r>
              <a:rPr lang="en-US" sz="16600" b="1" dirty="0" smtClean="0">
                <a:solidFill>
                  <a:prstClr val="white"/>
                </a:solidFill>
              </a:rPr>
              <a:t>!</a:t>
            </a:r>
            <a:endParaRPr lang="en-US" sz="16600" b="1" dirty="0">
              <a:solidFill>
                <a:prstClr val="white"/>
              </a:solidFill>
            </a:endParaRPr>
          </a:p>
        </p:txBody>
      </p:sp>
    </p:spTree>
    <p:extLst>
      <p:ext uri="{BB962C8B-B14F-4D97-AF65-F5344CB8AC3E}">
        <p14:creationId xmlns:p14="http://schemas.microsoft.com/office/powerpoint/2010/main" val="128213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Grid.thmx</Template>
  <TotalTime>30</TotalTime>
  <Words>505</Words>
  <Application>Microsoft Macintosh PowerPoint</Application>
  <PresentationFormat>On-screen Show (4:3)</PresentationFormat>
  <Paragraphs>67</Paragraphs>
  <Slides>8</Slides>
  <Notes>4</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Grid</vt:lpstr>
      <vt:lpstr>Note-taking</vt:lpstr>
      <vt:lpstr>Why take notes?</vt:lpstr>
      <vt:lpstr>PowerPoint Presentation</vt:lpstr>
      <vt:lpstr>Note-taking tips</vt:lpstr>
      <vt:lpstr>What to include in notes, and why? </vt:lpstr>
      <vt:lpstr>Process </vt:lpstr>
      <vt:lpstr>logistics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Note-taking</dc:title>
  <dc:creator>Anna Larsson</dc:creator>
  <cp:lastModifiedBy>Anna Larsson</cp:lastModifiedBy>
  <cp:revision>13</cp:revision>
  <dcterms:created xsi:type="dcterms:W3CDTF">2014-07-07T23:24:07Z</dcterms:created>
  <dcterms:modified xsi:type="dcterms:W3CDTF">2015-02-02T21:41:58Z</dcterms:modified>
</cp:coreProperties>
</file>