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1" r:id="rId1"/>
  </p:sldMasterIdLst>
  <p:notesMasterIdLst>
    <p:notesMasterId r:id="rId23"/>
  </p:notesMasterIdLst>
  <p:sldIdLst>
    <p:sldId id="257" r:id="rId2"/>
    <p:sldId id="260" r:id="rId3"/>
    <p:sldId id="263" r:id="rId4"/>
    <p:sldId id="269" r:id="rId5"/>
    <p:sldId id="281" r:id="rId6"/>
    <p:sldId id="272" r:id="rId7"/>
    <p:sldId id="262" r:id="rId8"/>
    <p:sldId id="273" r:id="rId9"/>
    <p:sldId id="267" r:id="rId10"/>
    <p:sldId id="275" r:id="rId11"/>
    <p:sldId id="280" r:id="rId12"/>
    <p:sldId id="287" r:id="rId13"/>
    <p:sldId id="276" r:id="rId14"/>
    <p:sldId id="277" r:id="rId15"/>
    <p:sldId id="278" r:id="rId16"/>
    <p:sldId id="284" r:id="rId17"/>
    <p:sldId id="285" r:id="rId18"/>
    <p:sldId id="286" r:id="rId19"/>
    <p:sldId id="283" r:id="rId20"/>
    <p:sldId id="288" r:id="rId21"/>
    <p:sldId id="28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108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7DC90-1EE8-F543-A9BA-408D4A788C0E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30D4B-C320-E14F-B906-AAA65EA35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55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YouTube</a:t>
            </a:r>
            <a:r>
              <a:rPr lang="en-US" baseline="0" dirty="0"/>
              <a:t> time:  0.38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30D4B-C320-E14F-B906-AAA65EA352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64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(How to ask questions that are not leading)</a:t>
            </a:r>
          </a:p>
          <a:p>
            <a:endParaRPr lang="en-US" dirty="0"/>
          </a:p>
          <a:p>
            <a:r>
              <a:rPr lang="en-US" dirty="0" err="1"/>
              <a:t>EYou</a:t>
            </a:r>
            <a:r>
              <a:rPr lang="en-US" dirty="0"/>
              <a:t> Tube Critique bad interview, then watch it the critique; then watch good version</a:t>
            </a:r>
          </a:p>
          <a:p>
            <a:endParaRPr lang="en-US" dirty="0"/>
          </a:p>
          <a:p>
            <a:r>
              <a:rPr lang="en-US" dirty="0"/>
              <a:t>YouTube bad:  3.46-4.48</a:t>
            </a:r>
          </a:p>
          <a:p>
            <a:endParaRPr lang="en-US" dirty="0"/>
          </a:p>
          <a:p>
            <a:r>
              <a:rPr lang="en-US" dirty="0"/>
              <a:t>YouTube:  critique:  4:48-8:05</a:t>
            </a:r>
          </a:p>
          <a:p>
            <a:endParaRPr lang="en-US" dirty="0"/>
          </a:p>
          <a:p>
            <a:r>
              <a:rPr lang="en-US" dirty="0"/>
              <a:t>YouTube:  good version 8:05-17:45—with</a:t>
            </a:r>
            <a:r>
              <a:rPr lang="en-US" baseline="0" dirty="0"/>
              <a:t> commentary on what she did RIGHT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30D4B-C320-E14F-B906-AAA65EA352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28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EXERCISE:  Brainstorm how to connect with your adolescents.---IF TIME: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30D4B-C320-E14F-B906-AAA65EA3524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845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protocol and then follow in transcript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30D4B-C320-E14F-B906-AAA65EA3524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72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the</a:t>
            </a:r>
            <a:r>
              <a:rPr lang="en-US" baseline="0" dirty="0"/>
              <a:t> feedback in groups???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30D4B-C320-E14F-B906-AAA65EA3524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870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(Brainstorm/Troubleshooting)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30D4B-C320-E14F-B906-AAA65EA3524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505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the</a:t>
            </a:r>
            <a:r>
              <a:rPr lang="en-US" baseline="0" dirty="0"/>
              <a:t> feedback in groups???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30D4B-C320-E14F-B906-AAA65EA3524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870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E0A79-594B-4917-9037-67AA5E54E7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D3E4D3-87D4-47E5-BE3F-B4524A1E14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02BAA-956E-4271-8E54-6ECA010BF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EB5F3-3B06-4FAE-80C6-1F032205D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DEEB7-7D9A-4227-9344-80570B4CC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29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5597C-D362-4A31-8D2E-7975B03ED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D8ABC8-5CD3-4A7D-A5CA-26E309C6A9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CDA70-F1AE-4627-ADD1-A13D63D3B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0F1E-091F-854E-85E1-888ED13A6F75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D5EDC-9001-4774-9D17-2D41C0F9B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FFF8A-64E9-413A-AE62-AE4B052EF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6E1A-9D7B-B74F-89D4-4221EA4E9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53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D0065A-D3A5-4DCE-BB23-B8FD8F42CC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1E2776-AADC-4319-8917-2E01D6D342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3DAB1-BB03-4BFB-ACEA-CC90940B6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0F1E-091F-854E-85E1-888ED13A6F75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FE739-2DDF-4440-A644-214452A9B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4D632-6807-4360-A165-E760C35FD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6E1A-9D7B-B74F-89D4-4221EA4E9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70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56C5B-9DA5-4DBF-A4D4-44D559B96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E38C5-FA7C-4AD1-B528-E29B46DA3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0607C-AEBD-4176-807A-8B96261F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0F1E-091F-854E-85E1-888ED13A6F75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166CA-DCF2-4B23-BA34-487A5B5D6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01622-C330-414A-9EB1-18247A789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6E1A-9D7B-B74F-89D4-4221EA4E9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13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D0B68-50DD-47C1-A268-4CD98C922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943024-7F3B-48D9-B772-C95836E1F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A1AAE4-5C4F-47DB-9956-A63B98DBC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7CBA2-5AB2-4E1B-B1F8-3B7B08992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BBF9F-1D14-4CCF-8AF3-5BFC4C588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08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15446-A05A-475C-9522-82EAEE179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A1A7F-0EDD-4C57-B788-321B84A17A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5D5070-798C-46D1-9B2A-B3EFBC775C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0624F2-3F9F-4EFC-A5F9-0AFB1D0F9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0F1E-091F-854E-85E1-888ED13A6F75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A9E706-37A2-4408-B081-6551137AF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49A737-2B61-485B-AEA6-88D0D53FB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6E1A-9D7B-B74F-89D4-4221EA4E9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82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E7B62-2DCF-4FBA-A8A1-4AC95980D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E9D62-805B-47B2-B0AD-0C2BC0691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4386F7-D4B6-40F1-A61B-BA78F92910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70A1CA-119A-416E-B706-5A636F486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F4D15D-F1D2-40EC-87ED-990C945D0D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4298AC-1791-4845-BA37-9A90BCE8C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0F1E-091F-854E-85E1-888ED13A6F75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CC3CD7-1EC6-48BE-BE1B-84E91F837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230911-57B1-43D4-9D32-781005F3D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6E1A-9D7B-B74F-89D4-4221EA4E9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111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0F0F8-F2D0-46B6-811F-BD7034ED1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0FD89D-E482-4C72-A477-55222555A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0F1E-091F-854E-85E1-888ED13A6F75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ECC3FD-D843-42D4-8944-955E9FF0B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D17492-745C-4344-A730-38AC5588C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6E1A-9D7B-B74F-89D4-4221EA4E9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95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1B77B6-8044-4A50-A7A5-A166EB5B2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0F1E-091F-854E-85E1-888ED13A6F75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2FBB19-6CFE-4BDE-8226-A72838F15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CD7568-35CB-4E26-94AF-42BA0E7C7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6E1A-9D7B-B74F-89D4-4221EA4E9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9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66873-E8FD-4FBA-966A-79E85A6D2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14776-29D0-48DF-A64B-0CF4961B9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F5C08F-2E20-44A1-960B-6BEBA9D382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684131-730E-4A1E-8946-805929494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0F1E-091F-854E-85E1-888ED13A6F75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21016C-ABD6-40F7-B723-DE0F9AEFA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B6C8F6-3104-4FA1-A0A4-A83E6AF59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6E1A-9D7B-B74F-89D4-4221EA4E9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9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C6A59-44F3-4D95-852E-8640EBC1C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3C838F-3AFD-4BD0-87EA-A8845DC5AA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462715-4CF3-4708-8E67-F0CE52AB84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5C670D-9B51-4C35-A3AF-125DF2336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0F1E-091F-854E-85E1-888ED13A6F75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2F09D-866C-47C2-8AB3-830856B99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36253-5DE2-417A-A73E-43425F564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6E1A-9D7B-B74F-89D4-4221EA4E9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28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DEEF13-BF0F-4B1C-817A-DD42B5779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D29F5E-079C-4CE1-A65E-9A923701C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811BF-EF10-4E7E-B8B2-279F4C0A14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F0F1E-091F-854E-85E1-888ED13A6F75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F54D13-17BF-48D2-BDE2-30A9E46812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8EE00-F721-4B68-847C-60095F7523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86E1A-9D7B-B74F-89D4-4221EA4E9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516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GH2tYuXf0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623" y="643466"/>
            <a:ext cx="7290753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342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Narrative Interviewing: Stories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020066"/>
            <a:ext cx="6597228" cy="4013209"/>
          </a:xfrm>
        </p:spPr>
        <p:txBody>
          <a:bodyPr>
            <a:normAutofit/>
          </a:bodyPr>
          <a:lstStyle/>
          <a:p>
            <a:r>
              <a:rPr lang="en-US" dirty="0"/>
              <a:t>Storytelling is an essential characteristic of the human condition.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is a narrative?</a:t>
            </a:r>
          </a:p>
          <a:p>
            <a:pPr lvl="1"/>
            <a:r>
              <a:rPr lang="en-US" dirty="0"/>
              <a:t>A story:  beginning, middle and end</a:t>
            </a:r>
          </a:p>
          <a:p>
            <a:pPr lvl="1"/>
            <a:r>
              <a:rPr lang="en-US" dirty="0"/>
              <a:t>How we “live” our lives and make our experiences coherent (without realizing it)</a:t>
            </a:r>
          </a:p>
          <a:p>
            <a:pPr lvl="1"/>
            <a:r>
              <a:rPr lang="en-US" dirty="0"/>
              <a:t>Multiple stories about most experiences</a:t>
            </a:r>
          </a:p>
        </p:txBody>
      </p:sp>
    </p:spTree>
    <p:extLst>
      <p:ext uri="{BB962C8B-B14F-4D97-AF65-F5344CB8AC3E}">
        <p14:creationId xmlns:p14="http://schemas.microsoft.com/office/powerpoint/2010/main" val="1396408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Narrative Interviews?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Storytelling is a means of transferring: </a:t>
            </a:r>
          </a:p>
          <a:p>
            <a:endParaRPr lang="en-US" dirty="0"/>
          </a:p>
          <a:p>
            <a:r>
              <a:rPr lang="en-US" dirty="0"/>
              <a:t>	Meaning (IMPLICIT)</a:t>
            </a:r>
          </a:p>
          <a:p>
            <a:endParaRPr lang="en-US" dirty="0"/>
          </a:p>
          <a:p>
            <a:r>
              <a:rPr lang="en-US" dirty="0"/>
              <a:t>	Tradition: (Explicit)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	Morals: (Implicit/Explicit) </a:t>
            </a:r>
          </a:p>
          <a:p>
            <a:endParaRPr lang="en-US" dirty="0"/>
          </a:p>
          <a:p>
            <a:r>
              <a:rPr lang="en-US" dirty="0"/>
              <a:t>	 Culture: (Implicit)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093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Purposes of Narrative Interviews in the GEAS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experiential data from young boy and girl adolescents</a:t>
            </a:r>
          </a:p>
          <a:p>
            <a:endParaRPr lang="en-US" dirty="0"/>
          </a:p>
          <a:p>
            <a:r>
              <a:rPr lang="en-US" dirty="0"/>
              <a:t>Experiential data from parents</a:t>
            </a:r>
          </a:p>
          <a:p>
            <a:endParaRPr lang="en-US" dirty="0"/>
          </a:p>
          <a:p>
            <a:r>
              <a:rPr lang="en-US" dirty="0"/>
              <a:t>Generating ideas/items for new “bottom up” gender scales </a:t>
            </a:r>
          </a:p>
        </p:txBody>
      </p:sp>
    </p:spTree>
    <p:extLst>
      <p:ext uri="{BB962C8B-B14F-4D97-AF65-F5344CB8AC3E}">
        <p14:creationId xmlns:p14="http://schemas.microsoft.com/office/powerpoint/2010/main" val="3493930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Narrative Interviewing?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specific form of semi-structured interview comprised of: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An elicitation question</a:t>
            </a:r>
          </a:p>
          <a:p>
            <a:pPr lvl="1"/>
            <a:r>
              <a:rPr lang="en-US" dirty="0"/>
              <a:t>Standard follow ups (to insure topic is covered)</a:t>
            </a:r>
          </a:p>
          <a:p>
            <a:pPr lvl="1"/>
            <a:r>
              <a:rPr lang="en-US" dirty="0" err="1"/>
              <a:t>A“menu</a:t>
            </a:r>
            <a:r>
              <a:rPr lang="en-US" dirty="0"/>
              <a:t>” of follow ups </a:t>
            </a:r>
          </a:p>
          <a:p>
            <a:endParaRPr lang="en-US" dirty="0"/>
          </a:p>
          <a:p>
            <a:r>
              <a:rPr lang="en-US" dirty="0"/>
              <a:t>Asking participant for a response that describes their experience—in which they are the “I” or narrator</a:t>
            </a:r>
          </a:p>
          <a:p>
            <a:endParaRPr lang="en-US" dirty="0"/>
          </a:p>
          <a:p>
            <a:r>
              <a:rPr lang="en-US" dirty="0"/>
              <a:t>Enables us to collect data on implicit knowledge, opinions, norms</a:t>
            </a:r>
          </a:p>
          <a:p>
            <a:endParaRPr lang="en-US" dirty="0"/>
          </a:p>
          <a:p>
            <a:r>
              <a:rPr lang="en-US" dirty="0"/>
              <a:t>Uses qualitative interview techniques from yesterday</a:t>
            </a:r>
          </a:p>
        </p:txBody>
      </p:sp>
    </p:spTree>
    <p:extLst>
      <p:ext uri="{BB962C8B-B14F-4D97-AF65-F5344CB8AC3E}">
        <p14:creationId xmlns:p14="http://schemas.microsoft.com/office/powerpoint/2010/main" val="2623481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(somewhat) different kind of listening…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Ensuring participant is telling a story</a:t>
            </a:r>
          </a:p>
          <a:p>
            <a:pPr lvl="1"/>
            <a:r>
              <a:rPr lang="en-US" dirty="0"/>
              <a:t>help them start: “ like a movie or </a:t>
            </a:r>
            <a:r>
              <a:rPr lang="en-US" dirty="0" err="1"/>
              <a:t>tv</a:t>
            </a:r>
            <a:r>
              <a:rPr lang="en-US" dirty="0"/>
              <a:t> show”</a:t>
            </a:r>
          </a:p>
          <a:p>
            <a:pPr lvl="1"/>
            <a:r>
              <a:rPr lang="en-US" dirty="0"/>
              <a:t> 	“So where were you?” </a:t>
            </a:r>
          </a:p>
          <a:p>
            <a:pPr lvl="1"/>
            <a:r>
              <a:rPr lang="en-US" dirty="0"/>
              <a:t>“You were 	going to…”</a:t>
            </a:r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/>
              <a:t>Moving the story along:</a:t>
            </a:r>
          </a:p>
          <a:p>
            <a:pPr lvl="1"/>
            <a:r>
              <a:rPr lang="en-US" dirty="0"/>
              <a:t>“And then what happened?”</a:t>
            </a:r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/>
              <a:t>Keeping the story “on track”</a:t>
            </a:r>
          </a:p>
          <a:p>
            <a:pPr lvl="1"/>
            <a:endParaRPr lang="en-US" dirty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9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“Getting Narratives”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817038"/>
            <a:ext cx="6196405" cy="442793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Engage participant in story telling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Listening! (and “listening under”)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Join participant in telling a story (co-construction)\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Ask questions that “fill in” the middle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Keeping track of the elements of the </a:t>
            </a:r>
            <a:r>
              <a:rPr lang="en-US" dirty="0" err="1"/>
              <a:t>storY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Eliciting both process and detail in follow ups</a:t>
            </a:r>
          </a:p>
          <a:p>
            <a:endParaRPr lang="en-US" dirty="0"/>
          </a:p>
          <a:p>
            <a:r>
              <a:rPr lang="en-US" dirty="0"/>
              <a:t>HANDOUT:  Common follow up questions for narrative interviewing</a:t>
            </a:r>
          </a:p>
        </p:txBody>
      </p:sp>
    </p:spTree>
    <p:extLst>
      <p:ext uri="{BB962C8B-B14F-4D97-AF65-F5344CB8AC3E}">
        <p14:creationId xmlns:p14="http://schemas.microsoft.com/office/powerpoint/2010/main" val="2477565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Follow up questions or probes: Direct for Clarification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i="1" dirty="0"/>
              <a:t>What do you mean when you say . . .?”</a:t>
            </a:r>
          </a:p>
          <a:p>
            <a:pPr lvl="0"/>
            <a:r>
              <a:rPr lang="en-US" i="1" dirty="0"/>
              <a:t>“Can you tell me more?”</a:t>
            </a:r>
          </a:p>
          <a:p>
            <a:pPr lvl="0"/>
            <a:r>
              <a:rPr lang="en-US" dirty="0"/>
              <a:t>“Can you please elaborate?”</a:t>
            </a:r>
          </a:p>
          <a:p>
            <a:pPr lvl="0"/>
            <a:r>
              <a:rPr lang="en-US" i="1" dirty="0"/>
              <a:t>“I’m not sure I understand X. . . .Would you explain that to me?”</a:t>
            </a:r>
          </a:p>
          <a:p>
            <a:pPr lvl="0"/>
            <a:r>
              <a:rPr lang="en-US" dirty="0"/>
              <a:t> “What about that is X?”</a:t>
            </a:r>
          </a:p>
          <a:p>
            <a:pPr lvl="0"/>
            <a:r>
              <a:rPr lang="en-US" i="1" dirty="0"/>
              <a:t> “What does X mean?”  or “What do you call X?”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9831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707" y="508000"/>
            <a:ext cx="7213561" cy="1856154"/>
          </a:xfrm>
        </p:spPr>
        <p:txBody>
          <a:bodyPr>
            <a:normAutofit/>
          </a:bodyPr>
          <a:lstStyle/>
          <a:p>
            <a:r>
              <a:rPr lang="en-US" dirty="0"/>
              <a:t>Follow up Questions or Probes: Direct for Getting More Depth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4152589"/>
          </a:xfrm>
        </p:spPr>
        <p:txBody>
          <a:bodyPr>
            <a:normAutofit/>
          </a:bodyPr>
          <a:lstStyle/>
          <a:p>
            <a:pPr lvl="0"/>
            <a:endParaRPr lang="en-US" dirty="0"/>
          </a:p>
          <a:p>
            <a:pPr lvl="0"/>
            <a:r>
              <a:rPr lang="en-US" dirty="0"/>
              <a:t>“Why do you think . . .?”</a:t>
            </a:r>
          </a:p>
          <a:p>
            <a:pPr lvl="0"/>
            <a:r>
              <a:rPr lang="en-US" dirty="0"/>
              <a:t>“How did this happen?”</a:t>
            </a:r>
          </a:p>
          <a:p>
            <a:pPr lvl="0"/>
            <a:r>
              <a:rPr lang="en-US" dirty="0"/>
              <a:t>“How did you feel about . . .?”</a:t>
            </a:r>
          </a:p>
          <a:p>
            <a:pPr lvl="0"/>
            <a:r>
              <a:rPr lang="en-US" dirty="0"/>
              <a:t>“What happened then?”</a:t>
            </a:r>
          </a:p>
          <a:p>
            <a:pPr lvl="0"/>
            <a:r>
              <a:rPr lang="en-US" dirty="0"/>
              <a:t>“How did you handle X?” </a:t>
            </a:r>
          </a:p>
          <a:p>
            <a:pPr lvl="0"/>
            <a:r>
              <a:rPr lang="en-US" dirty="0"/>
              <a:t>“Can you give me an example of X?”</a:t>
            </a:r>
          </a:p>
          <a:p>
            <a:pPr lvl="0"/>
            <a:r>
              <a:rPr lang="en-US" dirty="0"/>
              <a:t>“How did X affect you?”</a:t>
            </a:r>
          </a:p>
          <a:p>
            <a:pPr lvl="0"/>
            <a:r>
              <a:rPr lang="en-US" dirty="0"/>
              <a:t>“In what ways did…?”</a:t>
            </a:r>
          </a:p>
        </p:txBody>
      </p:sp>
    </p:spTree>
    <p:extLst>
      <p:ext uri="{BB962C8B-B14F-4D97-AF65-F5344CB8AC3E}">
        <p14:creationId xmlns:p14="http://schemas.microsoft.com/office/powerpoint/2010/main" val="3791993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Jane’s Story </a:t>
            </a:r>
          </a:p>
        </p:txBody>
      </p:sp>
      <p:sp>
        <p:nvSpPr>
          <p:cNvPr id="5" name="Rectangle 4"/>
          <p:cNvSpPr/>
          <p:nvPr/>
        </p:nvSpPr>
        <p:spPr>
          <a:xfrm>
            <a:off x="861118" y="2720290"/>
            <a:ext cx="719915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EXERCISE</a:t>
            </a:r>
            <a:r>
              <a:rPr lang="en-US" sz="2000" dirty="0"/>
              <a:t>:  </a:t>
            </a:r>
          </a:p>
          <a:p>
            <a:endParaRPr lang="en-US" sz="2000" dirty="0"/>
          </a:p>
          <a:p>
            <a:r>
              <a:rPr lang="en-US" sz="2000" dirty="0"/>
              <a:t>What did you think went well in the interview?</a:t>
            </a:r>
          </a:p>
          <a:p>
            <a:endParaRPr lang="en-US" sz="2000" dirty="0"/>
          </a:p>
          <a:p>
            <a:r>
              <a:rPr lang="en-US" sz="2000" dirty="0"/>
              <a:t>What could have been better?</a:t>
            </a:r>
          </a:p>
          <a:p>
            <a:endParaRPr lang="en-US" sz="2000" dirty="0"/>
          </a:p>
          <a:p>
            <a:r>
              <a:rPr lang="en-US" sz="2000" dirty="0"/>
              <a:t>What was problematic?</a:t>
            </a:r>
          </a:p>
          <a:p>
            <a:endParaRPr lang="en-US" sz="2000" dirty="0"/>
          </a:p>
          <a:p>
            <a:r>
              <a:rPr lang="en-US" sz="2000" dirty="0"/>
              <a:t>What techniques did I use? </a:t>
            </a:r>
          </a:p>
          <a:p>
            <a:r>
              <a:rPr lang="en-US" sz="2000" dirty="0"/>
              <a:t> </a:t>
            </a:r>
          </a:p>
          <a:p>
            <a:r>
              <a:rPr lang="en-US" sz="2000" dirty="0"/>
              <a:t>Where did you notice follow-up questions?</a:t>
            </a:r>
          </a:p>
        </p:txBody>
      </p:sp>
    </p:spTree>
    <p:extLst>
      <p:ext uri="{BB962C8B-B14F-4D97-AF65-F5344CB8AC3E}">
        <p14:creationId xmlns:p14="http://schemas.microsoft.com/office/powerpoint/2010/main" val="39558556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Interview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746474"/>
            <a:ext cx="6196405" cy="441028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remember a situation where you realized that you were no longer a child and that your parents were treating you differently than before?</a:t>
            </a:r>
          </a:p>
          <a:p>
            <a:pPr marL="0" lvl="0" indent="0">
              <a:buNone/>
            </a:pPr>
            <a:endParaRPr lang="en-US" dirty="0"/>
          </a:p>
          <a:p>
            <a:pPr lvl="2"/>
            <a:r>
              <a:rPr lang="en-GB" dirty="0"/>
              <a:t>What happened exactly—tell me the story of what happened, like it was a scene in a movie or on a </a:t>
            </a:r>
            <a:r>
              <a:rPr lang="en-GB" dirty="0" err="1"/>
              <a:t>tv</a:t>
            </a:r>
            <a:r>
              <a:rPr lang="en-GB" dirty="0"/>
              <a:t> show</a:t>
            </a:r>
            <a:r>
              <a:rPr lang="en-US" sz="1400" dirty="0"/>
              <a:t> </a:t>
            </a:r>
            <a:r>
              <a:rPr lang="en-GB" dirty="0"/>
              <a:t> (?)</a:t>
            </a:r>
          </a:p>
          <a:p>
            <a:pPr lvl="2"/>
            <a:endParaRPr lang="en-GB" dirty="0"/>
          </a:p>
          <a:p>
            <a:pPr lvl="2"/>
            <a:r>
              <a:rPr lang="en-GB" dirty="0"/>
              <a:t>(What other follow ups do we think will be most useful/necessary from the list)?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sz="2400" dirty="0"/>
          </a:p>
          <a:p>
            <a:pPr lvl="1"/>
            <a:endParaRPr lang="en-US" sz="2400" dirty="0"/>
          </a:p>
          <a:p>
            <a:pPr marL="365760" lvl="1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259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en-US" sz="3100">
                <a:solidFill>
                  <a:schemeClr val="accent1"/>
                </a:solidFill>
              </a:rPr>
              <a:t>Characteristics of a Good Interviewer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Comfort with topic—recognize biases, discomforts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Self Awareness (physical, emotional, cognitive, values)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Patience</a:t>
            </a:r>
          </a:p>
          <a:p>
            <a:endParaRPr lang="en-US" dirty="0"/>
          </a:p>
          <a:p>
            <a:r>
              <a:rPr lang="en-US" dirty="0"/>
              <a:t>Knowing the interview protocol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ACTIVE LISTENING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0818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Narrative Interview Demonstration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Deb do well?</a:t>
            </a:r>
          </a:p>
          <a:p>
            <a:endParaRPr lang="en-US" dirty="0"/>
          </a:p>
          <a:p>
            <a:r>
              <a:rPr lang="en-US" dirty="0"/>
              <a:t>What did Deb do that wasn’t helpful?</a:t>
            </a:r>
          </a:p>
          <a:p>
            <a:endParaRPr lang="en-US" dirty="0"/>
          </a:p>
          <a:p>
            <a:r>
              <a:rPr lang="en-US" dirty="0"/>
              <a:t>What might Deb have done/said differently to facilitate the adolescent’s story?</a:t>
            </a:r>
          </a:p>
          <a:p>
            <a:endParaRPr lang="en-US" dirty="0"/>
          </a:p>
          <a:p>
            <a:r>
              <a:rPr lang="en-US" dirty="0"/>
              <a:t>What might be the same/different in your context?</a:t>
            </a:r>
          </a:p>
        </p:txBody>
      </p:sp>
    </p:spTree>
    <p:extLst>
      <p:ext uri="{BB962C8B-B14F-4D97-AF65-F5344CB8AC3E}">
        <p14:creationId xmlns:p14="http://schemas.microsoft.com/office/powerpoint/2010/main" val="42577498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928893"/>
          </a:xfrm>
        </p:spPr>
        <p:txBody>
          <a:bodyPr/>
          <a:lstStyle/>
          <a:p>
            <a:r>
              <a:rPr lang="en-US" dirty="0"/>
              <a:t>Practice, Practice,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746476"/>
            <a:ext cx="6196405" cy="453377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EXERCISE:  Take turns being the interviewer and the participant using our narrative interview protocol  (observer/</a:t>
            </a:r>
            <a:r>
              <a:rPr lang="en-US" dirty="0" err="1"/>
              <a:t>notetaker</a:t>
            </a:r>
            <a:r>
              <a:rPr lang="en-US" dirty="0"/>
              <a:t>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2500" dirty="0"/>
              <a:t>Discuss what it was like to be the participant</a:t>
            </a:r>
          </a:p>
          <a:p>
            <a:pPr marL="0" indent="0">
              <a:buNone/>
            </a:pPr>
            <a:endParaRPr lang="en-US" sz="2500" dirty="0"/>
          </a:p>
          <a:p>
            <a:r>
              <a:rPr lang="en-US" sz="2500" dirty="0"/>
              <a:t>Discuss what it was like to be the interviewer</a:t>
            </a:r>
          </a:p>
          <a:p>
            <a:endParaRPr lang="en-US" sz="2500" dirty="0"/>
          </a:p>
          <a:p>
            <a:r>
              <a:rPr lang="en-US" sz="2500" dirty="0"/>
              <a:t>Discuss what went well  (both perspectives)</a:t>
            </a:r>
          </a:p>
          <a:p>
            <a:endParaRPr lang="en-US" sz="2500" dirty="0"/>
          </a:p>
          <a:p>
            <a:r>
              <a:rPr lang="en-US" sz="2500" dirty="0"/>
              <a:t>Discuss what was difficult/not happy with/wish you had done differently and how you wish you had done it.  </a:t>
            </a:r>
          </a:p>
          <a:p>
            <a:pPr marL="0" indent="0">
              <a:buNone/>
            </a:pPr>
            <a:endParaRPr lang="en-US" sz="2500" dirty="0"/>
          </a:p>
          <a:p>
            <a:r>
              <a:rPr lang="en-US" sz="2500" dirty="0"/>
              <a:t>Give each other feedback!  (Feedback to the group)</a:t>
            </a:r>
          </a:p>
          <a:p>
            <a:pPr marL="0" indent="0">
              <a:buNone/>
            </a:pPr>
            <a:endParaRPr lang="en-US" sz="2500" dirty="0"/>
          </a:p>
          <a:p>
            <a:r>
              <a:rPr lang="en-US" sz="2500" dirty="0"/>
              <a:t>Reflections:  </a:t>
            </a:r>
            <a:r>
              <a:rPr lang="en-US" sz="2500" dirty="0" err="1"/>
              <a:t>Memoing</a:t>
            </a:r>
            <a:endParaRPr lang="en-US" sz="2500" dirty="0"/>
          </a:p>
          <a:p>
            <a:pPr marL="36576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3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NOT to Do in a Qualitative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Don’t ask leading questions</a:t>
            </a:r>
          </a:p>
          <a:p>
            <a:r>
              <a:rPr lang="en-US" dirty="0"/>
              <a:t>Don’t interrupt</a:t>
            </a:r>
          </a:p>
          <a:p>
            <a:r>
              <a:rPr lang="en-US" dirty="0"/>
              <a:t>Tolerate (rather than disrupt) pauses</a:t>
            </a:r>
          </a:p>
          <a:p>
            <a:r>
              <a:rPr lang="en-US" dirty="0"/>
              <a:t>Avoid yes/no questions</a:t>
            </a:r>
          </a:p>
          <a:p>
            <a:r>
              <a:rPr lang="en-US" dirty="0"/>
              <a:t>Avoid putting words in her/his mouth or answering the question for her/him</a:t>
            </a:r>
          </a:p>
          <a:p>
            <a:r>
              <a:rPr lang="en-US" dirty="0"/>
              <a:t>Don’t “solve problems” during the interview</a:t>
            </a:r>
          </a:p>
          <a:p>
            <a:r>
              <a:rPr lang="en-US" dirty="0"/>
              <a:t>Don’t ask more than one question at a time at a time</a:t>
            </a:r>
          </a:p>
          <a:p>
            <a:r>
              <a:rPr lang="en-US" dirty="0"/>
              <a:t>EXAMPLE:  FROM BAD TO GOOD INTERVIEWING </a:t>
            </a:r>
            <a:r>
              <a:rPr lang="en-US" dirty="0">
                <a:hlinkClick r:id="rId3"/>
              </a:rPr>
              <a:t>https://www.youtube.com/watch?v=FGH2tYuXf0s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98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to Encourage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Neutral verbal expressions such as “uh </a:t>
            </a:r>
            <a:r>
              <a:rPr lang="en-US" dirty="0" err="1"/>
              <a:t>huh,”“interesting</a:t>
            </a:r>
            <a:r>
              <a:rPr lang="en-US" dirty="0"/>
              <a:t>,” and “tell me more” or “I see…”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Verbal expressions of empathy, such </a:t>
            </a:r>
            <a:r>
              <a:rPr lang="en-US" dirty="0" err="1"/>
              <a:t>as,“I</a:t>
            </a:r>
            <a:r>
              <a:rPr lang="en-US" dirty="0"/>
              <a:t> can see why you say that was difficult for you”</a:t>
            </a:r>
          </a:p>
          <a:p>
            <a:pPr lvl="0"/>
            <a:endParaRPr lang="en-US" dirty="0"/>
          </a:p>
          <a:p>
            <a:r>
              <a:rPr lang="en-US" dirty="0"/>
              <a:t>Ways to convey trustworthiness and interest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b="1" i="1" dirty="0"/>
              <a:t>“These are probably not the kind of questions that adults usually ask you…but we are really trying to understand how young people’s lives change at this age…”</a:t>
            </a:r>
          </a:p>
          <a:p>
            <a:pPr marL="365760" lvl="1" indent="0">
              <a:buNone/>
            </a:pPr>
            <a:endParaRPr lang="en-US" b="1" i="1" dirty="0"/>
          </a:p>
          <a:p>
            <a:pPr lvl="1"/>
            <a:r>
              <a:rPr lang="en-US" b="1" i="1" dirty="0"/>
              <a:t>	“You are the expert here.”</a:t>
            </a:r>
          </a:p>
          <a:p>
            <a:endParaRPr lang="en-US" b="1" i="1" dirty="0"/>
          </a:p>
          <a:p>
            <a:pPr lvl="1"/>
            <a:r>
              <a:rPr lang="en-US" dirty="0"/>
              <a:t>Mirroring technique repeating what the participant said, such as, “So you said that you were . . .”  or “Useful?” (if they said “useful”)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Culturally appropriate body language or gestures, such as nodding in acknowledgment or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85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Interviewing Adolescents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should I trust you?</a:t>
            </a:r>
          </a:p>
          <a:p>
            <a:r>
              <a:rPr lang="en-US" dirty="0"/>
              <a:t>I’ve never thought about this before.</a:t>
            </a:r>
          </a:p>
          <a:p>
            <a:r>
              <a:rPr lang="en-US" dirty="0"/>
              <a:t>What I think or know or experienced is bad or wrong and you will think ill of me.</a:t>
            </a:r>
          </a:p>
          <a:p>
            <a:r>
              <a:rPr lang="en-US" dirty="0"/>
              <a:t>I might get in trouble.</a:t>
            </a:r>
          </a:p>
          <a:p>
            <a:r>
              <a:rPr lang="en-US" dirty="0"/>
              <a:t>Variability stages of development:  physical, psychological, cognitive, emotional</a:t>
            </a:r>
          </a:p>
          <a:p>
            <a:pPr marL="0" indent="0">
              <a:buNone/>
            </a:pPr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60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EXERCISE</a:t>
            </a:r>
            <a:r>
              <a:rPr lang="en-US" dirty="0"/>
              <a:t>:  </a:t>
            </a:r>
          </a:p>
          <a:p>
            <a:endParaRPr lang="en-US" dirty="0"/>
          </a:p>
          <a:p>
            <a:r>
              <a:rPr lang="en-US" dirty="0"/>
              <a:t>What did you think went well in the interview?</a:t>
            </a:r>
          </a:p>
          <a:p>
            <a:endParaRPr lang="en-US" dirty="0"/>
          </a:p>
          <a:p>
            <a:r>
              <a:rPr lang="en-US" dirty="0"/>
              <a:t>What could have been better?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was problematic?</a:t>
            </a:r>
          </a:p>
          <a:p>
            <a:endParaRPr lang="en-US" dirty="0"/>
          </a:p>
          <a:p>
            <a:r>
              <a:rPr lang="en-US" dirty="0"/>
              <a:t>What techniques did I use?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Where did you notice follow-up questions?</a:t>
            </a:r>
          </a:p>
        </p:txBody>
      </p:sp>
    </p:spTree>
    <p:extLst>
      <p:ext uri="{BB962C8B-B14F-4D97-AF65-F5344CB8AC3E}">
        <p14:creationId xmlns:p14="http://schemas.microsoft.com/office/powerpoint/2010/main" val="56712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Interview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Since you started to grow up, does you mum treat you differently [then when you were a small child]?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400" dirty="0"/>
              <a:t>[If yes] How is it different? What about your dad? [only ask if has two parents]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[Explain more if needed</a:t>
            </a:r>
            <a:r>
              <a:rPr lang="en-US" sz="1600" dirty="0"/>
              <a:t> </a:t>
            </a:r>
            <a:r>
              <a:rPr lang="en-US" sz="2400" dirty="0"/>
              <a:t>]: What are some things you can do now, that you could not when you were a child? At home (chores), after school, with friends…? What about things that you cannot do now, but you could before?</a:t>
            </a:r>
          </a:p>
          <a:p>
            <a:pPr lvl="1"/>
            <a:endParaRPr lang="en-US" sz="2400" dirty="0"/>
          </a:p>
          <a:p>
            <a:pPr marL="365760" lvl="1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301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Practice, Practice,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EXERCISE:  Take turns being the interviewer and the participant using our interview protocol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Discuss what it was like to be the participant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Discuss what it was like to be the interviewer</a:t>
            </a:r>
          </a:p>
          <a:p>
            <a:endParaRPr lang="en-US" dirty="0"/>
          </a:p>
          <a:p>
            <a:r>
              <a:rPr lang="en-US" dirty="0"/>
              <a:t>Discuss what went well  (both perspectives)</a:t>
            </a:r>
          </a:p>
          <a:p>
            <a:endParaRPr lang="en-US" dirty="0"/>
          </a:p>
          <a:p>
            <a:r>
              <a:rPr lang="en-US" dirty="0"/>
              <a:t>Discuss what was difficult/not happy with/wish you had done differently and how you wish you had done it.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Give each other feedback!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Reflections:  </a:t>
            </a:r>
            <a:r>
              <a:rPr lang="en-US" dirty="0" err="1"/>
              <a:t>Memoing</a:t>
            </a:r>
            <a:endParaRPr lang="en-US" dirty="0"/>
          </a:p>
          <a:p>
            <a:pPr marL="36576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41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to Do When…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They won’t answer</a:t>
            </a:r>
          </a:p>
          <a:p>
            <a:r>
              <a:rPr lang="en-US" dirty="0"/>
              <a:t>They give brief answers</a:t>
            </a:r>
          </a:p>
          <a:p>
            <a:r>
              <a:rPr lang="en-US" dirty="0"/>
              <a:t>They seem not to be comfortable</a:t>
            </a:r>
          </a:p>
          <a:p>
            <a:r>
              <a:rPr lang="en-US" dirty="0"/>
              <a:t>They are shy or upset</a:t>
            </a:r>
          </a:p>
          <a:p>
            <a:r>
              <a:rPr lang="en-US" dirty="0"/>
              <a:t>You are uncomfortable or worried</a:t>
            </a:r>
          </a:p>
          <a:p>
            <a:r>
              <a:rPr lang="en-US" dirty="0"/>
              <a:t>You lose track of your place or skip questions</a:t>
            </a:r>
          </a:p>
          <a:p>
            <a:r>
              <a:rPr lang="en-US" dirty="0"/>
              <a:t>If they go off “road” into other topics, to get </a:t>
            </a:r>
            <a:r>
              <a:rPr lang="en-US" dirty="0" err="1"/>
              <a:t>overtalkers</a:t>
            </a:r>
            <a:r>
              <a:rPr lang="en-US" dirty="0"/>
              <a:t> focused</a:t>
            </a:r>
          </a:p>
          <a:p>
            <a:r>
              <a:rPr lang="en-US" dirty="0"/>
              <a:t>Interruptions/others walk in room etc.</a:t>
            </a:r>
          </a:p>
        </p:txBody>
      </p:sp>
    </p:spTree>
    <p:extLst>
      <p:ext uri="{BB962C8B-B14F-4D97-AF65-F5344CB8AC3E}">
        <p14:creationId xmlns:p14="http://schemas.microsoft.com/office/powerpoint/2010/main" val="395819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1186</Words>
  <Application>Microsoft Office PowerPoint</Application>
  <PresentationFormat>On-screen Show (4:3)</PresentationFormat>
  <Paragraphs>233</Paragraphs>
  <Slides>21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PowerPoint Presentation</vt:lpstr>
      <vt:lpstr>Characteristics of a Good Interviewer</vt:lpstr>
      <vt:lpstr>What NOT to Do in a Qualitative Interview</vt:lpstr>
      <vt:lpstr>Strategies to Encourage </vt:lpstr>
      <vt:lpstr>Interviewing Adolescents</vt:lpstr>
      <vt:lpstr>Jane Example</vt:lpstr>
      <vt:lpstr>Our Interview Protocol</vt:lpstr>
      <vt:lpstr>Practice, Practice, Practice</vt:lpstr>
      <vt:lpstr>What to Do When…</vt:lpstr>
      <vt:lpstr>Narrative Interviewing: Stories</vt:lpstr>
      <vt:lpstr>Why Narrative Interviews?</vt:lpstr>
      <vt:lpstr>Purposes of Narrative Interviews in the GEAS</vt:lpstr>
      <vt:lpstr>What is Narrative Interviewing?</vt:lpstr>
      <vt:lpstr>A (somewhat) different kind of listening…</vt:lpstr>
      <vt:lpstr>“Getting Narratives”</vt:lpstr>
      <vt:lpstr>Follow up questions or probes: Direct for Clarification</vt:lpstr>
      <vt:lpstr>Follow up Questions or Probes: Direct for Getting More Depth</vt:lpstr>
      <vt:lpstr>Jane’s Story </vt:lpstr>
      <vt:lpstr>Our Interview Protocol</vt:lpstr>
      <vt:lpstr>Narrative Interview Demonstration</vt:lpstr>
      <vt:lpstr>Practice, Practice, 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Barnette, Quinn</dc:creator>
  <cp:lastModifiedBy>Barnette, Quinn</cp:lastModifiedBy>
  <cp:revision>3</cp:revision>
  <dcterms:created xsi:type="dcterms:W3CDTF">2019-06-05T15:58:41Z</dcterms:created>
  <dcterms:modified xsi:type="dcterms:W3CDTF">2019-06-05T18:16:00Z</dcterms:modified>
</cp:coreProperties>
</file>