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1" r:id="rId1"/>
  </p:sldMasterIdLst>
  <p:notesMasterIdLst>
    <p:notesMasterId r:id="rId29"/>
  </p:notesMasterIdLst>
  <p:handoutMasterIdLst>
    <p:handoutMasterId r:id="rId30"/>
  </p:handoutMasterIdLst>
  <p:sldIdLst>
    <p:sldId id="288" r:id="rId2"/>
    <p:sldId id="259" r:id="rId3"/>
    <p:sldId id="260" r:id="rId4"/>
    <p:sldId id="261" r:id="rId5"/>
    <p:sldId id="266" r:id="rId6"/>
    <p:sldId id="271" r:id="rId7"/>
    <p:sldId id="263" r:id="rId8"/>
    <p:sldId id="265" r:id="rId9"/>
    <p:sldId id="270" r:id="rId10"/>
    <p:sldId id="269" r:id="rId11"/>
    <p:sldId id="281" r:id="rId12"/>
    <p:sldId id="290" r:id="rId13"/>
    <p:sldId id="291" r:id="rId14"/>
    <p:sldId id="292" r:id="rId15"/>
    <p:sldId id="293" r:id="rId16"/>
    <p:sldId id="294" r:id="rId17"/>
    <p:sldId id="295" r:id="rId18"/>
    <p:sldId id="296" r:id="rId19"/>
    <p:sldId id="262" r:id="rId20"/>
    <p:sldId id="297" r:id="rId21"/>
    <p:sldId id="273" r:id="rId22"/>
    <p:sldId id="267" r:id="rId23"/>
    <p:sldId id="287" r:id="rId24"/>
    <p:sldId id="275" r:id="rId25"/>
    <p:sldId id="276" r:id="rId26"/>
    <p:sldId id="277" r:id="rId27"/>
    <p:sldId id="27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E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9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6F025A-795E-42D5-A774-71DF77A567E3}" type="datetimeFigureOut">
              <a:rPr lang="en-US" smtClean="0"/>
              <a:t>1/30/2015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B90784-CF8A-411A-8C6F-847246660F5F}" type="slidenum">
              <a:rPr lang="en-US" smtClean="0"/>
              <a:t>‹#›</a:t>
            </a:fld>
            <a:endParaRPr lang="en-US"/>
          </a:p>
        </p:txBody>
      </p:sp>
    </p:spTree>
    <p:extLst>
      <p:ext uri="{BB962C8B-B14F-4D97-AF65-F5344CB8AC3E}">
        <p14:creationId xmlns:p14="http://schemas.microsoft.com/office/powerpoint/2010/main" val="4110934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7DC90-1EE8-F543-A9BA-408D4A788C0E}" type="datetimeFigureOut">
              <a:rPr lang="en-US" smtClean="0"/>
              <a:pPr/>
              <a:t>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30D4B-C320-E14F-B906-AAA65EA35244}" type="slidenum">
              <a:rPr lang="en-US" smtClean="0"/>
              <a:pPr/>
              <a:t>‹#›</a:t>
            </a:fld>
            <a:endParaRPr lang="en-US"/>
          </a:p>
        </p:txBody>
      </p:sp>
    </p:spTree>
    <p:extLst>
      <p:ext uri="{BB962C8B-B14F-4D97-AF65-F5344CB8AC3E}">
        <p14:creationId xmlns:p14="http://schemas.microsoft.com/office/powerpoint/2010/main" val="10261554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from our protocol development)</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2</a:t>
            </a:fld>
            <a:endParaRPr lang="en-US"/>
          </a:p>
        </p:txBody>
      </p:sp>
    </p:spTree>
    <p:extLst>
      <p:ext uri="{BB962C8B-B14F-4D97-AF65-F5344CB8AC3E}">
        <p14:creationId xmlns:p14="http://schemas.microsoft.com/office/powerpoint/2010/main" val="80919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YouTube</a:t>
            </a:r>
            <a:r>
              <a:rPr lang="en-US" baseline="0" dirty="0" smtClean="0"/>
              <a:t> time:  0.38</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3</a:t>
            </a:fld>
            <a:endParaRPr lang="en-US"/>
          </a:p>
        </p:txBody>
      </p:sp>
    </p:spTree>
    <p:extLst>
      <p:ext uri="{BB962C8B-B14F-4D97-AF65-F5344CB8AC3E}">
        <p14:creationId xmlns:p14="http://schemas.microsoft.com/office/powerpoint/2010/main" val="928264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narration tomorrow)</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4</a:t>
            </a:fld>
            <a:endParaRPr lang="en-US"/>
          </a:p>
        </p:txBody>
      </p:sp>
    </p:spTree>
    <p:extLst>
      <p:ext uri="{BB962C8B-B14F-4D97-AF65-F5344CB8AC3E}">
        <p14:creationId xmlns:p14="http://schemas.microsoft.com/office/powerpoint/2010/main" val="439449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REVISITING:   (for clarification, if new info comes up that makes it seem like they would have more to say on an earlier answer)</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5</a:t>
            </a:fld>
            <a:endParaRPr lang="en-US"/>
          </a:p>
        </p:txBody>
      </p:sp>
    </p:spTree>
    <p:extLst>
      <p:ext uri="{BB962C8B-B14F-4D97-AF65-F5344CB8AC3E}">
        <p14:creationId xmlns:p14="http://schemas.microsoft.com/office/powerpoint/2010/main" val="118605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ask questions that are not leading)</a:t>
            </a:r>
          </a:p>
          <a:p>
            <a:endParaRPr lang="en-US" dirty="0" smtClean="0"/>
          </a:p>
          <a:p>
            <a:r>
              <a:rPr lang="en-US" dirty="0" err="1" smtClean="0"/>
              <a:t>EYou</a:t>
            </a:r>
            <a:r>
              <a:rPr lang="en-US" dirty="0" smtClean="0"/>
              <a:t> Tube Critique bad interview, then watch it the critique; then watch good version</a:t>
            </a:r>
          </a:p>
          <a:p>
            <a:endParaRPr lang="en-US" dirty="0" smtClean="0"/>
          </a:p>
          <a:p>
            <a:r>
              <a:rPr lang="en-US" dirty="0" smtClean="0"/>
              <a:t>YouTube bad:  3.46-4.48</a:t>
            </a:r>
          </a:p>
          <a:p>
            <a:endParaRPr lang="en-US" dirty="0" smtClean="0"/>
          </a:p>
          <a:p>
            <a:r>
              <a:rPr lang="en-US" dirty="0" smtClean="0"/>
              <a:t>YouTube:  critique:  4:48-8:05</a:t>
            </a:r>
          </a:p>
          <a:p>
            <a:endParaRPr lang="en-US" dirty="0" smtClean="0"/>
          </a:p>
          <a:p>
            <a:r>
              <a:rPr lang="en-US" dirty="0" smtClean="0"/>
              <a:t>YouTube:  good version 8:05-17:45—with</a:t>
            </a:r>
            <a:r>
              <a:rPr lang="en-US" baseline="0" dirty="0" smtClean="0"/>
              <a:t> commentary on what she did RIGHT</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7</a:t>
            </a:fld>
            <a:endParaRPr lang="en-US"/>
          </a:p>
        </p:txBody>
      </p:sp>
    </p:spTree>
    <p:extLst>
      <p:ext uri="{BB962C8B-B14F-4D97-AF65-F5344CB8AC3E}">
        <p14:creationId xmlns:p14="http://schemas.microsoft.com/office/powerpoint/2010/main" val="3870028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EXERCISE:  Brainstorm how to connect with your adolescents.---IF TIME:  </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11</a:t>
            </a:fld>
            <a:endParaRPr lang="en-US"/>
          </a:p>
        </p:txBody>
      </p:sp>
    </p:spTree>
    <p:extLst>
      <p:ext uri="{BB962C8B-B14F-4D97-AF65-F5344CB8AC3E}">
        <p14:creationId xmlns:p14="http://schemas.microsoft.com/office/powerpoint/2010/main" val="4025845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the</a:t>
            </a:r>
            <a:r>
              <a:rPr lang="en-US" baseline="0" dirty="0" smtClean="0"/>
              <a:t> feedback in groups???</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21</a:t>
            </a:fld>
            <a:endParaRPr lang="en-US"/>
          </a:p>
        </p:txBody>
      </p:sp>
    </p:spTree>
    <p:extLst>
      <p:ext uri="{BB962C8B-B14F-4D97-AF65-F5344CB8AC3E}">
        <p14:creationId xmlns:p14="http://schemas.microsoft.com/office/powerpoint/2010/main" val="1016870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(Brainstorm/Troubleshooting)</a:t>
            </a:r>
            <a:endParaRPr lang="en-US" dirty="0"/>
          </a:p>
        </p:txBody>
      </p:sp>
      <p:sp>
        <p:nvSpPr>
          <p:cNvPr id="4" name="Slide Number Placeholder 3"/>
          <p:cNvSpPr>
            <a:spLocks noGrp="1"/>
          </p:cNvSpPr>
          <p:nvPr>
            <p:ph type="sldNum" sz="quarter" idx="10"/>
          </p:nvPr>
        </p:nvSpPr>
        <p:spPr/>
        <p:txBody>
          <a:bodyPr/>
          <a:lstStyle/>
          <a:p>
            <a:fld id="{2BC30D4B-C320-E14F-B906-AAA65EA35244}" type="slidenum">
              <a:rPr lang="en-US" smtClean="0"/>
              <a:pPr/>
              <a:t>22</a:t>
            </a:fld>
            <a:endParaRPr lang="en-US"/>
          </a:p>
        </p:txBody>
      </p:sp>
    </p:spTree>
    <p:extLst>
      <p:ext uri="{BB962C8B-B14F-4D97-AF65-F5344CB8AC3E}">
        <p14:creationId xmlns:p14="http://schemas.microsoft.com/office/powerpoint/2010/main" val="4007505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140825E-4A15-4D39-8176-1F07E904CB30}" type="datetimeFigureOut">
              <a:rPr lang="en-US" smtClean="0"/>
              <a:pPr/>
              <a:t>1/30/2015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F0F1E-091F-854E-85E1-888ED13A6F75}"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86E1A-9D7B-B74F-89D4-4221EA4E9AB0}"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F0F1E-091F-854E-85E1-888ED13A6F75}"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86E1A-9D7B-B74F-89D4-4221EA4E9AB0}"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F0F1E-091F-854E-85E1-888ED13A6F75}"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86E1A-9D7B-B74F-89D4-4221EA4E9AB0}"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7F0F1E-091F-854E-85E1-888ED13A6F75}" type="datetimeFigureOut">
              <a:rPr lang="en-US" smtClean="0"/>
              <a:pPr/>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86E1A-9D7B-B74F-89D4-4221EA4E9AB0}"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7F0F1E-091F-854E-85E1-888ED13A6F75}" type="datetimeFigureOut">
              <a:rPr lang="en-US" smtClean="0"/>
              <a:pPr/>
              <a:t>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86E1A-9D7B-B74F-89D4-4221EA4E9AB0}"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7F0F1E-091F-854E-85E1-888ED13A6F75}" type="datetimeFigureOut">
              <a:rPr lang="en-US" smtClean="0"/>
              <a:pPr/>
              <a:t>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86E1A-9D7B-B74F-89D4-4221EA4E9AB0}"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F0F1E-091F-854E-85E1-888ED13A6F75}" type="datetimeFigureOut">
              <a:rPr lang="en-US" smtClean="0"/>
              <a:pPr/>
              <a:t>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86E1A-9D7B-B74F-89D4-4221EA4E9A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F0F1E-091F-854E-85E1-888ED13A6F75}" type="datetimeFigureOut">
              <a:rPr lang="en-US" smtClean="0"/>
              <a:pPr/>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86E1A-9D7B-B74F-89D4-4221EA4E9A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F0F1E-091F-854E-85E1-888ED13A6F75}" type="datetimeFigureOut">
              <a:rPr lang="en-US" smtClean="0"/>
              <a:pPr/>
              <a:t>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86E1A-9D7B-B74F-89D4-4221EA4E9A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67F0F1E-091F-854E-85E1-888ED13A6F75}" type="datetimeFigureOut">
              <a:rPr lang="en-US" smtClean="0"/>
              <a:pPr/>
              <a:t>1/30/2015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EB86E1A-9D7B-B74F-89D4-4221EA4E9A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FGH2tYuXf0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4632" y="1930400"/>
            <a:ext cx="8499167" cy="1189318"/>
          </a:xfrm>
        </p:spPr>
        <p:txBody>
          <a:bodyPr>
            <a:normAutofit fontScale="90000"/>
          </a:bodyPr>
          <a:lstStyle/>
          <a:p>
            <a:r>
              <a:rPr lang="en-US" dirty="0" smtClean="0"/>
              <a:t>The ‘art’ of qualitative interviewing</a:t>
            </a:r>
            <a:endParaRPr lang="en-US" dirty="0"/>
          </a:p>
        </p:txBody>
      </p:sp>
      <p:sp>
        <p:nvSpPr>
          <p:cNvPr id="5" name="Subtitle 4"/>
          <p:cNvSpPr>
            <a:spLocks noGrp="1"/>
          </p:cNvSpPr>
          <p:nvPr>
            <p:ph type="subTitle" idx="1"/>
          </p:nvPr>
        </p:nvSpPr>
        <p:spPr>
          <a:xfrm>
            <a:off x="314631" y="4330700"/>
            <a:ext cx="8499167" cy="1130300"/>
          </a:xfrm>
        </p:spPr>
        <p:txBody>
          <a:bodyPr>
            <a:normAutofit/>
          </a:bodyPr>
          <a:lstStyle/>
          <a:p>
            <a:r>
              <a:rPr lang="en-US" dirty="0" smtClean="0"/>
              <a:t>Dr. Kristin </a:t>
            </a:r>
            <a:r>
              <a:rPr lang="en-US" dirty="0" err="1" smtClean="0"/>
              <a:t>Mmari</a:t>
            </a:r>
            <a:endParaRPr lang="en-US" dirty="0" smtClean="0"/>
          </a:p>
          <a:p>
            <a:r>
              <a:rPr lang="en-US" sz="1700" dirty="0" smtClean="0"/>
              <a:t>Department of Population, Family, and Reproductive Health</a:t>
            </a:r>
          </a:p>
          <a:p>
            <a:r>
              <a:rPr lang="en-US" sz="1700" dirty="0" smtClean="0"/>
              <a:t>Johns Hopkins Bloomberg School of Public Health</a:t>
            </a:r>
          </a:p>
        </p:txBody>
      </p:sp>
    </p:spTree>
    <p:extLst>
      <p:ext uri="{BB962C8B-B14F-4D97-AF65-F5344CB8AC3E}">
        <p14:creationId xmlns:p14="http://schemas.microsoft.com/office/powerpoint/2010/main" val="101617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108200"/>
            <a:ext cx="8712200" cy="4749800"/>
          </a:xfrm>
        </p:spPr>
        <p:txBody>
          <a:bodyPr>
            <a:normAutofit fontScale="55000" lnSpcReduction="20000"/>
          </a:bodyPr>
          <a:lstStyle/>
          <a:p>
            <a:pPr lvl="0"/>
            <a:r>
              <a:rPr lang="en-US" sz="3300" dirty="0"/>
              <a:t>Neutral verbal expressions such as “uh huh,</a:t>
            </a:r>
            <a:r>
              <a:rPr lang="en-US" sz="3300" dirty="0" smtClean="0"/>
              <a:t>” “</a:t>
            </a:r>
            <a:r>
              <a:rPr lang="en-US" sz="3300" dirty="0"/>
              <a:t>interesting,” and “tell me more” </a:t>
            </a:r>
            <a:r>
              <a:rPr lang="en-US" sz="3300" dirty="0" smtClean="0"/>
              <a:t>or “</a:t>
            </a:r>
            <a:r>
              <a:rPr lang="en-US" sz="3300" dirty="0"/>
              <a:t>I </a:t>
            </a:r>
            <a:r>
              <a:rPr lang="en-US" sz="3300" dirty="0" smtClean="0"/>
              <a:t>see…”</a:t>
            </a:r>
          </a:p>
          <a:p>
            <a:pPr lvl="0"/>
            <a:r>
              <a:rPr lang="en-US" sz="3300" dirty="0" smtClean="0"/>
              <a:t>Verbal </a:t>
            </a:r>
            <a:r>
              <a:rPr lang="en-US" sz="3300" dirty="0"/>
              <a:t>expressions of empathy, such as</a:t>
            </a:r>
            <a:r>
              <a:rPr lang="en-US" sz="3300" dirty="0" smtClean="0"/>
              <a:t>, “</a:t>
            </a:r>
            <a:r>
              <a:rPr lang="en-US" sz="3300" dirty="0"/>
              <a:t>I can see why you say that was difficult for you</a:t>
            </a:r>
            <a:r>
              <a:rPr lang="en-US" sz="3300" dirty="0" smtClean="0"/>
              <a:t>”</a:t>
            </a:r>
            <a:endParaRPr lang="en-US" sz="3300" dirty="0"/>
          </a:p>
          <a:p>
            <a:r>
              <a:rPr lang="en-US" sz="3300" dirty="0"/>
              <a:t>Ways to convey trustworthiness and </a:t>
            </a:r>
            <a:r>
              <a:rPr lang="en-US" sz="3300" dirty="0" smtClean="0"/>
              <a:t>interest</a:t>
            </a:r>
          </a:p>
          <a:p>
            <a:pPr marL="0" indent="0">
              <a:buNone/>
            </a:pPr>
            <a:endParaRPr lang="en-US" sz="3300" dirty="0" smtClean="0"/>
          </a:p>
          <a:p>
            <a:pPr lvl="1"/>
            <a:r>
              <a:rPr lang="en-US" sz="3300" b="1" i="1" dirty="0" smtClean="0"/>
              <a:t>“</a:t>
            </a:r>
            <a:r>
              <a:rPr lang="en-US" sz="3300" b="1" i="1" dirty="0"/>
              <a:t>These are probably not the kind of questions </a:t>
            </a:r>
            <a:r>
              <a:rPr lang="en-US" sz="3300" b="1" i="1" dirty="0" smtClean="0"/>
              <a:t>that </a:t>
            </a:r>
            <a:r>
              <a:rPr lang="en-US" sz="3300" b="1" i="1" dirty="0"/>
              <a:t>adults usually ask you…but we are really </a:t>
            </a:r>
            <a:r>
              <a:rPr lang="en-US" sz="3300" b="1" i="1" dirty="0" smtClean="0"/>
              <a:t>trying </a:t>
            </a:r>
            <a:r>
              <a:rPr lang="en-US" sz="3300" b="1" i="1" dirty="0"/>
              <a:t>to understand how young people’s lives </a:t>
            </a:r>
            <a:r>
              <a:rPr lang="en-US" sz="3300" b="1" i="1" dirty="0" smtClean="0"/>
              <a:t>change </a:t>
            </a:r>
            <a:r>
              <a:rPr lang="en-US" sz="3300" b="1" i="1" dirty="0"/>
              <a:t>at this age…</a:t>
            </a:r>
            <a:r>
              <a:rPr lang="en-US" sz="3300" b="1" i="1" dirty="0" smtClean="0"/>
              <a:t>”</a:t>
            </a:r>
          </a:p>
          <a:p>
            <a:pPr marL="365760" lvl="1" indent="0">
              <a:buNone/>
            </a:pPr>
            <a:endParaRPr lang="en-US" sz="3300" b="1" i="1" dirty="0" smtClean="0"/>
          </a:p>
          <a:p>
            <a:pPr lvl="1"/>
            <a:r>
              <a:rPr lang="en-US" sz="3300" b="1" i="1" dirty="0" smtClean="0"/>
              <a:t>	“</a:t>
            </a:r>
            <a:r>
              <a:rPr lang="en-US" sz="3300" b="1" i="1" dirty="0"/>
              <a:t>You are the expert here.</a:t>
            </a:r>
            <a:r>
              <a:rPr lang="en-US" sz="3300" b="1" i="1" dirty="0" smtClean="0"/>
              <a:t>”</a:t>
            </a:r>
          </a:p>
          <a:p>
            <a:endParaRPr lang="en-US" sz="3300" b="1" i="1" dirty="0"/>
          </a:p>
          <a:p>
            <a:pPr lvl="1"/>
            <a:r>
              <a:rPr lang="en-US" sz="3300" dirty="0" smtClean="0"/>
              <a:t>Mirroring technique</a:t>
            </a:r>
            <a:r>
              <a:rPr lang="en-US" sz="3300" dirty="0"/>
              <a:t> </a:t>
            </a:r>
            <a:r>
              <a:rPr lang="en-US" sz="3300" dirty="0" smtClean="0"/>
              <a:t>repeating </a:t>
            </a:r>
            <a:r>
              <a:rPr lang="en-US" sz="3300" dirty="0"/>
              <a:t>what the participant said, such as, “So you said that you were . . .”  or “Useful?” (if they said “useful</a:t>
            </a:r>
            <a:r>
              <a:rPr lang="en-US" sz="3300" dirty="0" smtClean="0"/>
              <a:t>”)</a:t>
            </a:r>
          </a:p>
          <a:p>
            <a:pPr lvl="0"/>
            <a:endParaRPr lang="en-US" sz="3300" dirty="0"/>
          </a:p>
          <a:p>
            <a:pPr lvl="0"/>
            <a:r>
              <a:rPr lang="en-US" sz="3300" dirty="0"/>
              <a:t>Culturally appropriate body language or gestures, such as nodding in </a:t>
            </a:r>
            <a:r>
              <a:rPr lang="en-US" sz="3300" dirty="0" smtClean="0"/>
              <a:t>acknowledgment</a:t>
            </a:r>
            <a:endParaRPr lang="en-US" sz="3300" dirty="0"/>
          </a:p>
          <a:p>
            <a:endParaRPr lang="en-US" dirty="0"/>
          </a:p>
        </p:txBody>
      </p:sp>
      <p:sp>
        <p:nvSpPr>
          <p:cNvPr id="2" name="Title 1"/>
          <p:cNvSpPr>
            <a:spLocks noGrp="1"/>
          </p:cNvSpPr>
          <p:nvPr>
            <p:ph type="title"/>
          </p:nvPr>
        </p:nvSpPr>
        <p:spPr>
          <a:xfrm>
            <a:off x="1485900" y="482600"/>
            <a:ext cx="6210300" cy="581702"/>
          </a:xfrm>
        </p:spPr>
        <p:txBody>
          <a:bodyPr>
            <a:normAutofit fontScale="90000"/>
          </a:bodyPr>
          <a:lstStyle/>
          <a:p>
            <a:r>
              <a:rPr lang="en-US" dirty="0" smtClean="0"/>
              <a:t>Strategies to Encourage </a:t>
            </a:r>
            <a:endParaRPr lang="en-US" dirty="0"/>
          </a:p>
        </p:txBody>
      </p:sp>
    </p:spTree>
    <p:extLst>
      <p:ext uri="{BB962C8B-B14F-4D97-AF65-F5344CB8AC3E}">
        <p14:creationId xmlns:p14="http://schemas.microsoft.com/office/powerpoint/2010/main" val="661885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Why should I trust you?</a:t>
            </a:r>
          </a:p>
          <a:p>
            <a:r>
              <a:rPr lang="en-US" dirty="0" smtClean="0"/>
              <a:t>I’ve never thought about this before.</a:t>
            </a:r>
          </a:p>
          <a:p>
            <a:r>
              <a:rPr lang="en-US" dirty="0" smtClean="0"/>
              <a:t>What I think or know or experienced is bad or wrong and you will think bad of me.</a:t>
            </a:r>
          </a:p>
          <a:p>
            <a:r>
              <a:rPr lang="en-US" dirty="0" smtClean="0"/>
              <a:t>I might get in trouble.</a:t>
            </a:r>
          </a:p>
          <a:p>
            <a:r>
              <a:rPr lang="en-US" dirty="0" smtClean="0"/>
              <a:t>Variability stages of development:  physical, psychological, cognitive, emotional</a:t>
            </a:r>
          </a:p>
          <a:p>
            <a:pPr marL="0" indent="0">
              <a:buNone/>
            </a:pPr>
            <a:endParaRPr lang="en-US" i="1"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Interviewing Adolescents</a:t>
            </a:r>
            <a:endParaRPr lang="en-US" dirty="0"/>
          </a:p>
        </p:txBody>
      </p:sp>
    </p:spTree>
    <p:extLst>
      <p:ext uri="{BB962C8B-B14F-4D97-AF65-F5344CB8AC3E}">
        <p14:creationId xmlns:p14="http://schemas.microsoft.com/office/powerpoint/2010/main" val="199560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Timeline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6299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timeline is a ‘participatory research for action’ methodology – shifts power to the participants</a:t>
            </a:r>
          </a:p>
          <a:p>
            <a:endParaRPr lang="en-US" dirty="0"/>
          </a:p>
          <a:p>
            <a:r>
              <a:rPr lang="en-US" dirty="0" smtClean="0"/>
              <a:t>Research questions:</a:t>
            </a:r>
          </a:p>
          <a:p>
            <a:pPr lvl="1"/>
            <a:r>
              <a:rPr lang="en-US" dirty="0"/>
              <a:t>What are the similarities and differences in the ways that boys and girls perceive ‘adolescence’?</a:t>
            </a:r>
            <a:endParaRPr lang="en-US" sz="3400" dirty="0"/>
          </a:p>
          <a:p>
            <a:pPr lvl="1"/>
            <a:r>
              <a:rPr lang="en-US" dirty="0"/>
              <a:t>What are the main challenges and opportunities for a young person when becoming an adolescent boy or girl?</a:t>
            </a:r>
            <a:endParaRPr lang="en-US" sz="3400" dirty="0"/>
          </a:p>
          <a:p>
            <a:pPr lvl="1"/>
            <a:endParaRPr lang="en-US" dirty="0"/>
          </a:p>
        </p:txBody>
      </p:sp>
      <p:sp>
        <p:nvSpPr>
          <p:cNvPr id="3" name="Title 2"/>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97283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2 same-sex groups of 4-6 adolescents</a:t>
            </a:r>
          </a:p>
          <a:p>
            <a:endParaRPr lang="en-US" dirty="0"/>
          </a:p>
          <a:p>
            <a:r>
              <a:rPr lang="en-US" dirty="0" smtClean="0"/>
              <a:t>The ‘activity’ is for each group to think of a story about a girl or a boy (depending on the sex of the group) who lives in their community and for participants to think of all the important changes/events that occur between birth and becoming an adult</a:t>
            </a:r>
          </a:p>
          <a:p>
            <a:endParaRPr lang="en-US" dirty="0"/>
          </a:p>
          <a:p>
            <a:r>
              <a:rPr lang="en-US" dirty="0" smtClean="0"/>
              <a:t>After the group completes the timeline, the facilitator asks questions to the group about what was drawn</a:t>
            </a:r>
            <a:endParaRPr lang="en-US" dirty="0"/>
          </a:p>
        </p:txBody>
      </p:sp>
      <p:sp>
        <p:nvSpPr>
          <p:cNvPr id="3" name="Title 2"/>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3006058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Lessons Learned</a:t>
            </a:r>
            <a:endParaRPr lang="en-US" dirty="0"/>
          </a:p>
        </p:txBody>
      </p:sp>
      <p:sp>
        <p:nvSpPr>
          <p:cNvPr id="5" name="Text Placeholder 4"/>
          <p:cNvSpPr>
            <a:spLocks noGrp="1"/>
          </p:cNvSpPr>
          <p:nvPr>
            <p:ph type="body" idx="1"/>
          </p:nvPr>
        </p:nvSpPr>
        <p:spPr/>
        <p:txBody>
          <a:bodyPr/>
          <a:lstStyle/>
          <a:p>
            <a:r>
              <a:rPr lang="en-US" dirty="0" smtClean="0"/>
              <a:t>From Baltimore site….</a:t>
            </a:r>
            <a:endParaRPr lang="en-US" dirty="0"/>
          </a:p>
        </p:txBody>
      </p:sp>
    </p:spTree>
    <p:extLst>
      <p:ext uri="{BB962C8B-B14F-4D97-AF65-F5344CB8AC3E}">
        <p14:creationId xmlns:p14="http://schemas.microsoft.com/office/powerpoint/2010/main" val="3181551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Venn Diagram</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05289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r>
              <a:rPr lang="en-US" dirty="0" smtClean="0"/>
              <a:t>A participatory method designed to find out the key relationships in an adolescent</a:t>
            </a:r>
          </a:p>
          <a:p>
            <a:endParaRPr lang="en-US" dirty="0"/>
          </a:p>
          <a:p>
            <a:r>
              <a:rPr lang="en-US" dirty="0" smtClean="0"/>
              <a:t>An adolescent is asked to draw circles on a piece of paper for each important person (s) in their lives. Bigger circles are for those who are most important, while smaller circles are for those who are least important. Adolescents can draw smiley faces on those circles to represent the positive relationships, and sad faces for negative relationships.</a:t>
            </a:r>
            <a:endParaRPr lang="en-US" dirty="0"/>
          </a:p>
        </p:txBody>
      </p:sp>
      <p:sp>
        <p:nvSpPr>
          <p:cNvPr id="4" name="Title 3"/>
          <p:cNvSpPr>
            <a:spLocks noGrp="1"/>
          </p:cNvSpPr>
          <p:nvPr>
            <p:ph type="title"/>
          </p:nvPr>
        </p:nvSpPr>
        <p:spPr/>
        <p:txBody>
          <a:bodyPr/>
          <a:lstStyle/>
          <a:p>
            <a:r>
              <a:rPr lang="en-US" dirty="0" smtClean="0"/>
              <a:t>The Venn Diagram</a:t>
            </a:r>
            <a:endParaRPr lang="en-US" dirty="0"/>
          </a:p>
        </p:txBody>
      </p:sp>
    </p:spTree>
    <p:extLst>
      <p:ext uri="{BB962C8B-B14F-4D97-AF65-F5344CB8AC3E}">
        <p14:creationId xmlns:p14="http://schemas.microsoft.com/office/powerpoint/2010/main" val="1584541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diagram is then referred to for the rest of the interview…</a:t>
            </a:r>
          </a:p>
          <a:p>
            <a:endParaRPr lang="en-US" dirty="0"/>
          </a:p>
          <a:p>
            <a:pPr lvl="1"/>
            <a:r>
              <a:rPr lang="en-US" dirty="0" smtClean="0"/>
              <a:t>“Where on this piece of paper are your mom/dad/parents? Okay… I’d like to ask you some questions about your relationship with them….</a:t>
            </a:r>
          </a:p>
          <a:p>
            <a:pPr marL="777240" lvl="2" indent="0">
              <a:buNone/>
            </a:pPr>
            <a:endParaRPr lang="en-US" dirty="0"/>
          </a:p>
        </p:txBody>
      </p:sp>
      <p:sp>
        <p:nvSpPr>
          <p:cNvPr id="3" name="Title 2"/>
          <p:cNvSpPr>
            <a:spLocks noGrp="1"/>
          </p:cNvSpPr>
          <p:nvPr>
            <p:ph type="title"/>
          </p:nvPr>
        </p:nvSpPr>
        <p:spPr/>
        <p:txBody>
          <a:bodyPr/>
          <a:lstStyle/>
          <a:p>
            <a:r>
              <a:rPr lang="en-US" dirty="0" smtClean="0"/>
              <a:t>The Venn Diagram</a:t>
            </a:r>
            <a:endParaRPr lang="en-US" dirty="0"/>
          </a:p>
        </p:txBody>
      </p:sp>
    </p:spTree>
    <p:extLst>
      <p:ext uri="{BB962C8B-B14F-4D97-AF65-F5344CB8AC3E}">
        <p14:creationId xmlns:p14="http://schemas.microsoft.com/office/powerpoint/2010/main" val="2948957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Since </a:t>
            </a:r>
            <a:r>
              <a:rPr lang="en-US" dirty="0"/>
              <a:t>you started to grow up, does you mum treat you differently [then when you were a small child]</a:t>
            </a:r>
            <a:r>
              <a:rPr lang="en-US" dirty="0" smtClean="0"/>
              <a:t>?</a:t>
            </a:r>
          </a:p>
          <a:p>
            <a:pPr marL="0" indent="0">
              <a:buNone/>
            </a:pPr>
            <a:endParaRPr lang="en-US" dirty="0"/>
          </a:p>
          <a:p>
            <a:pPr lvl="1"/>
            <a:r>
              <a:rPr lang="en-US" sz="2400" dirty="0"/>
              <a:t>[If yes] How is it different? What about your dad? [only ask if has two parents</a:t>
            </a:r>
            <a:r>
              <a:rPr lang="en-US" sz="2400" dirty="0" smtClean="0"/>
              <a:t>]</a:t>
            </a:r>
          </a:p>
          <a:p>
            <a:pPr lvl="1"/>
            <a:endParaRPr lang="en-US" sz="2400" dirty="0"/>
          </a:p>
          <a:p>
            <a:pPr lvl="1"/>
            <a:endParaRPr lang="en-US" sz="2400" dirty="0"/>
          </a:p>
          <a:p>
            <a:pPr lvl="1"/>
            <a:r>
              <a:rPr lang="en-US" sz="2400" dirty="0"/>
              <a:t>[Explain more if needed</a:t>
            </a:r>
            <a:r>
              <a:rPr lang="en-US" sz="1600" dirty="0"/>
              <a:t> </a:t>
            </a:r>
            <a:r>
              <a:rPr lang="en-US" sz="2400" dirty="0"/>
              <a:t>]: What are some things you can do now, that you could not when you were a child? At home (chores), after school, with friends…? What about things that you cannot do now, but you could before</a:t>
            </a:r>
            <a:r>
              <a:rPr lang="en-US" sz="2400" dirty="0" smtClean="0"/>
              <a:t>?</a:t>
            </a:r>
          </a:p>
          <a:p>
            <a:pPr lvl="1"/>
            <a:endParaRPr lang="en-US" sz="2400" dirty="0" smtClean="0"/>
          </a:p>
          <a:p>
            <a:pPr marL="365760" lvl="1" indent="0">
              <a:buNone/>
            </a:pPr>
            <a:endParaRPr lang="en-US" sz="2400" dirty="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normAutofit/>
          </a:bodyPr>
          <a:lstStyle/>
          <a:p>
            <a:r>
              <a:rPr lang="en-US" dirty="0" smtClean="0"/>
              <a:t>Our Interview Protocol</a:t>
            </a:r>
            <a:endParaRPr lang="en-US" dirty="0"/>
          </a:p>
        </p:txBody>
      </p:sp>
    </p:spTree>
    <p:extLst>
      <p:ext uri="{BB962C8B-B14F-4D97-AF65-F5344CB8AC3E}">
        <p14:creationId xmlns:p14="http://schemas.microsoft.com/office/powerpoint/2010/main" val="3838301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798820"/>
            <a:ext cx="8394699" cy="4766871"/>
          </a:xfrm>
        </p:spPr>
        <p:txBody>
          <a:bodyPr>
            <a:normAutofit lnSpcReduction="10000"/>
          </a:bodyPr>
          <a:lstStyle/>
          <a:p>
            <a:pPr marL="0" indent="0">
              <a:buNone/>
            </a:pPr>
            <a:endParaRPr lang="en-US" dirty="0" smtClean="0"/>
          </a:p>
          <a:p>
            <a:r>
              <a:rPr lang="en-US" dirty="0" smtClean="0"/>
              <a:t>Participant as EXPERT</a:t>
            </a:r>
          </a:p>
          <a:p>
            <a:pPr marL="0" indent="0">
              <a:buNone/>
            </a:pPr>
            <a:endParaRPr lang="en-US" dirty="0" smtClean="0"/>
          </a:p>
          <a:p>
            <a:r>
              <a:rPr lang="en-US" dirty="0" smtClean="0"/>
              <a:t>Being RESPONSIVE while not letting that get in the way</a:t>
            </a:r>
          </a:p>
          <a:p>
            <a:pPr marL="0" indent="0">
              <a:buNone/>
            </a:pPr>
            <a:endParaRPr lang="en-US" dirty="0" smtClean="0"/>
          </a:p>
          <a:p>
            <a:r>
              <a:rPr lang="en-US" dirty="0" smtClean="0"/>
              <a:t>Focusing on goal of the interview</a:t>
            </a:r>
          </a:p>
          <a:p>
            <a:pPr marL="0" indent="0">
              <a:buNone/>
            </a:pPr>
            <a:endParaRPr lang="en-US" dirty="0" smtClean="0"/>
          </a:p>
          <a:p>
            <a:pPr lvl="1"/>
            <a:r>
              <a:rPr lang="en-US" dirty="0" smtClean="0"/>
              <a:t>to produce good data, to answer the research question</a:t>
            </a:r>
          </a:p>
          <a:p>
            <a:pPr marL="365760" lvl="1" indent="0">
              <a:buNone/>
            </a:pPr>
            <a:endParaRPr lang="en-US" dirty="0"/>
          </a:p>
          <a:p>
            <a:pPr lvl="1"/>
            <a:r>
              <a:rPr lang="en-US" dirty="0" smtClean="0"/>
              <a:t> to understand how the questions we ask will generate data</a:t>
            </a:r>
          </a:p>
          <a:p>
            <a:pPr marL="365760" lvl="1" indent="0">
              <a:buNone/>
            </a:pPr>
            <a:r>
              <a:rPr lang="en-US" dirty="0"/>
              <a:t> </a:t>
            </a:r>
            <a:r>
              <a:rPr lang="en-US" dirty="0" smtClean="0"/>
              <a:t>  to answer the research questions 					</a:t>
            </a:r>
          </a:p>
        </p:txBody>
      </p:sp>
      <p:sp>
        <p:nvSpPr>
          <p:cNvPr id="2" name="Title 1"/>
          <p:cNvSpPr>
            <a:spLocks noGrp="1"/>
          </p:cNvSpPr>
          <p:nvPr>
            <p:ph type="title"/>
          </p:nvPr>
        </p:nvSpPr>
        <p:spPr>
          <a:xfrm>
            <a:off x="688490" y="570156"/>
            <a:ext cx="7756263" cy="750644"/>
          </a:xfrm>
        </p:spPr>
        <p:txBody>
          <a:bodyPr>
            <a:normAutofit fontScale="90000"/>
          </a:bodyPr>
          <a:lstStyle/>
          <a:p>
            <a:r>
              <a:rPr lang="en-US" dirty="0" smtClean="0"/>
              <a:t>The “Art” of Qualitative Interviewing</a:t>
            </a:r>
            <a:endParaRPr lang="en-US" dirty="0"/>
          </a:p>
        </p:txBody>
      </p:sp>
    </p:spTree>
    <p:extLst>
      <p:ext uri="{BB962C8B-B14F-4D97-AF65-F5344CB8AC3E}">
        <p14:creationId xmlns:p14="http://schemas.microsoft.com/office/powerpoint/2010/main" val="2979645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Text Placeholder 2"/>
          <p:cNvSpPr>
            <a:spLocks noGrp="1"/>
          </p:cNvSpPr>
          <p:nvPr>
            <p:ph type="body" idx="1"/>
          </p:nvPr>
        </p:nvSpPr>
        <p:spPr/>
        <p:txBody>
          <a:bodyPr/>
          <a:lstStyle/>
          <a:p>
            <a:r>
              <a:rPr lang="en-US" dirty="0" smtClean="0"/>
              <a:t>The Venn Diagram – and adolescent interview</a:t>
            </a:r>
            <a:endParaRPr lang="en-US" dirty="0"/>
          </a:p>
        </p:txBody>
      </p:sp>
    </p:spTree>
    <p:extLst>
      <p:ext uri="{BB962C8B-B14F-4D97-AF65-F5344CB8AC3E}">
        <p14:creationId xmlns:p14="http://schemas.microsoft.com/office/powerpoint/2010/main" val="2592108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1" y="2108200"/>
            <a:ext cx="8597900" cy="4660900"/>
          </a:xfrm>
        </p:spPr>
        <p:txBody>
          <a:bodyPr>
            <a:normAutofit fontScale="92500" lnSpcReduction="20000"/>
          </a:bodyPr>
          <a:lstStyle/>
          <a:p>
            <a:r>
              <a:rPr lang="en-US" dirty="0"/>
              <a:t>EXERCISE:  Take turns being the interviewer and the </a:t>
            </a:r>
            <a:r>
              <a:rPr lang="en-US" dirty="0" smtClean="0"/>
              <a:t>participant using our interview protocol </a:t>
            </a:r>
            <a:endParaRPr lang="en-US" dirty="0"/>
          </a:p>
          <a:p>
            <a:pPr marL="0" indent="0">
              <a:buNone/>
            </a:pPr>
            <a:endParaRPr lang="en-US" dirty="0" smtClean="0"/>
          </a:p>
          <a:p>
            <a:r>
              <a:rPr lang="en-US" dirty="0" smtClean="0"/>
              <a:t>Discuss what it was like to be the participant</a:t>
            </a:r>
          </a:p>
          <a:p>
            <a:pPr marL="0" indent="0">
              <a:buNone/>
            </a:pPr>
            <a:endParaRPr lang="en-US" dirty="0" smtClean="0"/>
          </a:p>
          <a:p>
            <a:r>
              <a:rPr lang="en-US" dirty="0" smtClean="0"/>
              <a:t>Discuss what it was like to be the interviewer</a:t>
            </a:r>
          </a:p>
          <a:p>
            <a:pPr>
              <a:buNone/>
            </a:pPr>
            <a:endParaRPr lang="en-US" dirty="0"/>
          </a:p>
          <a:p>
            <a:r>
              <a:rPr lang="en-US" dirty="0" smtClean="0"/>
              <a:t>Discuss what went well  (both perspectives)</a:t>
            </a:r>
          </a:p>
          <a:p>
            <a:endParaRPr lang="en-US" dirty="0" smtClean="0"/>
          </a:p>
          <a:p>
            <a:r>
              <a:rPr lang="en-US" dirty="0" smtClean="0"/>
              <a:t>Discuss what was difficult/not happy with/wish you had done differently and how you wish you had done it.  </a:t>
            </a:r>
          </a:p>
          <a:p>
            <a:pPr marL="0" indent="0">
              <a:buNone/>
            </a:pPr>
            <a:endParaRPr lang="en-US" dirty="0" smtClean="0"/>
          </a:p>
          <a:p>
            <a:r>
              <a:rPr lang="en-US" dirty="0" smtClean="0"/>
              <a:t>Give each other feedback!</a:t>
            </a:r>
          </a:p>
          <a:p>
            <a:pPr marL="0" indent="0">
              <a:buNone/>
            </a:pPr>
            <a:endParaRPr lang="en-US" dirty="0" smtClean="0"/>
          </a:p>
          <a:p>
            <a:pPr marL="365760" lvl="1" indent="0">
              <a:buNone/>
            </a:pPr>
            <a:endParaRPr lang="en-US" dirty="0" smtClean="0"/>
          </a:p>
          <a:p>
            <a:endParaRPr lang="en-US" dirty="0"/>
          </a:p>
          <a:p>
            <a:endParaRPr lang="en-US" dirty="0"/>
          </a:p>
        </p:txBody>
      </p:sp>
      <p:sp>
        <p:nvSpPr>
          <p:cNvPr id="2" name="Title 1"/>
          <p:cNvSpPr>
            <a:spLocks noGrp="1"/>
          </p:cNvSpPr>
          <p:nvPr>
            <p:ph type="title"/>
          </p:nvPr>
        </p:nvSpPr>
        <p:spPr>
          <a:xfrm>
            <a:off x="457200" y="320040"/>
            <a:ext cx="7239000" cy="834203"/>
          </a:xfrm>
        </p:spPr>
        <p:txBody>
          <a:bodyPr>
            <a:normAutofit fontScale="90000"/>
          </a:bodyPr>
          <a:lstStyle/>
          <a:p>
            <a:r>
              <a:rPr lang="en-US" dirty="0" smtClean="0"/>
              <a:t>Practice</a:t>
            </a:r>
            <a:endParaRPr lang="en-US" dirty="0"/>
          </a:p>
        </p:txBody>
      </p:sp>
    </p:spTree>
    <p:extLst>
      <p:ext uri="{BB962C8B-B14F-4D97-AF65-F5344CB8AC3E}">
        <p14:creationId xmlns:p14="http://schemas.microsoft.com/office/powerpoint/2010/main" val="338141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342953"/>
          </a:xfrm>
        </p:spPr>
        <p:txBody>
          <a:bodyPr>
            <a:normAutofit/>
          </a:bodyPr>
          <a:lstStyle/>
          <a:p>
            <a:r>
              <a:rPr lang="en-US" dirty="0" smtClean="0"/>
              <a:t>They won’t answer</a:t>
            </a:r>
          </a:p>
          <a:p>
            <a:r>
              <a:rPr lang="en-US" dirty="0" smtClean="0"/>
              <a:t>They give brief answers</a:t>
            </a:r>
          </a:p>
          <a:p>
            <a:r>
              <a:rPr lang="en-US" dirty="0" smtClean="0"/>
              <a:t>They seem not to be comfortable</a:t>
            </a:r>
          </a:p>
          <a:p>
            <a:r>
              <a:rPr lang="en-US" dirty="0" smtClean="0"/>
              <a:t>They are shy or upset</a:t>
            </a:r>
          </a:p>
          <a:p>
            <a:r>
              <a:rPr lang="en-US" dirty="0" smtClean="0"/>
              <a:t>You are uncomfortable or worried</a:t>
            </a:r>
          </a:p>
          <a:p>
            <a:r>
              <a:rPr lang="en-US" dirty="0" smtClean="0"/>
              <a:t>You lose track of your place or skip questions</a:t>
            </a:r>
          </a:p>
          <a:p>
            <a:r>
              <a:rPr lang="en-US" dirty="0" smtClean="0"/>
              <a:t>If they go off “road” into other topics, to get over-talkers focused</a:t>
            </a:r>
          </a:p>
          <a:p>
            <a:r>
              <a:rPr lang="en-US" dirty="0" smtClean="0"/>
              <a:t>Interruptions/others walk in room etc.</a:t>
            </a:r>
            <a:endParaRPr lang="en-US" dirty="0"/>
          </a:p>
        </p:txBody>
      </p:sp>
      <p:sp>
        <p:nvSpPr>
          <p:cNvPr id="2" name="Title 1"/>
          <p:cNvSpPr>
            <a:spLocks noGrp="1"/>
          </p:cNvSpPr>
          <p:nvPr>
            <p:ph type="title"/>
          </p:nvPr>
        </p:nvSpPr>
        <p:spPr/>
        <p:txBody>
          <a:bodyPr>
            <a:normAutofit/>
          </a:bodyPr>
          <a:lstStyle/>
          <a:p>
            <a:r>
              <a:rPr lang="en-US" dirty="0" smtClean="0"/>
              <a:t>What to Do </a:t>
            </a:r>
            <a:r>
              <a:rPr lang="en-US" dirty="0"/>
              <a:t>W</a:t>
            </a:r>
            <a:r>
              <a:rPr lang="en-US" dirty="0" smtClean="0"/>
              <a:t>hen…</a:t>
            </a:r>
            <a:endParaRPr lang="en-US" dirty="0"/>
          </a:p>
        </p:txBody>
      </p:sp>
    </p:spTree>
    <p:extLst>
      <p:ext uri="{BB962C8B-B14F-4D97-AF65-F5344CB8AC3E}">
        <p14:creationId xmlns:p14="http://schemas.microsoft.com/office/powerpoint/2010/main" val="395819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construct stories</a:t>
            </a:r>
            <a:endParaRPr lang="en-US" dirty="0"/>
          </a:p>
        </p:txBody>
      </p:sp>
      <p:sp>
        <p:nvSpPr>
          <p:cNvPr id="3" name="Text Placeholder 2"/>
          <p:cNvSpPr>
            <a:spLocks noGrp="1"/>
          </p:cNvSpPr>
          <p:nvPr>
            <p:ph type="body" idx="1"/>
          </p:nvPr>
        </p:nvSpPr>
        <p:spPr/>
        <p:txBody>
          <a:bodyPr/>
          <a:lstStyle/>
          <a:p>
            <a:r>
              <a:rPr lang="en-US" dirty="0" smtClean="0"/>
              <a:t>Narrative interviewing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2020066"/>
            <a:ext cx="6597228" cy="4013209"/>
          </a:xfrm>
        </p:spPr>
        <p:txBody>
          <a:bodyPr>
            <a:normAutofit/>
          </a:bodyPr>
          <a:lstStyle/>
          <a:p>
            <a:pPr marL="0" indent="0">
              <a:buNone/>
            </a:pPr>
            <a:endParaRPr lang="en-US" dirty="0" smtClean="0"/>
          </a:p>
          <a:p>
            <a:r>
              <a:rPr lang="en-US" dirty="0"/>
              <a:t>What is a narrative</a:t>
            </a:r>
            <a:r>
              <a:rPr lang="en-US" dirty="0" smtClean="0"/>
              <a:t>?</a:t>
            </a:r>
          </a:p>
          <a:p>
            <a:pPr lvl="1"/>
            <a:r>
              <a:rPr lang="en-US" dirty="0" smtClean="0"/>
              <a:t>A story:  beginning, middle and end</a:t>
            </a:r>
          </a:p>
          <a:p>
            <a:pPr lvl="1"/>
            <a:r>
              <a:rPr lang="en-US" dirty="0" smtClean="0"/>
              <a:t>How we “live” our lives and make our experiences coherent (without realizing it)</a:t>
            </a:r>
          </a:p>
          <a:p>
            <a:pPr lvl="1"/>
            <a:r>
              <a:rPr lang="en-US" dirty="0" smtClean="0"/>
              <a:t>Multiple stories about most experiences</a:t>
            </a:r>
            <a:endParaRPr lang="en-US" dirty="0"/>
          </a:p>
        </p:txBody>
      </p:sp>
      <p:sp>
        <p:nvSpPr>
          <p:cNvPr id="2" name="Title 1"/>
          <p:cNvSpPr>
            <a:spLocks noGrp="1"/>
          </p:cNvSpPr>
          <p:nvPr>
            <p:ph type="title"/>
          </p:nvPr>
        </p:nvSpPr>
        <p:spPr>
          <a:xfrm>
            <a:off x="673100" y="320040"/>
            <a:ext cx="7683500" cy="1143000"/>
          </a:xfrm>
        </p:spPr>
        <p:txBody>
          <a:bodyPr>
            <a:normAutofit/>
          </a:bodyPr>
          <a:lstStyle/>
          <a:p>
            <a:r>
              <a:rPr lang="en-US" dirty="0" smtClean="0"/>
              <a:t>Narrative Interviewing</a:t>
            </a:r>
            <a:endParaRPr lang="en-US" dirty="0"/>
          </a:p>
        </p:txBody>
      </p:sp>
    </p:spTree>
    <p:extLst>
      <p:ext uri="{BB962C8B-B14F-4D97-AF65-F5344CB8AC3E}">
        <p14:creationId xmlns:p14="http://schemas.microsoft.com/office/powerpoint/2010/main" val="1396408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057400"/>
            <a:ext cx="8331201" cy="4610100"/>
          </a:xfrm>
        </p:spPr>
        <p:txBody>
          <a:bodyPr>
            <a:normAutofit fontScale="92500" lnSpcReduction="10000"/>
          </a:bodyPr>
          <a:lstStyle/>
          <a:p>
            <a:r>
              <a:rPr lang="en-US" dirty="0" smtClean="0"/>
              <a:t>A specific form of semi-structured interview comprised of:</a:t>
            </a:r>
          </a:p>
          <a:p>
            <a:pPr marL="0" indent="0">
              <a:buNone/>
            </a:pPr>
            <a:endParaRPr lang="en-US" dirty="0" smtClean="0"/>
          </a:p>
          <a:p>
            <a:pPr lvl="1"/>
            <a:r>
              <a:rPr lang="en-US" dirty="0" smtClean="0"/>
              <a:t>An elicitation question</a:t>
            </a:r>
          </a:p>
          <a:p>
            <a:pPr lvl="1"/>
            <a:r>
              <a:rPr lang="en-US" dirty="0" smtClean="0"/>
              <a:t>Standard follow ups (to insure topic is covered)</a:t>
            </a:r>
          </a:p>
          <a:p>
            <a:pPr lvl="1"/>
            <a:r>
              <a:rPr lang="en-US" dirty="0" smtClean="0"/>
              <a:t>A “menu” of follow ups </a:t>
            </a:r>
          </a:p>
          <a:p>
            <a:pPr marL="0" indent="0">
              <a:buNone/>
            </a:pPr>
            <a:endParaRPr lang="en-US" dirty="0"/>
          </a:p>
          <a:p>
            <a:r>
              <a:rPr lang="en-US" dirty="0" smtClean="0"/>
              <a:t>Asking participant for a response that describes their experience—in which they are the “I” or narrator</a:t>
            </a:r>
          </a:p>
          <a:p>
            <a:endParaRPr lang="en-US" dirty="0"/>
          </a:p>
          <a:p>
            <a:r>
              <a:rPr lang="en-US" dirty="0" smtClean="0"/>
              <a:t>Enables us to collect data on implicit knowledge, opinions, norms</a:t>
            </a:r>
          </a:p>
          <a:p>
            <a:endParaRPr lang="en-US" dirty="0"/>
          </a:p>
          <a:p>
            <a:r>
              <a:rPr lang="en-US" dirty="0" smtClean="0"/>
              <a:t>Uses qualitative interview techniques from before</a:t>
            </a:r>
            <a:endParaRPr lang="en-US" dirty="0"/>
          </a:p>
        </p:txBody>
      </p:sp>
      <p:sp>
        <p:nvSpPr>
          <p:cNvPr id="2" name="Title 1"/>
          <p:cNvSpPr>
            <a:spLocks noGrp="1"/>
          </p:cNvSpPr>
          <p:nvPr>
            <p:ph type="title"/>
          </p:nvPr>
        </p:nvSpPr>
        <p:spPr>
          <a:xfrm>
            <a:off x="688490" y="254000"/>
            <a:ext cx="7756263" cy="1155700"/>
          </a:xfrm>
        </p:spPr>
        <p:txBody>
          <a:bodyPr>
            <a:normAutofit/>
          </a:bodyPr>
          <a:lstStyle/>
          <a:p>
            <a:r>
              <a:rPr lang="en-US" sz="4000" dirty="0" smtClean="0"/>
              <a:t>What is Narrative </a:t>
            </a:r>
            <a:r>
              <a:rPr lang="en-US" sz="4000" dirty="0"/>
              <a:t>I</a:t>
            </a:r>
            <a:r>
              <a:rPr lang="en-US" sz="4000" dirty="0" smtClean="0"/>
              <a:t>nterviewing?</a:t>
            </a:r>
            <a:endParaRPr lang="en-US" sz="4000" dirty="0"/>
          </a:p>
        </p:txBody>
      </p:sp>
    </p:spTree>
    <p:extLst>
      <p:ext uri="{BB962C8B-B14F-4D97-AF65-F5344CB8AC3E}">
        <p14:creationId xmlns:p14="http://schemas.microsoft.com/office/powerpoint/2010/main" val="2623481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Ensuring participant is telling a story</a:t>
            </a:r>
            <a:endParaRPr lang="en-US" dirty="0"/>
          </a:p>
          <a:p>
            <a:pPr lvl="1"/>
            <a:r>
              <a:rPr lang="en-US" dirty="0" smtClean="0"/>
              <a:t>help them start: “ like a movie or </a:t>
            </a:r>
            <a:r>
              <a:rPr lang="en-US" dirty="0" err="1" smtClean="0"/>
              <a:t>tv</a:t>
            </a:r>
            <a:r>
              <a:rPr lang="en-US" dirty="0" smtClean="0"/>
              <a:t> show”</a:t>
            </a:r>
            <a:endParaRPr lang="en-US" dirty="0"/>
          </a:p>
          <a:p>
            <a:pPr lvl="1"/>
            <a:r>
              <a:rPr lang="en-US" dirty="0" smtClean="0"/>
              <a:t> 	“So where were you?” </a:t>
            </a:r>
            <a:endParaRPr lang="en-US" dirty="0"/>
          </a:p>
          <a:p>
            <a:pPr lvl="1"/>
            <a:r>
              <a:rPr lang="en-US" dirty="0" smtClean="0"/>
              <a:t>“You were going to…”</a:t>
            </a:r>
          </a:p>
          <a:p>
            <a:pPr marL="365760" lvl="1" indent="0">
              <a:buNone/>
            </a:pPr>
            <a:endParaRPr lang="en-US" dirty="0" smtClean="0"/>
          </a:p>
          <a:p>
            <a:r>
              <a:rPr lang="en-US" dirty="0" smtClean="0"/>
              <a:t>Moving the story along:</a:t>
            </a:r>
          </a:p>
          <a:p>
            <a:pPr lvl="1"/>
            <a:r>
              <a:rPr lang="en-US" dirty="0" smtClean="0"/>
              <a:t>“And then what happened?”</a:t>
            </a:r>
          </a:p>
          <a:p>
            <a:pPr marL="365760" lvl="1" indent="0">
              <a:buNone/>
            </a:pPr>
            <a:endParaRPr lang="en-US" dirty="0"/>
          </a:p>
          <a:p>
            <a:r>
              <a:rPr lang="en-US" dirty="0"/>
              <a:t>Keeping the story “on track”</a:t>
            </a:r>
            <a:endParaRPr lang="en-US" dirty="0" smtClean="0"/>
          </a:p>
          <a:p>
            <a:pPr lvl="1"/>
            <a:endParaRPr lang="en-US" dirty="0"/>
          </a:p>
          <a:p>
            <a:pPr marL="365760" lvl="1" indent="0">
              <a:buNone/>
            </a:pPr>
            <a:endParaRPr lang="en-US" dirty="0"/>
          </a:p>
        </p:txBody>
      </p:sp>
      <p:sp>
        <p:nvSpPr>
          <p:cNvPr id="2" name="Title 1"/>
          <p:cNvSpPr>
            <a:spLocks noGrp="1"/>
          </p:cNvSpPr>
          <p:nvPr>
            <p:ph type="title"/>
          </p:nvPr>
        </p:nvSpPr>
        <p:spPr>
          <a:xfrm>
            <a:off x="688490" y="393700"/>
            <a:ext cx="7756263" cy="1041400"/>
          </a:xfrm>
        </p:spPr>
        <p:txBody>
          <a:bodyPr>
            <a:normAutofit fontScale="90000"/>
          </a:bodyPr>
          <a:lstStyle/>
          <a:p>
            <a:r>
              <a:rPr lang="en-US" dirty="0" smtClean="0"/>
              <a:t>A (somewhat) different kind of listening…</a:t>
            </a:r>
            <a:endParaRPr lang="en-US" dirty="0"/>
          </a:p>
        </p:txBody>
      </p:sp>
    </p:spTree>
    <p:extLst>
      <p:ext uri="{BB962C8B-B14F-4D97-AF65-F5344CB8AC3E}">
        <p14:creationId xmlns:p14="http://schemas.microsoft.com/office/powerpoint/2010/main" val="30349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2146300"/>
            <a:ext cx="8140700" cy="4483100"/>
          </a:xfrm>
        </p:spPr>
        <p:txBody>
          <a:bodyPr>
            <a:normAutofit lnSpcReduction="10000"/>
          </a:bodyPr>
          <a:lstStyle/>
          <a:p>
            <a:r>
              <a:rPr lang="en-US" dirty="0" smtClean="0"/>
              <a:t>Engage participant in story telling</a:t>
            </a:r>
          </a:p>
          <a:p>
            <a:pPr marL="0" indent="0">
              <a:buNone/>
            </a:pPr>
            <a:endParaRPr lang="en-US" dirty="0" smtClean="0"/>
          </a:p>
          <a:p>
            <a:r>
              <a:rPr lang="en-US" dirty="0" smtClean="0"/>
              <a:t>Listening! (and “listening under”)</a:t>
            </a:r>
          </a:p>
          <a:p>
            <a:pPr marL="0" indent="0">
              <a:buNone/>
            </a:pPr>
            <a:endParaRPr lang="en-US" dirty="0" smtClean="0"/>
          </a:p>
          <a:p>
            <a:r>
              <a:rPr lang="en-US" dirty="0" smtClean="0"/>
              <a:t>Join participant in telling a story (co-construction)\</a:t>
            </a:r>
          </a:p>
          <a:p>
            <a:pPr marL="0" indent="0">
              <a:buNone/>
            </a:pPr>
            <a:endParaRPr lang="en-US" dirty="0" smtClean="0"/>
          </a:p>
          <a:p>
            <a:r>
              <a:rPr lang="en-US" dirty="0" smtClean="0"/>
              <a:t>Ask questions that “fill in” the middle</a:t>
            </a:r>
          </a:p>
          <a:p>
            <a:pPr marL="0" indent="0">
              <a:buNone/>
            </a:pPr>
            <a:endParaRPr lang="en-US" dirty="0" smtClean="0"/>
          </a:p>
          <a:p>
            <a:r>
              <a:rPr lang="en-US" dirty="0" smtClean="0"/>
              <a:t>Keeping track of the elements of the story</a:t>
            </a:r>
          </a:p>
          <a:p>
            <a:pPr marL="0" indent="0">
              <a:buNone/>
            </a:pPr>
            <a:endParaRPr lang="en-US" dirty="0"/>
          </a:p>
          <a:p>
            <a:r>
              <a:rPr lang="en-US" dirty="0"/>
              <a:t>Eliciting both process and detail in follow </a:t>
            </a:r>
            <a:r>
              <a:rPr lang="en-US" dirty="0" smtClean="0"/>
              <a:t>ups</a:t>
            </a:r>
          </a:p>
          <a:p>
            <a:pPr marL="0" indent="0">
              <a:buNone/>
            </a:pPr>
            <a:endParaRPr lang="en-US" dirty="0"/>
          </a:p>
        </p:txBody>
      </p:sp>
      <p:sp>
        <p:nvSpPr>
          <p:cNvPr id="2" name="Title 1"/>
          <p:cNvSpPr>
            <a:spLocks noGrp="1"/>
          </p:cNvSpPr>
          <p:nvPr>
            <p:ph type="title"/>
          </p:nvPr>
        </p:nvSpPr>
        <p:spPr/>
        <p:txBody>
          <a:bodyPr/>
          <a:lstStyle/>
          <a:p>
            <a:r>
              <a:rPr lang="en-US" dirty="0" smtClean="0"/>
              <a:t>“Getting Narratives”</a:t>
            </a:r>
            <a:endParaRPr lang="en-US" dirty="0"/>
          </a:p>
        </p:txBody>
      </p:sp>
    </p:spTree>
    <p:extLst>
      <p:ext uri="{BB962C8B-B14F-4D97-AF65-F5344CB8AC3E}">
        <p14:creationId xmlns:p14="http://schemas.microsoft.com/office/powerpoint/2010/main" val="247756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082800"/>
            <a:ext cx="8356599" cy="4419599"/>
          </a:xfrm>
        </p:spPr>
        <p:txBody>
          <a:bodyPr>
            <a:normAutofit/>
          </a:bodyPr>
          <a:lstStyle/>
          <a:p>
            <a:pPr marL="0" indent="0">
              <a:buNone/>
            </a:pPr>
            <a:endParaRPr lang="en-US" dirty="0" smtClean="0"/>
          </a:p>
          <a:p>
            <a:r>
              <a:rPr lang="en-US" dirty="0" smtClean="0"/>
              <a:t>Comfortable with topic—recognize discomforts</a:t>
            </a:r>
          </a:p>
          <a:p>
            <a:pPr marL="0" indent="0">
              <a:buNone/>
            </a:pPr>
            <a:r>
              <a:rPr lang="en-US" dirty="0" smtClean="0"/>
              <a:t> </a:t>
            </a:r>
          </a:p>
          <a:p>
            <a:r>
              <a:rPr lang="en-US" dirty="0" smtClean="0"/>
              <a:t>Self Aware (physical, emotional, cognitive, values)</a:t>
            </a:r>
          </a:p>
          <a:p>
            <a:pPr marL="0" indent="0">
              <a:buNone/>
            </a:pPr>
            <a:endParaRPr lang="en-US" dirty="0" smtClean="0"/>
          </a:p>
          <a:p>
            <a:r>
              <a:rPr lang="en-US" dirty="0" smtClean="0"/>
              <a:t>Patience</a:t>
            </a:r>
          </a:p>
          <a:p>
            <a:endParaRPr lang="en-US" dirty="0" smtClean="0"/>
          </a:p>
          <a:p>
            <a:r>
              <a:rPr lang="en-US" dirty="0" smtClean="0"/>
              <a:t>Knowing the interview protocol</a:t>
            </a:r>
          </a:p>
          <a:p>
            <a:pPr marL="0" indent="0">
              <a:buNone/>
            </a:pPr>
            <a:endParaRPr lang="en-US" dirty="0" smtClean="0"/>
          </a:p>
          <a:p>
            <a:r>
              <a:rPr lang="en-US" dirty="0"/>
              <a:t>ACTIVE </a:t>
            </a:r>
            <a:r>
              <a:rPr lang="en-US" dirty="0" smtClean="0"/>
              <a:t>LISTENING</a:t>
            </a:r>
          </a:p>
          <a:p>
            <a:pPr marL="0" indent="0">
              <a:buNone/>
            </a:pPr>
            <a:endParaRPr lang="en-US" dirty="0"/>
          </a:p>
        </p:txBody>
      </p:sp>
      <p:sp>
        <p:nvSpPr>
          <p:cNvPr id="2" name="Title 1"/>
          <p:cNvSpPr>
            <a:spLocks noGrp="1"/>
          </p:cNvSpPr>
          <p:nvPr>
            <p:ph type="title"/>
          </p:nvPr>
        </p:nvSpPr>
        <p:spPr>
          <a:xfrm>
            <a:off x="688490" y="317500"/>
            <a:ext cx="7756263" cy="1143000"/>
          </a:xfrm>
        </p:spPr>
        <p:txBody>
          <a:bodyPr>
            <a:normAutofit fontScale="90000"/>
          </a:bodyPr>
          <a:lstStyle/>
          <a:p>
            <a:r>
              <a:rPr lang="en-US" dirty="0" smtClean="0"/>
              <a:t>Characteristics of a Good Interviewer</a:t>
            </a:r>
            <a:endParaRPr lang="en-US" dirty="0"/>
          </a:p>
        </p:txBody>
      </p:sp>
    </p:spTree>
    <p:extLst>
      <p:ext uri="{BB962C8B-B14F-4D97-AF65-F5344CB8AC3E}">
        <p14:creationId xmlns:p14="http://schemas.microsoft.com/office/powerpoint/2010/main" val="1111081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2248347"/>
            <a:ext cx="8267699" cy="4317553"/>
          </a:xfrm>
        </p:spPr>
        <p:txBody>
          <a:bodyPr>
            <a:normAutofit fontScale="92500" lnSpcReduction="10000"/>
          </a:bodyPr>
          <a:lstStyle/>
          <a:p>
            <a:r>
              <a:rPr lang="en-US" dirty="0" smtClean="0"/>
              <a:t>Trust-building— working from Venn </a:t>
            </a:r>
            <a:r>
              <a:rPr lang="en-US" dirty="0"/>
              <a:t>Diagram </a:t>
            </a:r>
            <a:r>
              <a:rPr lang="en-US" dirty="0" smtClean="0"/>
              <a:t>experience</a:t>
            </a:r>
          </a:p>
          <a:p>
            <a:pPr lvl="1"/>
            <a:r>
              <a:rPr lang="en-US" dirty="0" smtClean="0"/>
              <a:t>Introduce and explain—using the Venn Diagram</a:t>
            </a:r>
            <a:endParaRPr lang="en-US" dirty="0"/>
          </a:p>
          <a:p>
            <a:pPr lvl="1"/>
            <a:r>
              <a:rPr lang="en-US" dirty="0" smtClean="0"/>
              <a:t>Review confidentiality</a:t>
            </a:r>
          </a:p>
          <a:p>
            <a:pPr marL="365760" lvl="1" indent="0">
              <a:buNone/>
            </a:pPr>
            <a:endParaRPr lang="en-US" dirty="0" smtClean="0"/>
          </a:p>
          <a:p>
            <a:r>
              <a:rPr lang="en-US" dirty="0" smtClean="0"/>
              <a:t>Exploring beliefs, understanding and experience</a:t>
            </a:r>
          </a:p>
          <a:p>
            <a:pPr marL="0" indent="0">
              <a:buNone/>
            </a:pPr>
            <a:endParaRPr lang="en-US" dirty="0" smtClean="0"/>
          </a:p>
          <a:p>
            <a:r>
              <a:rPr lang="en-US" dirty="0" smtClean="0"/>
              <a:t>Hearing opinions and values about gender norms</a:t>
            </a:r>
          </a:p>
          <a:p>
            <a:pPr marL="0" indent="0">
              <a:buNone/>
            </a:pPr>
            <a:endParaRPr lang="en-US" dirty="0" smtClean="0"/>
          </a:p>
          <a:p>
            <a:r>
              <a:rPr lang="en-US" dirty="0" smtClean="0"/>
              <a:t>Hearing “narrations” of lived experience and perspectives on gender norms</a:t>
            </a:r>
          </a:p>
          <a:p>
            <a:pPr marL="0" indent="0">
              <a:buNone/>
            </a:pPr>
            <a:endParaRPr lang="en-US" dirty="0" smtClean="0"/>
          </a:p>
          <a:p>
            <a:r>
              <a:rPr lang="en-US" dirty="0" smtClean="0"/>
              <a:t>Closing with chance for participant to “ask back” </a:t>
            </a:r>
            <a:endParaRPr lang="en-US" dirty="0"/>
          </a:p>
        </p:txBody>
      </p:sp>
      <p:sp>
        <p:nvSpPr>
          <p:cNvPr id="2" name="Title 1"/>
          <p:cNvSpPr>
            <a:spLocks noGrp="1"/>
          </p:cNvSpPr>
          <p:nvPr>
            <p:ph type="title"/>
          </p:nvPr>
        </p:nvSpPr>
        <p:spPr>
          <a:xfrm>
            <a:off x="688490" y="241300"/>
            <a:ext cx="7756263" cy="1143000"/>
          </a:xfrm>
        </p:spPr>
        <p:txBody>
          <a:bodyPr>
            <a:normAutofit fontScale="90000"/>
          </a:bodyPr>
          <a:lstStyle/>
          <a:p>
            <a:r>
              <a:rPr lang="en-US" dirty="0" smtClean="0"/>
              <a:t>What happens in Qualitative </a:t>
            </a:r>
            <a:r>
              <a:rPr lang="en-US" dirty="0"/>
              <a:t>I</a:t>
            </a:r>
            <a:r>
              <a:rPr lang="en-US" dirty="0" smtClean="0"/>
              <a:t>nterviews?</a:t>
            </a:r>
            <a:endParaRPr lang="en-US" dirty="0"/>
          </a:p>
        </p:txBody>
      </p:sp>
    </p:spTree>
    <p:extLst>
      <p:ext uri="{BB962C8B-B14F-4D97-AF65-F5344CB8AC3E}">
        <p14:creationId xmlns:p14="http://schemas.microsoft.com/office/powerpoint/2010/main" val="88554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089900" cy="4953000"/>
          </a:xfrm>
        </p:spPr>
        <p:txBody>
          <a:bodyPr>
            <a:normAutofit lnSpcReduction="10000"/>
          </a:bodyPr>
          <a:lstStyle/>
          <a:p>
            <a:pPr marL="0" indent="0">
              <a:buNone/>
            </a:pPr>
            <a:endParaRPr lang="en-US" dirty="0" smtClean="0"/>
          </a:p>
          <a:p>
            <a:r>
              <a:rPr lang="en-US" dirty="0" smtClean="0"/>
              <a:t>Probing or follow-ups  (more on this later!)</a:t>
            </a:r>
          </a:p>
          <a:p>
            <a:pPr marL="0" indent="0">
              <a:buNone/>
            </a:pPr>
            <a:endParaRPr lang="en-US" dirty="0" smtClean="0"/>
          </a:p>
          <a:p>
            <a:r>
              <a:rPr lang="en-US" dirty="0" smtClean="0"/>
              <a:t>Pausing</a:t>
            </a:r>
          </a:p>
          <a:p>
            <a:pPr marL="0" indent="0">
              <a:buNone/>
            </a:pPr>
            <a:endParaRPr lang="en-US" dirty="0" smtClean="0"/>
          </a:p>
          <a:p>
            <a:r>
              <a:rPr lang="en-US" dirty="0" smtClean="0"/>
              <a:t>Mirroring</a:t>
            </a:r>
          </a:p>
          <a:p>
            <a:pPr marL="0" indent="0">
              <a:buNone/>
            </a:pPr>
            <a:endParaRPr lang="en-US" dirty="0" smtClean="0"/>
          </a:p>
          <a:p>
            <a:r>
              <a:rPr lang="en-US" dirty="0" smtClean="0"/>
              <a:t>Reframing</a:t>
            </a:r>
          </a:p>
          <a:p>
            <a:pPr marL="0" indent="0">
              <a:buNone/>
            </a:pPr>
            <a:endParaRPr lang="en-US" dirty="0" smtClean="0"/>
          </a:p>
          <a:p>
            <a:r>
              <a:rPr lang="en-US" dirty="0" smtClean="0"/>
              <a:t>Repeating</a:t>
            </a:r>
          </a:p>
          <a:p>
            <a:pPr marL="0" indent="0">
              <a:buNone/>
            </a:pPr>
            <a:endParaRPr lang="en-US" dirty="0" smtClean="0"/>
          </a:p>
          <a:p>
            <a:r>
              <a:rPr lang="en-US" dirty="0" smtClean="0"/>
              <a:t>Revisiting</a:t>
            </a:r>
            <a:endParaRPr lang="en-US" dirty="0"/>
          </a:p>
          <a:p>
            <a:endParaRPr lang="en-US" dirty="0" smtClean="0"/>
          </a:p>
          <a:p>
            <a:endParaRPr lang="en-US" dirty="0"/>
          </a:p>
        </p:txBody>
      </p:sp>
      <p:sp>
        <p:nvSpPr>
          <p:cNvPr id="2" name="Title 1"/>
          <p:cNvSpPr>
            <a:spLocks noGrp="1"/>
          </p:cNvSpPr>
          <p:nvPr>
            <p:ph type="title"/>
          </p:nvPr>
        </p:nvSpPr>
        <p:spPr>
          <a:xfrm>
            <a:off x="688490" y="774700"/>
            <a:ext cx="7756263" cy="849706"/>
          </a:xfrm>
        </p:spPr>
        <p:txBody>
          <a:bodyPr>
            <a:normAutofit fontScale="90000"/>
          </a:bodyPr>
          <a:lstStyle/>
          <a:p>
            <a:r>
              <a:rPr lang="en-US" dirty="0" smtClean="0"/>
              <a:t>Interview Techniques</a:t>
            </a:r>
            <a:br>
              <a:rPr lang="en-US" dirty="0" smtClean="0"/>
            </a:br>
            <a:endParaRPr lang="en-US" dirty="0"/>
          </a:p>
        </p:txBody>
      </p:sp>
    </p:spTree>
    <p:extLst>
      <p:ext uri="{BB962C8B-B14F-4D97-AF65-F5344CB8AC3E}">
        <p14:creationId xmlns:p14="http://schemas.microsoft.com/office/powerpoint/2010/main" val="146022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nodeType="clickEffect">
                                  <p:stCondLst>
                                    <p:cond delay="0"/>
                                  </p:stCondLst>
                                  <p:childTnLst>
                                    <p:anim calcmode="discrete" valueType="str">
                                      <p:cBhvr override="childStyle">
                                        <p:cTn id="14"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nodeType="clickEffect">
                                  <p:stCondLst>
                                    <p:cond delay="0"/>
                                  </p:stCondLst>
                                  <p:childTnLst>
                                    <p:anim calcmode="discrete" valueType="str">
                                      <p:cBhvr override="childStyle">
                                        <p:cTn id="18" dur="2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nodeType="clickEffect">
                                  <p:stCondLst>
                                    <p:cond delay="0"/>
                                  </p:stCondLst>
                                  <p:childTnLst>
                                    <p:anim calcmode="discrete" valueType="str">
                                      <p:cBhvr override="childStyle">
                                        <p:cTn id="22" dur="2000" fill="hold"/>
                                        <p:tgtEl>
                                          <p:spTgt spid="3">
                                            <p:txEl>
                                              <p:pRg st="7" end="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nodeType="clickEffect">
                                  <p:stCondLst>
                                    <p:cond delay="0"/>
                                  </p:stCondLst>
                                  <p:childTnLst>
                                    <p:anim calcmode="discrete" valueType="str">
                                      <p:cBhvr override="childStyle">
                                        <p:cTn id="26" dur="2000" fill="hold"/>
                                        <p:tgtEl>
                                          <p:spTgt spid="3">
                                            <p:txEl>
                                              <p:pRg st="9" end="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mph" presetSubtype="0" fill="hold" nodeType="clickEffect">
                                  <p:stCondLst>
                                    <p:cond delay="0"/>
                                  </p:stCondLst>
                                  <p:childTnLst>
                                    <p:anim calcmode="discrete" valueType="str">
                                      <p:cBhvr override="childStyle">
                                        <p:cTn id="30" dur="2000" fill="hold"/>
                                        <p:tgtEl>
                                          <p:spTgt spid="3">
                                            <p:txEl>
                                              <p:pRg st="11" end="1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2020067"/>
            <a:ext cx="6196405" cy="4066132"/>
          </a:xfrm>
        </p:spPr>
        <p:txBody>
          <a:bodyPr>
            <a:normAutofit/>
          </a:bodyPr>
          <a:lstStyle/>
          <a:p>
            <a:r>
              <a:rPr lang="en-US" dirty="0" smtClean="0"/>
              <a:t>Not </a:t>
            </a:r>
            <a:r>
              <a:rPr lang="en-US" dirty="0"/>
              <a:t>answering the </a:t>
            </a:r>
            <a:r>
              <a:rPr lang="en-US" dirty="0" smtClean="0"/>
              <a:t>questions </a:t>
            </a:r>
            <a:r>
              <a:rPr lang="en-US" dirty="0"/>
              <a:t>for </a:t>
            </a:r>
            <a:r>
              <a:rPr lang="en-US" dirty="0" smtClean="0"/>
              <a:t>them</a:t>
            </a:r>
          </a:p>
          <a:p>
            <a:endParaRPr lang="en-US" dirty="0"/>
          </a:p>
          <a:p>
            <a:r>
              <a:rPr lang="en-US" dirty="0" smtClean="0"/>
              <a:t>Indirect </a:t>
            </a:r>
            <a:r>
              <a:rPr lang="en-US" dirty="0"/>
              <a:t>encouragement (body language</a:t>
            </a:r>
            <a:r>
              <a:rPr lang="en-US" dirty="0" smtClean="0"/>
              <a:t>)</a:t>
            </a:r>
            <a:endParaRPr lang="en-US" b="1" i="1" dirty="0" smtClean="0"/>
          </a:p>
          <a:p>
            <a:pPr marL="0" indent="0">
              <a:buNone/>
            </a:pPr>
            <a:endParaRPr lang="en-US" b="1" i="1" dirty="0" smtClean="0"/>
          </a:p>
          <a:p>
            <a:r>
              <a:rPr lang="en-US" dirty="0" smtClean="0"/>
              <a:t>Knowing </a:t>
            </a:r>
            <a:r>
              <a:rPr lang="en-US" dirty="0"/>
              <a:t>protocol so that you can “move around” </a:t>
            </a:r>
            <a:r>
              <a:rPr lang="en-US" dirty="0" smtClean="0"/>
              <a:t>it</a:t>
            </a:r>
          </a:p>
          <a:p>
            <a:pPr marL="0" indent="0">
              <a:buNone/>
            </a:pPr>
            <a:endParaRPr lang="en-US" dirty="0" smtClean="0"/>
          </a:p>
          <a:p>
            <a:r>
              <a:rPr lang="en-US" dirty="0"/>
              <a:t>Thinking within and across interviews</a:t>
            </a:r>
          </a:p>
        </p:txBody>
      </p:sp>
      <p:sp>
        <p:nvSpPr>
          <p:cNvPr id="2" name="Title 1"/>
          <p:cNvSpPr>
            <a:spLocks noGrp="1"/>
          </p:cNvSpPr>
          <p:nvPr>
            <p:ph type="title"/>
          </p:nvPr>
        </p:nvSpPr>
        <p:spPr/>
        <p:txBody>
          <a:bodyPr>
            <a:normAutofit fontScale="90000"/>
          </a:bodyPr>
          <a:lstStyle/>
          <a:p>
            <a:r>
              <a:rPr lang="en-US" dirty="0" smtClean="0"/>
              <a:t>More Interview Techniques</a:t>
            </a:r>
            <a:endParaRPr lang="en-US" dirty="0"/>
          </a:p>
        </p:txBody>
      </p:sp>
    </p:spTree>
    <p:extLst>
      <p:ext uri="{BB962C8B-B14F-4D97-AF65-F5344CB8AC3E}">
        <p14:creationId xmlns:p14="http://schemas.microsoft.com/office/powerpoint/2010/main" val="403826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childTnLst>
                                    <p:anim calcmode="discrete" valueType="str">
                                      <p:cBhvr override="childStyle">
                                        <p:cTn id="10"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nodeType="clickEffect">
                                  <p:stCondLst>
                                    <p:cond delay="0"/>
                                  </p:stCondLst>
                                  <p:childTnLst>
                                    <p:anim calcmode="discrete" valueType="str">
                                      <p:cBhvr override="childStyle">
                                        <p:cTn id="14"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nodeType="clickEffect">
                                  <p:stCondLst>
                                    <p:cond delay="0"/>
                                  </p:stCondLst>
                                  <p:childTnLst>
                                    <p:anim calcmode="discrete" valueType="str">
                                      <p:cBhvr override="childStyle">
                                        <p:cTn id="18" dur="2000" fill="hold"/>
                                        <p:tgtEl>
                                          <p:spTgt spid="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1" y="2044700"/>
            <a:ext cx="8152652" cy="4508499"/>
          </a:xfrm>
        </p:spPr>
        <p:txBody>
          <a:bodyPr>
            <a:normAutofit lnSpcReduction="10000"/>
          </a:bodyPr>
          <a:lstStyle/>
          <a:p>
            <a:endParaRPr lang="en-US" dirty="0" smtClean="0"/>
          </a:p>
          <a:p>
            <a:r>
              <a:rPr lang="en-US" dirty="0" smtClean="0"/>
              <a:t>Don’t ask leading questions</a:t>
            </a:r>
          </a:p>
          <a:p>
            <a:r>
              <a:rPr lang="en-US" dirty="0" smtClean="0"/>
              <a:t>Don’t interrupt</a:t>
            </a:r>
          </a:p>
          <a:p>
            <a:r>
              <a:rPr lang="en-US" dirty="0" smtClean="0"/>
              <a:t>Tolerate (rather than disrupt) pauses</a:t>
            </a:r>
          </a:p>
          <a:p>
            <a:r>
              <a:rPr lang="en-US" dirty="0" smtClean="0"/>
              <a:t>Avoid yes/no questions</a:t>
            </a:r>
          </a:p>
          <a:p>
            <a:r>
              <a:rPr lang="en-US" dirty="0" smtClean="0"/>
              <a:t>Avoid putting words in her/his mouth or answering the question for her/him</a:t>
            </a:r>
          </a:p>
          <a:p>
            <a:r>
              <a:rPr lang="en-US" dirty="0" smtClean="0"/>
              <a:t>Don’t “solve problems” during the interview</a:t>
            </a:r>
          </a:p>
          <a:p>
            <a:r>
              <a:rPr lang="en-US" dirty="0" smtClean="0"/>
              <a:t>Don’t ask more than one question at a time at a time</a:t>
            </a:r>
          </a:p>
          <a:p>
            <a:r>
              <a:rPr lang="en-US" dirty="0" smtClean="0"/>
              <a:t>EXAMPLE:  FROM BAD TO GOOD INTERVIEWING </a:t>
            </a:r>
            <a:r>
              <a:rPr lang="en-US" dirty="0">
                <a:hlinkClick r:id="rId3"/>
              </a:rPr>
              <a:t>https://www.youtube.com/watch?v=FGH2tYuXf0s</a:t>
            </a:r>
            <a:endParaRPr lang="en-US" dirty="0"/>
          </a:p>
        </p:txBody>
      </p:sp>
      <p:sp>
        <p:nvSpPr>
          <p:cNvPr id="2" name="Title 1"/>
          <p:cNvSpPr>
            <a:spLocks noGrp="1"/>
          </p:cNvSpPr>
          <p:nvPr>
            <p:ph type="title"/>
          </p:nvPr>
        </p:nvSpPr>
        <p:spPr>
          <a:xfrm>
            <a:off x="688490" y="139700"/>
            <a:ext cx="7756263" cy="1181100"/>
          </a:xfrm>
        </p:spPr>
        <p:txBody>
          <a:bodyPr>
            <a:normAutofit fontScale="90000"/>
          </a:bodyPr>
          <a:lstStyle/>
          <a:p>
            <a:r>
              <a:rPr lang="en-US" dirty="0" smtClean="0"/>
              <a:t>What NOT to Do in a Qualitative </a:t>
            </a:r>
            <a:r>
              <a:rPr lang="en-US" dirty="0"/>
              <a:t>I</a:t>
            </a:r>
            <a:r>
              <a:rPr lang="en-US" dirty="0" smtClean="0"/>
              <a:t>nterview</a:t>
            </a:r>
            <a:endParaRPr lang="en-US" dirty="0"/>
          </a:p>
        </p:txBody>
      </p:sp>
    </p:spTree>
    <p:extLst>
      <p:ext uri="{BB962C8B-B14F-4D97-AF65-F5344CB8AC3E}">
        <p14:creationId xmlns:p14="http://schemas.microsoft.com/office/powerpoint/2010/main" val="16616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8200"/>
            <a:ext cx="7988300" cy="4495800"/>
          </a:xfrm>
        </p:spPr>
        <p:txBody>
          <a:bodyPr>
            <a:normAutofit/>
          </a:bodyPr>
          <a:lstStyle/>
          <a:p>
            <a:pPr lvl="0"/>
            <a:r>
              <a:rPr lang="en-US" i="1" dirty="0" smtClean="0"/>
              <a:t>What </a:t>
            </a:r>
            <a:r>
              <a:rPr lang="en-US" i="1" dirty="0"/>
              <a:t>do you mean when you say . . .?”</a:t>
            </a:r>
          </a:p>
          <a:p>
            <a:pPr lvl="0"/>
            <a:r>
              <a:rPr lang="en-US" i="1" dirty="0"/>
              <a:t>“Can you tell me more?”</a:t>
            </a:r>
          </a:p>
          <a:p>
            <a:pPr lvl="0"/>
            <a:r>
              <a:rPr lang="en-US" dirty="0"/>
              <a:t>“Can you please elaborate?”</a:t>
            </a:r>
          </a:p>
          <a:p>
            <a:pPr lvl="0"/>
            <a:r>
              <a:rPr lang="en-US" i="1" dirty="0"/>
              <a:t>“I’m not sure I understand X. . . .Would you explain that to me?”</a:t>
            </a:r>
          </a:p>
          <a:p>
            <a:pPr lvl="0"/>
            <a:r>
              <a:rPr lang="en-US" dirty="0"/>
              <a:t> “What about that is X?</a:t>
            </a:r>
            <a:r>
              <a:rPr lang="en-US" dirty="0" smtClean="0"/>
              <a:t>”</a:t>
            </a:r>
          </a:p>
          <a:p>
            <a:pPr lvl="0"/>
            <a:r>
              <a:rPr lang="en-US" i="1" dirty="0"/>
              <a:t> </a:t>
            </a:r>
            <a:r>
              <a:rPr lang="en-US" i="1" dirty="0" smtClean="0"/>
              <a:t>“What does X mean?”  or “What do you call X?”</a:t>
            </a:r>
            <a:endParaRPr lang="en-US" i="1" dirty="0"/>
          </a:p>
          <a:p>
            <a:endParaRPr lang="en-US" dirty="0"/>
          </a:p>
          <a:p>
            <a:pPr marL="0" indent="0">
              <a:buNone/>
            </a:pPr>
            <a:endParaRPr lang="en-US" dirty="0"/>
          </a:p>
          <a:p>
            <a:endParaRPr lang="en-US" dirty="0"/>
          </a:p>
        </p:txBody>
      </p:sp>
      <p:sp>
        <p:nvSpPr>
          <p:cNvPr id="2" name="Title 1"/>
          <p:cNvSpPr>
            <a:spLocks noGrp="1"/>
          </p:cNvSpPr>
          <p:nvPr>
            <p:ph type="title"/>
          </p:nvPr>
        </p:nvSpPr>
        <p:spPr>
          <a:xfrm>
            <a:off x="457200" y="320040"/>
            <a:ext cx="7239000" cy="797560"/>
          </a:xfrm>
        </p:spPr>
        <p:txBody>
          <a:bodyPr>
            <a:noAutofit/>
          </a:bodyPr>
          <a:lstStyle/>
          <a:p>
            <a:r>
              <a:rPr lang="en-US" sz="4000" dirty="0" smtClean="0"/>
              <a:t>Follow up questions or probes: Direct for Clarification</a:t>
            </a:r>
            <a:endParaRPr lang="en-US" sz="4000" dirty="0"/>
          </a:p>
        </p:txBody>
      </p:sp>
    </p:spTree>
    <p:extLst>
      <p:ext uri="{BB962C8B-B14F-4D97-AF65-F5344CB8AC3E}">
        <p14:creationId xmlns:p14="http://schemas.microsoft.com/office/powerpoint/2010/main" val="163722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2119256"/>
            <a:ext cx="6196405" cy="4152589"/>
          </a:xfrm>
        </p:spPr>
        <p:txBody>
          <a:bodyPr>
            <a:normAutofit/>
          </a:bodyPr>
          <a:lstStyle/>
          <a:p>
            <a:pPr lvl="0"/>
            <a:endParaRPr lang="en-US" dirty="0" smtClean="0"/>
          </a:p>
          <a:p>
            <a:pPr lvl="0"/>
            <a:r>
              <a:rPr lang="en-US" dirty="0" smtClean="0"/>
              <a:t>“</a:t>
            </a:r>
            <a:r>
              <a:rPr lang="en-US" dirty="0"/>
              <a:t>Why do you think . . .?”</a:t>
            </a:r>
          </a:p>
          <a:p>
            <a:pPr lvl="0"/>
            <a:r>
              <a:rPr lang="en-US" dirty="0"/>
              <a:t>“How did this happen?”</a:t>
            </a:r>
          </a:p>
          <a:p>
            <a:pPr lvl="0"/>
            <a:r>
              <a:rPr lang="en-US" dirty="0"/>
              <a:t>“How did you feel about . . .?”</a:t>
            </a:r>
          </a:p>
          <a:p>
            <a:pPr lvl="0"/>
            <a:r>
              <a:rPr lang="en-US" dirty="0"/>
              <a:t>“What happened then?”</a:t>
            </a:r>
          </a:p>
          <a:p>
            <a:pPr lvl="0"/>
            <a:r>
              <a:rPr lang="en-US" dirty="0"/>
              <a:t>“How did you handle X?” </a:t>
            </a:r>
          </a:p>
          <a:p>
            <a:pPr lvl="0"/>
            <a:r>
              <a:rPr lang="en-US" dirty="0"/>
              <a:t>“Can you give me an example of X?”</a:t>
            </a:r>
          </a:p>
          <a:p>
            <a:pPr lvl="0"/>
            <a:r>
              <a:rPr lang="en-US" dirty="0"/>
              <a:t>“How did X affect you?”</a:t>
            </a:r>
          </a:p>
          <a:p>
            <a:pPr lvl="0"/>
            <a:r>
              <a:rPr lang="en-US" dirty="0"/>
              <a:t>“In what ways did…?”</a:t>
            </a:r>
          </a:p>
        </p:txBody>
      </p:sp>
      <p:sp>
        <p:nvSpPr>
          <p:cNvPr id="2" name="Title 1"/>
          <p:cNvSpPr>
            <a:spLocks noGrp="1"/>
          </p:cNvSpPr>
          <p:nvPr>
            <p:ph type="title"/>
          </p:nvPr>
        </p:nvSpPr>
        <p:spPr>
          <a:xfrm>
            <a:off x="368300" y="241300"/>
            <a:ext cx="8420099" cy="1384300"/>
          </a:xfrm>
        </p:spPr>
        <p:txBody>
          <a:bodyPr>
            <a:noAutofit/>
          </a:bodyPr>
          <a:lstStyle/>
          <a:p>
            <a:r>
              <a:rPr lang="en-US" sz="4000" dirty="0" smtClean="0"/>
              <a:t>Follow up Questions or Probes: Direct for Getting </a:t>
            </a:r>
            <a:r>
              <a:rPr lang="en-US" sz="4000" dirty="0"/>
              <a:t>M</a:t>
            </a:r>
            <a:r>
              <a:rPr lang="en-US" sz="4000" dirty="0" smtClean="0"/>
              <a:t>ore </a:t>
            </a:r>
            <a:r>
              <a:rPr lang="en-US" sz="4000" dirty="0"/>
              <a:t>D</a:t>
            </a:r>
            <a:r>
              <a:rPr lang="en-US" sz="4000" dirty="0" smtClean="0"/>
              <a:t>epth</a:t>
            </a:r>
            <a:endParaRPr lang="en-US" sz="4000" dirty="0"/>
          </a:p>
        </p:txBody>
      </p:sp>
    </p:spTree>
    <p:extLst>
      <p:ext uri="{BB962C8B-B14F-4D97-AF65-F5344CB8AC3E}">
        <p14:creationId xmlns:p14="http://schemas.microsoft.com/office/powerpoint/2010/main" val="3017095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8495</TotalTime>
  <Words>1317</Words>
  <Application>Microsoft Office PowerPoint</Application>
  <PresentationFormat>On-screen Show (4:3)</PresentationFormat>
  <Paragraphs>231</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Hardcover</vt:lpstr>
      <vt:lpstr>The ‘art’ of qualitative interviewing</vt:lpstr>
      <vt:lpstr>The “Art” of Qualitative Interviewing</vt:lpstr>
      <vt:lpstr>Characteristics of a Good Interviewer</vt:lpstr>
      <vt:lpstr>What happens in Qualitative Interviews?</vt:lpstr>
      <vt:lpstr>Interview Techniques </vt:lpstr>
      <vt:lpstr>More Interview Techniques</vt:lpstr>
      <vt:lpstr>What NOT to Do in a Qualitative Interview</vt:lpstr>
      <vt:lpstr>Follow up questions or probes: Direct for Clarification</vt:lpstr>
      <vt:lpstr>Follow up Questions or Probes: Direct for Getting More Depth</vt:lpstr>
      <vt:lpstr>Strategies to Encourage </vt:lpstr>
      <vt:lpstr>Interviewing Adolescents</vt:lpstr>
      <vt:lpstr>The Timeline</vt:lpstr>
      <vt:lpstr>Timeline</vt:lpstr>
      <vt:lpstr>Timeline</vt:lpstr>
      <vt:lpstr>Lessons Learned</vt:lpstr>
      <vt:lpstr>The Venn Diagram</vt:lpstr>
      <vt:lpstr>The Venn Diagram</vt:lpstr>
      <vt:lpstr>The Venn Diagram</vt:lpstr>
      <vt:lpstr>Our Interview Protocol</vt:lpstr>
      <vt:lpstr>Lessons Learned</vt:lpstr>
      <vt:lpstr>Practice</vt:lpstr>
      <vt:lpstr>What to Do When…</vt:lpstr>
      <vt:lpstr>How to construct stories</vt:lpstr>
      <vt:lpstr>Narrative Interviewing</vt:lpstr>
      <vt:lpstr>What is Narrative Interviewing?</vt:lpstr>
      <vt:lpstr>A (somewhat) different kind of listening…</vt:lpstr>
      <vt:lpstr>“Getting Narratives”</vt:lpstr>
    </vt:vector>
  </TitlesOfParts>
  <Company>Hunter College SSW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Tolman</dc:creator>
  <cp:lastModifiedBy>Deenah Darom</cp:lastModifiedBy>
  <cp:revision>103</cp:revision>
  <dcterms:created xsi:type="dcterms:W3CDTF">2014-06-03T15:35:21Z</dcterms:created>
  <dcterms:modified xsi:type="dcterms:W3CDTF">2015-01-30T15:28:17Z</dcterms:modified>
</cp:coreProperties>
</file>