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0" autoAdjust="0"/>
    <p:restoredTop sz="94660"/>
  </p:normalViewPr>
  <p:slideViewPr>
    <p:cSldViewPr snapToGrid="0">
      <p:cViewPr varScale="1">
        <p:scale>
          <a:sx n="89" d="100"/>
          <a:sy n="89" d="100"/>
        </p:scale>
        <p:origin x="10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7FF4A9-4912-4E83-9C4C-854C4C6B98B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22851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7FF4A9-4912-4E83-9C4C-854C4C6B98B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204052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7FF4A9-4912-4E83-9C4C-854C4C6B98B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107722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7FF4A9-4912-4E83-9C4C-854C4C6B98B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364448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7FF4A9-4912-4E83-9C4C-854C4C6B98B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354594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7FF4A9-4912-4E83-9C4C-854C4C6B98B4}"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205732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7FF4A9-4912-4E83-9C4C-854C4C6B98B4}" type="datetimeFigureOut">
              <a:rPr lang="en-US" smtClean="0"/>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204029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7FF4A9-4912-4E83-9C4C-854C4C6B98B4}" type="datetimeFigureOut">
              <a:rPr lang="en-US" smtClean="0"/>
              <a:t>6/12/2019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2725012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FF4A9-4912-4E83-9C4C-854C4C6B98B4}" type="datetimeFigureOut">
              <a:rPr lang="en-US" smtClean="0"/>
              <a:t>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352767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7FF4A9-4912-4E83-9C4C-854C4C6B98B4}"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290100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7FF4A9-4912-4E83-9C4C-854C4C6B98B4}"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53E69-E068-404E-8AD1-2C9AC9268314}" type="slidenum">
              <a:rPr lang="en-US" smtClean="0"/>
              <a:t>‹#›</a:t>
            </a:fld>
            <a:endParaRPr lang="en-US"/>
          </a:p>
        </p:txBody>
      </p:sp>
    </p:spTree>
    <p:extLst>
      <p:ext uri="{BB962C8B-B14F-4D97-AF65-F5344CB8AC3E}">
        <p14:creationId xmlns:p14="http://schemas.microsoft.com/office/powerpoint/2010/main" val="16905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FF4A9-4912-4E83-9C4C-854C4C6B98B4}" type="datetimeFigureOut">
              <a:rPr lang="en-US" smtClean="0"/>
              <a:t>6/12/2019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53E69-E068-404E-8AD1-2C9AC9268314}" type="slidenum">
              <a:rPr lang="en-US" smtClean="0"/>
              <a:t>‹#›</a:t>
            </a:fld>
            <a:endParaRPr lang="en-US"/>
          </a:p>
        </p:txBody>
      </p:sp>
    </p:spTree>
    <p:extLst>
      <p:ext uri="{BB962C8B-B14F-4D97-AF65-F5344CB8AC3E}">
        <p14:creationId xmlns:p14="http://schemas.microsoft.com/office/powerpoint/2010/main" val="973346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5067"/>
            <a:ext cx="9144000" cy="1207030"/>
          </a:xfrm>
        </p:spPr>
        <p:txBody>
          <a:bodyPr/>
          <a:lstStyle/>
          <a:p>
            <a:r>
              <a:rPr lang="en-US" dirty="0"/>
              <a:t>Data Management</a:t>
            </a:r>
          </a:p>
        </p:txBody>
      </p:sp>
      <p:sp>
        <p:nvSpPr>
          <p:cNvPr id="3" name="Subtitle 2"/>
          <p:cNvSpPr>
            <a:spLocks noGrp="1"/>
          </p:cNvSpPr>
          <p:nvPr>
            <p:ph type="subTitle" idx="1"/>
          </p:nvPr>
        </p:nvSpPr>
        <p:spPr>
          <a:xfrm>
            <a:off x="1524000" y="2506133"/>
            <a:ext cx="9144000" cy="2751667"/>
          </a:xfrm>
        </p:spPr>
        <p:txBody>
          <a:bodyPr/>
          <a:lstStyle/>
          <a:p>
            <a:pPr marL="342900" indent="-342900" algn="l">
              <a:buFont typeface="Arial" panose="020B0604020202020204" pitchFamily="34" charset="0"/>
              <a:buChar char="•"/>
            </a:pPr>
            <a:r>
              <a:rPr lang="en-US" dirty="0"/>
              <a:t>Logging into SurveyCTO</a:t>
            </a:r>
          </a:p>
          <a:p>
            <a:pPr marL="342900" indent="-342900" algn="l">
              <a:buFont typeface="Arial" panose="020B0604020202020204" pitchFamily="34" charset="0"/>
              <a:buChar char="•"/>
            </a:pPr>
            <a:r>
              <a:rPr lang="en-US" dirty="0"/>
              <a:t>Data Management Guides</a:t>
            </a:r>
          </a:p>
          <a:p>
            <a:pPr marL="342900" indent="-342900" algn="l">
              <a:buFont typeface="Arial" panose="020B0604020202020204" pitchFamily="34" charset="0"/>
              <a:buChar char="•"/>
            </a:pPr>
            <a:r>
              <a:rPr lang="en-US" dirty="0"/>
              <a:t>Setting up the tablets</a:t>
            </a:r>
          </a:p>
          <a:p>
            <a:pPr marL="342900" indent="-342900" algn="l">
              <a:buFont typeface="Arial" panose="020B0604020202020204" pitchFamily="34" charset="0"/>
              <a:buChar char="•"/>
            </a:pPr>
            <a:r>
              <a:rPr lang="en-US" dirty="0"/>
              <a:t>Data collection</a:t>
            </a:r>
          </a:p>
          <a:p>
            <a:pPr marL="342900" indent="-342900" algn="l">
              <a:buFont typeface="Arial" panose="020B0604020202020204" pitchFamily="34" charset="0"/>
              <a:buChar char="•"/>
            </a:pPr>
            <a:r>
              <a:rPr lang="en-US" dirty="0"/>
              <a:t>Downloading SurveyCTO Sync to PC’s</a:t>
            </a:r>
          </a:p>
          <a:p>
            <a:pPr marL="342900" indent="-342900" algn="l">
              <a:buFont typeface="Arial" panose="020B0604020202020204" pitchFamily="34" charset="0"/>
              <a:buChar char="•"/>
            </a:pPr>
            <a:r>
              <a:rPr lang="en-US" dirty="0"/>
              <a:t>Downloading the data</a:t>
            </a:r>
          </a:p>
        </p:txBody>
      </p:sp>
    </p:spTree>
    <p:extLst>
      <p:ext uri="{BB962C8B-B14F-4D97-AF65-F5344CB8AC3E}">
        <p14:creationId xmlns:p14="http://schemas.microsoft.com/office/powerpoint/2010/main" val="489479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a:t>
            </a:r>
          </a:p>
        </p:txBody>
      </p:sp>
      <p:sp>
        <p:nvSpPr>
          <p:cNvPr id="3" name="Content Placeholder 2"/>
          <p:cNvSpPr>
            <a:spLocks noGrp="1"/>
          </p:cNvSpPr>
          <p:nvPr>
            <p:ph idx="1"/>
          </p:nvPr>
        </p:nvSpPr>
        <p:spPr>
          <a:xfrm>
            <a:off x="838200" y="1456267"/>
            <a:ext cx="10515600" cy="4720696"/>
          </a:xfrm>
        </p:spPr>
        <p:txBody>
          <a:bodyPr>
            <a:normAutofit fontScale="92500" lnSpcReduction="20000"/>
          </a:bodyPr>
          <a:lstStyle/>
          <a:p>
            <a:r>
              <a:rPr lang="en-US" dirty="0"/>
              <a:t>First thing is to activate Wi-Fi. </a:t>
            </a:r>
          </a:p>
          <a:p>
            <a:r>
              <a:rPr lang="en-US" dirty="0"/>
              <a:t>On the tablet open the SurveyCTO collect app that you downloaded earlier.  The screen will have the following buttons appear:</a:t>
            </a:r>
          </a:p>
          <a:p>
            <a:pPr marL="971550" lvl="1" indent="-514350">
              <a:buFont typeface="+mj-lt"/>
              <a:buAutoNum type="arabicPeriod"/>
            </a:pPr>
            <a:r>
              <a:rPr lang="en-US" dirty="0"/>
              <a:t>Fill Blank Form</a:t>
            </a:r>
          </a:p>
          <a:p>
            <a:pPr marL="971550" lvl="1" indent="-514350">
              <a:buFont typeface="+mj-lt"/>
              <a:buAutoNum type="arabicPeriod"/>
            </a:pPr>
            <a:r>
              <a:rPr lang="en-US" dirty="0"/>
              <a:t>Edit Saved Form</a:t>
            </a:r>
          </a:p>
          <a:p>
            <a:pPr marL="971550" lvl="1" indent="-514350">
              <a:buFont typeface="+mj-lt"/>
              <a:buAutoNum type="arabicPeriod"/>
            </a:pPr>
            <a:r>
              <a:rPr lang="en-US" dirty="0"/>
              <a:t>Send Finalized Form</a:t>
            </a:r>
          </a:p>
          <a:p>
            <a:pPr marL="971550" lvl="1" indent="-514350">
              <a:buFont typeface="+mj-lt"/>
              <a:buAutoNum type="arabicPeriod"/>
            </a:pPr>
            <a:r>
              <a:rPr lang="en-US" dirty="0"/>
              <a:t>Get Blank Form</a:t>
            </a:r>
          </a:p>
          <a:p>
            <a:r>
              <a:rPr lang="en-US" dirty="0"/>
              <a:t>Then click “</a:t>
            </a:r>
            <a:r>
              <a:rPr lang="en-US" b="1" dirty="0"/>
              <a:t>Get Blank form</a:t>
            </a:r>
            <a:r>
              <a:rPr lang="en-US" dirty="0"/>
              <a:t>” and a list of all forms will pop up.  Download the appropriate parent and child forms for your country.</a:t>
            </a:r>
          </a:p>
          <a:p>
            <a:pPr marL="228600" lvl="1">
              <a:spcBef>
                <a:spcPts val="1000"/>
              </a:spcBef>
            </a:pPr>
            <a:r>
              <a:rPr lang="en-US" sz="2800" dirty="0"/>
              <a:t>Click “</a:t>
            </a:r>
            <a:r>
              <a:rPr lang="en-US" sz="2800" b="1" dirty="0"/>
              <a:t>Fill Blank Form</a:t>
            </a:r>
            <a:r>
              <a:rPr lang="en-US" sz="2800" dirty="0"/>
              <a:t>” and choose appropriate form and begin interview.  </a:t>
            </a:r>
          </a:p>
          <a:p>
            <a:pPr marL="228600" lvl="1">
              <a:spcBef>
                <a:spcPts val="1000"/>
              </a:spcBef>
            </a:pPr>
            <a:r>
              <a:rPr lang="en-US" sz="2800" dirty="0"/>
              <a:t>Normally the survey will appear in the default language, but since we don’t have translations in yet you will need to change the language to English.</a:t>
            </a:r>
          </a:p>
          <a:p>
            <a:pPr marL="971550" lvl="2" indent="-514350">
              <a:spcBef>
                <a:spcPts val="1000"/>
              </a:spcBef>
              <a:buFont typeface="+mj-lt"/>
              <a:buAutoNum type="arabicPeriod"/>
            </a:pPr>
            <a:r>
              <a:rPr lang="en-US" dirty="0"/>
              <a:t>Tap the 3 dots in the upper right corner.  In the dropdown menu pick “Choose language” and then click English.</a:t>
            </a:r>
          </a:p>
        </p:txBody>
      </p:sp>
    </p:spTree>
    <p:extLst>
      <p:ext uri="{BB962C8B-B14F-4D97-AF65-F5344CB8AC3E}">
        <p14:creationId xmlns:p14="http://schemas.microsoft.com/office/powerpoint/2010/main" val="2671963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a:t>
            </a:r>
            <a:r>
              <a:rPr lang="en-US" sz="2400" dirty="0"/>
              <a:t>(continued)</a:t>
            </a:r>
          </a:p>
        </p:txBody>
      </p:sp>
      <p:sp>
        <p:nvSpPr>
          <p:cNvPr id="3" name="Content Placeholder 2"/>
          <p:cNvSpPr>
            <a:spLocks noGrp="1"/>
          </p:cNvSpPr>
          <p:nvPr>
            <p:ph idx="1"/>
          </p:nvPr>
        </p:nvSpPr>
        <p:spPr/>
        <p:txBody>
          <a:bodyPr>
            <a:normAutofit fontScale="85000" lnSpcReduction="20000"/>
          </a:bodyPr>
          <a:lstStyle/>
          <a:p>
            <a:r>
              <a:rPr lang="en-US" dirty="0"/>
              <a:t>Near the end of the survey the interviewer (or respondent if self administered) will be asked to enter a finalization code.  This is to prevent the respondent from going too far.  The only acceptable code is “2015”.</a:t>
            </a:r>
          </a:p>
          <a:p>
            <a:r>
              <a:rPr lang="en-US" dirty="0"/>
              <a:t>When survey is completed, you will be asked to finalize and save the survey.  Be sure to SAVE it.</a:t>
            </a:r>
          </a:p>
          <a:p>
            <a:pPr marL="228600" lvl="1">
              <a:spcBef>
                <a:spcPts val="1000"/>
              </a:spcBef>
            </a:pPr>
            <a:r>
              <a:rPr lang="en-US" sz="2800" dirty="0"/>
              <a:t>Then use the “Send Finalized Form” button to upload the record to the server.  The only time you need to be connected to the internet is when first downloading the blank forms to the tablet and when sending the finalized forms to the server.</a:t>
            </a:r>
          </a:p>
          <a:p>
            <a:pPr marL="228600" lvl="1">
              <a:spcBef>
                <a:spcPts val="1000"/>
              </a:spcBef>
            </a:pPr>
            <a:r>
              <a:rPr lang="en-US" sz="2800" dirty="0"/>
              <a:t>If the respondent decides at anytime to </a:t>
            </a:r>
            <a:r>
              <a:rPr lang="en-US" sz="2800" b="1" dirty="0"/>
              <a:t>end the survey for good</a:t>
            </a:r>
            <a:r>
              <a:rPr lang="en-US" sz="2800" dirty="0"/>
              <a:t>, then the interviewer will need to finish out the survey filling in “refuse to answer” for all remaining questions.  If the survey must be </a:t>
            </a:r>
            <a:r>
              <a:rPr lang="en-US" sz="2800" b="1" dirty="0"/>
              <a:t>stopped, but will be completed at a later time </a:t>
            </a:r>
            <a:r>
              <a:rPr lang="en-US" sz="2800" dirty="0"/>
              <a:t>then you can click the 3 dots in the upper right corner and save the info up to the current point and then use the “Edit Saved Form” button later to re-open it and continue.</a:t>
            </a:r>
          </a:p>
          <a:p>
            <a:endParaRPr lang="en-US" dirty="0"/>
          </a:p>
        </p:txBody>
      </p:sp>
    </p:spTree>
    <p:extLst>
      <p:ext uri="{BB962C8B-B14F-4D97-AF65-F5344CB8AC3E}">
        <p14:creationId xmlns:p14="http://schemas.microsoft.com/office/powerpoint/2010/main" val="229317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Downloading SurveyCTO Sync </a:t>
            </a:r>
          </a:p>
        </p:txBody>
      </p:sp>
      <p:sp>
        <p:nvSpPr>
          <p:cNvPr id="3" name="Content Placeholder 2"/>
          <p:cNvSpPr>
            <a:spLocks noGrp="1"/>
          </p:cNvSpPr>
          <p:nvPr>
            <p:ph idx="1"/>
          </p:nvPr>
        </p:nvSpPr>
        <p:spPr>
          <a:xfrm>
            <a:off x="838200" y="2438399"/>
            <a:ext cx="10515600" cy="3738563"/>
          </a:xfrm>
        </p:spPr>
        <p:txBody>
          <a:bodyPr>
            <a:normAutofit/>
          </a:bodyPr>
          <a:lstStyle/>
          <a:p>
            <a:r>
              <a:rPr lang="en-US" dirty="0"/>
              <a:t>Data managers will be able to download data from the server, and should do so at least weekly to check it for data quality.</a:t>
            </a:r>
          </a:p>
          <a:p>
            <a:r>
              <a:rPr lang="en-US" dirty="0"/>
              <a:t>You must first download SurveyCTO Sync app to your PC.</a:t>
            </a:r>
          </a:p>
          <a:p>
            <a:r>
              <a:rPr lang="en-US" dirty="0"/>
              <a:t>To do this:</a:t>
            </a:r>
          </a:p>
          <a:p>
            <a:pPr marL="457200" lvl="1" indent="0">
              <a:buNone/>
            </a:pPr>
            <a:r>
              <a:rPr lang="en-US" dirty="0"/>
              <a:t>Log into the SurveyCTO server and click on the “Export” tab.  In the third paragraph you will see blue highlighted text.  Click on the appropriate operating system.  Save the .exe file to your PC and run it to install Sync.</a:t>
            </a:r>
          </a:p>
        </p:txBody>
      </p:sp>
    </p:spTree>
    <p:extLst>
      <p:ext uri="{BB962C8B-B14F-4D97-AF65-F5344CB8AC3E}">
        <p14:creationId xmlns:p14="http://schemas.microsoft.com/office/powerpoint/2010/main" val="1807501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01460" y="969963"/>
            <a:ext cx="4577255" cy="4873625"/>
          </a:xfrm>
        </p:spPr>
      </p:pic>
      <p:sp>
        <p:nvSpPr>
          <p:cNvPr id="4" name="Text Placeholder 3"/>
          <p:cNvSpPr>
            <a:spLocks noGrp="1"/>
          </p:cNvSpPr>
          <p:nvPr>
            <p:ph type="body" sz="half" idx="2"/>
          </p:nvPr>
        </p:nvSpPr>
        <p:spPr>
          <a:xfrm>
            <a:off x="839788" y="609601"/>
            <a:ext cx="6306079" cy="5621866"/>
          </a:xfrm>
        </p:spPr>
        <p:txBody>
          <a:bodyPr>
            <a:normAutofit fontScale="92500" lnSpcReduction="10000"/>
          </a:bodyPr>
          <a:lstStyle/>
          <a:p>
            <a:r>
              <a:rPr lang="en-US" sz="4000" dirty="0"/>
              <a:t>Downloading the Data</a:t>
            </a:r>
          </a:p>
          <a:p>
            <a:pPr marL="342900" indent="-342900">
              <a:buFont typeface="Arial" panose="020B0604020202020204" pitchFamily="34" charset="0"/>
              <a:buChar char="•"/>
            </a:pPr>
            <a:r>
              <a:rPr lang="en-US" sz="2200" dirty="0"/>
              <a:t>Open Sync and fill in Server and user names and PW.</a:t>
            </a:r>
          </a:p>
          <a:p>
            <a:pPr marL="342900" indent="-342900">
              <a:buFont typeface="Arial" panose="020B0604020202020204" pitchFamily="34" charset="0"/>
              <a:buChar char="•"/>
            </a:pPr>
            <a:r>
              <a:rPr lang="en-US" sz="2200" dirty="0"/>
              <a:t>Set location on PC where you wish to store the data.</a:t>
            </a:r>
          </a:p>
          <a:p>
            <a:pPr marL="342900" indent="-342900">
              <a:buFont typeface="Arial" panose="020B0604020202020204" pitchFamily="34" charset="0"/>
              <a:buChar char="•"/>
            </a:pPr>
            <a:r>
              <a:rPr lang="en-US" sz="2200" dirty="0"/>
              <a:t>Click “GO!”</a:t>
            </a:r>
          </a:p>
          <a:p>
            <a:pPr marL="342900" indent="-342900">
              <a:buFont typeface="Arial" panose="020B0604020202020204" pitchFamily="34" charset="0"/>
              <a:buChar char="•"/>
            </a:pPr>
            <a:r>
              <a:rPr lang="en-US" sz="2200" dirty="0"/>
              <a:t>List of data files appears under “selected items”.  Check the ones from your country to download.</a:t>
            </a:r>
          </a:p>
          <a:p>
            <a:pPr marL="342900" indent="-342900">
              <a:buFont typeface="Arial" panose="020B0604020202020204" pitchFamily="34" charset="0"/>
              <a:buChar char="•"/>
            </a:pPr>
            <a:r>
              <a:rPr lang="en-US" sz="2200" dirty="0"/>
              <a:t>Before hitting the second ”GO!” check the box “Show export options after download”.  Then hit “GO!”.  </a:t>
            </a:r>
          </a:p>
          <a:p>
            <a:pPr marL="342900" indent="-342900">
              <a:buFont typeface="Arial" panose="020B0604020202020204" pitchFamily="34" charset="0"/>
              <a:buChar char="•"/>
            </a:pPr>
            <a:r>
              <a:rPr lang="en-US" sz="2200" dirty="0"/>
              <a:t>Data are stored as comma delimited CSV files.  We want them in an easier format to work with.  To do this, click on “Generate STATA Templates”; this will generate a STATA .do file that when run will set up the data with variable names and labels.</a:t>
            </a:r>
          </a:p>
          <a:p>
            <a:pPr marL="342900" indent="-342900">
              <a:buFont typeface="Arial" panose="020B0604020202020204" pitchFamily="34" charset="0"/>
              <a:buChar char="•"/>
            </a:pPr>
            <a:r>
              <a:rPr lang="en-US" sz="2200" dirty="0"/>
              <a:t>We mostly use STATA here and can stat-transfer it to just about any other format, but if you do not we can work something out.  There is also a basic analysis package on SurveyCTO that can be used.</a:t>
            </a:r>
          </a:p>
        </p:txBody>
      </p:sp>
    </p:spTree>
    <p:extLst>
      <p:ext uri="{BB962C8B-B14F-4D97-AF65-F5344CB8AC3E}">
        <p14:creationId xmlns:p14="http://schemas.microsoft.com/office/powerpoint/2010/main" val="46801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Logging into SurveyCTO server</a:t>
            </a:r>
          </a:p>
        </p:txBody>
      </p:sp>
      <p:sp>
        <p:nvSpPr>
          <p:cNvPr id="3" name="Content Placeholder 2"/>
          <p:cNvSpPr>
            <a:spLocks noGrp="1"/>
          </p:cNvSpPr>
          <p:nvPr>
            <p:ph idx="1"/>
          </p:nvPr>
        </p:nvSpPr>
        <p:spPr/>
        <p:txBody>
          <a:bodyPr>
            <a:normAutofit fontScale="92500" lnSpcReduction="20000"/>
          </a:bodyPr>
          <a:lstStyle/>
          <a:p>
            <a:r>
              <a:rPr lang="en-US" i="1" dirty="0"/>
              <a:t>https://servername.surveycto.com/index.html    </a:t>
            </a:r>
            <a:r>
              <a:rPr lang="en-US" dirty="0"/>
              <a:t>to access server from PC</a:t>
            </a:r>
          </a:p>
          <a:p>
            <a:r>
              <a:rPr lang="en-US" i="1" dirty="0"/>
              <a:t>http://servername.surveycto.com/collect   </a:t>
            </a:r>
            <a:r>
              <a:rPr lang="en-US" dirty="0"/>
              <a:t>for data collectors from tablets</a:t>
            </a:r>
          </a:p>
          <a:p>
            <a:endParaRPr lang="en-US" dirty="0"/>
          </a:p>
          <a:p>
            <a:r>
              <a:rPr lang="en-US" b="1" dirty="0"/>
              <a:t>Server name</a:t>
            </a:r>
            <a:r>
              <a:rPr lang="en-US" dirty="0"/>
              <a:t>: </a:t>
            </a:r>
            <a:r>
              <a:rPr lang="en-US" dirty="0" err="1"/>
              <a:t>your_servername</a:t>
            </a:r>
            <a:endParaRPr lang="en-US" dirty="0"/>
          </a:p>
          <a:p>
            <a:r>
              <a:rPr lang="en-US" b="1" dirty="0"/>
              <a:t>Email Address or username</a:t>
            </a:r>
            <a:r>
              <a:rPr lang="en-US" dirty="0"/>
              <a:t>: Either the Data manager’s email address or for the data collectors – “site-collector” </a:t>
            </a:r>
          </a:p>
          <a:p>
            <a:r>
              <a:rPr lang="en-US" b="1" dirty="0"/>
              <a:t>Password</a:t>
            </a:r>
            <a:r>
              <a:rPr lang="en-US" dirty="0"/>
              <a:t>: Your password</a:t>
            </a:r>
          </a:p>
          <a:p>
            <a:endParaRPr lang="en-US" dirty="0"/>
          </a:p>
          <a:p>
            <a:r>
              <a:rPr lang="en-US" dirty="0"/>
              <a:t>All DC’s use same username and PW and can upload data and download forms.   DM have individual email addresses and PW’s and can do all things  and download data.</a:t>
            </a:r>
          </a:p>
        </p:txBody>
      </p:sp>
    </p:spTree>
    <p:extLst>
      <p:ext uri="{BB962C8B-B14F-4D97-AF65-F5344CB8AC3E}">
        <p14:creationId xmlns:p14="http://schemas.microsoft.com/office/powerpoint/2010/main" val="328485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Management Guides</a:t>
            </a:r>
          </a:p>
        </p:txBody>
      </p:sp>
      <p:sp>
        <p:nvSpPr>
          <p:cNvPr id="3" name="Content Placeholder 2"/>
          <p:cNvSpPr>
            <a:spLocks noGrp="1"/>
          </p:cNvSpPr>
          <p:nvPr>
            <p:ph idx="1"/>
          </p:nvPr>
        </p:nvSpPr>
        <p:spPr/>
        <p:txBody>
          <a:bodyPr/>
          <a:lstStyle/>
          <a:p>
            <a:r>
              <a:rPr lang="en-US" dirty="0"/>
              <a:t>One for DM’s and one for DC’s</a:t>
            </a:r>
          </a:p>
          <a:p>
            <a:r>
              <a:rPr lang="en-US" dirty="0"/>
              <a:t>PDF files which list responsibilities of DM’s and DC’s</a:t>
            </a:r>
          </a:p>
          <a:p>
            <a:r>
              <a:rPr lang="en-US" dirty="0"/>
              <a:t>Provide step by step descriptions for accomplishing tasks</a:t>
            </a:r>
          </a:p>
        </p:txBody>
      </p:sp>
    </p:spTree>
    <p:extLst>
      <p:ext uri="{BB962C8B-B14F-4D97-AF65-F5344CB8AC3E}">
        <p14:creationId xmlns:p14="http://schemas.microsoft.com/office/powerpoint/2010/main" val="19865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the tablets</a:t>
            </a:r>
          </a:p>
        </p:txBody>
      </p:sp>
      <p:sp>
        <p:nvSpPr>
          <p:cNvPr id="3" name="Content Placeholder 2"/>
          <p:cNvSpPr>
            <a:spLocks noGrp="1"/>
          </p:cNvSpPr>
          <p:nvPr>
            <p:ph idx="1"/>
          </p:nvPr>
        </p:nvSpPr>
        <p:spPr/>
        <p:txBody>
          <a:bodyPr/>
          <a:lstStyle/>
          <a:p>
            <a:pPr marL="0" indent="0">
              <a:buNone/>
            </a:pPr>
            <a:r>
              <a:rPr lang="en-US" dirty="0"/>
              <a:t>Three apps are necessary to set up on each tablet</a:t>
            </a:r>
          </a:p>
          <a:p>
            <a:r>
              <a:rPr lang="en-US" dirty="0"/>
              <a:t>SurveyCTO Collect</a:t>
            </a:r>
          </a:p>
          <a:p>
            <a:r>
              <a:rPr lang="en-US" dirty="0"/>
              <a:t>Avira Antivirus Security</a:t>
            </a:r>
          </a:p>
          <a:p>
            <a:r>
              <a:rPr lang="en-US" dirty="0"/>
              <a:t>Barcode Scanner</a:t>
            </a:r>
          </a:p>
        </p:txBody>
      </p:sp>
    </p:spTree>
    <p:extLst>
      <p:ext uri="{BB962C8B-B14F-4D97-AF65-F5344CB8AC3E}">
        <p14:creationId xmlns:p14="http://schemas.microsoft.com/office/powerpoint/2010/main" val="122705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SurveyCTO Collect</a:t>
            </a:r>
          </a:p>
        </p:txBody>
      </p:sp>
      <p:sp>
        <p:nvSpPr>
          <p:cNvPr id="3" name="Content Placeholder 2"/>
          <p:cNvSpPr>
            <a:spLocks noGrp="1"/>
          </p:cNvSpPr>
          <p:nvPr>
            <p:ph idx="1"/>
          </p:nvPr>
        </p:nvSpPr>
        <p:spPr/>
        <p:txBody>
          <a:bodyPr/>
          <a:lstStyle/>
          <a:p>
            <a:r>
              <a:rPr lang="en-US" dirty="0"/>
              <a:t> Connect to Wi-Fi, open the browser on the tablet, </a:t>
            </a:r>
          </a:p>
          <a:p>
            <a:r>
              <a:rPr lang="en-US" dirty="0"/>
              <a:t>go to  </a:t>
            </a:r>
            <a:r>
              <a:rPr lang="en-US" i="1" dirty="0"/>
              <a:t>http://servername.surveycto.com/collect </a:t>
            </a:r>
          </a:p>
          <a:p>
            <a:r>
              <a:rPr lang="en-US" dirty="0"/>
              <a:t>click “Download Android app.” </a:t>
            </a:r>
          </a:p>
          <a:p>
            <a:endParaRPr lang="en-US" dirty="0"/>
          </a:p>
          <a:p>
            <a:r>
              <a:rPr lang="en-US" i="1" dirty="0"/>
              <a:t>NB: the SurveyCTO Collect app in the Google Play Store is NOT the one we are using. You must download it from the website above. </a:t>
            </a:r>
            <a:endParaRPr lang="en-US" dirty="0"/>
          </a:p>
          <a:p>
            <a:endParaRPr lang="en-US" dirty="0"/>
          </a:p>
        </p:txBody>
      </p:sp>
    </p:spTree>
    <p:extLst>
      <p:ext uri="{BB962C8B-B14F-4D97-AF65-F5344CB8AC3E}">
        <p14:creationId xmlns:p14="http://schemas.microsoft.com/office/powerpoint/2010/main" val="863189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Avira Antivirus Security</a:t>
            </a:r>
            <a:endParaRPr lang="en-US" dirty="0"/>
          </a:p>
        </p:txBody>
      </p:sp>
      <p:sp>
        <p:nvSpPr>
          <p:cNvPr id="3" name="Content Placeholder 2"/>
          <p:cNvSpPr>
            <a:spLocks noGrp="1"/>
          </p:cNvSpPr>
          <p:nvPr>
            <p:ph idx="1"/>
          </p:nvPr>
        </p:nvSpPr>
        <p:spPr/>
        <p:txBody>
          <a:bodyPr/>
          <a:lstStyle/>
          <a:p>
            <a:r>
              <a:rPr lang="en-US" dirty="0"/>
              <a:t>Go to Google Play Store. To access the Google Play Store, you will need to use a Google account. You may create one for your site. </a:t>
            </a:r>
          </a:p>
          <a:p>
            <a:r>
              <a:rPr lang="en-US" dirty="0"/>
              <a:t>Avira can be used to scan for viruses AND as an </a:t>
            </a:r>
            <a:r>
              <a:rPr lang="en-US" b="1" dirty="0"/>
              <a:t>app locker </a:t>
            </a:r>
            <a:r>
              <a:rPr lang="en-US" dirty="0"/>
              <a:t>to prevent kids from using other apps while taking the survey. To set this up, simple choose “App Lock” from the list of available services and follow the instructions and choose a passcode. We suggest locking all apps, even SurveyCTO, so that only a person with the passcode can open them. </a:t>
            </a:r>
          </a:p>
          <a:p>
            <a:r>
              <a:rPr lang="en-US" dirty="0"/>
              <a:t>You can also use Avira to lock the home screen of the tablet so that it requires a passcode to access it.</a:t>
            </a:r>
          </a:p>
          <a:p>
            <a:endParaRPr lang="en-US" dirty="0"/>
          </a:p>
        </p:txBody>
      </p:sp>
    </p:spTree>
    <p:extLst>
      <p:ext uri="{BB962C8B-B14F-4D97-AF65-F5344CB8AC3E}">
        <p14:creationId xmlns:p14="http://schemas.microsoft.com/office/powerpoint/2010/main" val="112895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Barcode scanner</a:t>
            </a:r>
          </a:p>
        </p:txBody>
      </p:sp>
      <p:sp>
        <p:nvSpPr>
          <p:cNvPr id="3" name="Content Placeholder 2"/>
          <p:cNvSpPr>
            <a:spLocks noGrp="1"/>
          </p:cNvSpPr>
          <p:nvPr>
            <p:ph idx="1"/>
          </p:nvPr>
        </p:nvSpPr>
        <p:spPr/>
        <p:txBody>
          <a:bodyPr/>
          <a:lstStyle/>
          <a:p>
            <a:r>
              <a:rPr lang="en-US" dirty="0"/>
              <a:t>From the Google Store, download and install an app called </a:t>
            </a:r>
            <a:r>
              <a:rPr lang="en-US" b="1" dirty="0"/>
              <a:t>“Barcode Scanner” </a:t>
            </a:r>
            <a:r>
              <a:rPr lang="en-US" dirty="0"/>
              <a:t>made by </a:t>
            </a:r>
            <a:r>
              <a:rPr lang="en-US" b="1" dirty="0" err="1"/>
              <a:t>ZXing</a:t>
            </a:r>
            <a:r>
              <a:rPr lang="en-US" b="1" dirty="0"/>
              <a:t> </a:t>
            </a:r>
            <a:r>
              <a:rPr lang="en-US" dirty="0"/>
              <a:t>(this is the only barcode scanning app that will work with SurveyCTO Collect). </a:t>
            </a:r>
          </a:p>
          <a:p>
            <a:r>
              <a:rPr lang="en-US" dirty="0"/>
              <a:t>When asked to enter the participant ID, the SurveyCTO Collect app will open Barcode Scanner and allow the data collector to scan the QR code on the participant’s ID card, greatly reducing human error. </a:t>
            </a:r>
          </a:p>
          <a:p>
            <a:endParaRPr lang="en-US" dirty="0"/>
          </a:p>
        </p:txBody>
      </p:sp>
    </p:spTree>
    <p:extLst>
      <p:ext uri="{BB962C8B-B14F-4D97-AF65-F5344CB8AC3E}">
        <p14:creationId xmlns:p14="http://schemas.microsoft.com/office/powerpoint/2010/main" val="458577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Encrypt the tablet</a:t>
            </a:r>
          </a:p>
        </p:txBody>
      </p:sp>
      <p:sp>
        <p:nvSpPr>
          <p:cNvPr id="3" name="Content Placeholder 2"/>
          <p:cNvSpPr>
            <a:spLocks noGrp="1"/>
          </p:cNvSpPr>
          <p:nvPr>
            <p:ph idx="1"/>
          </p:nvPr>
        </p:nvSpPr>
        <p:spPr/>
        <p:txBody>
          <a:bodyPr/>
          <a:lstStyle/>
          <a:p>
            <a:r>
              <a:rPr lang="en-US" dirty="0"/>
              <a:t>The next thing to do is to </a:t>
            </a:r>
            <a:r>
              <a:rPr lang="en-US" b="1" dirty="0"/>
              <a:t>encrypt the tablet</a:t>
            </a:r>
            <a:r>
              <a:rPr lang="en-US" dirty="0"/>
              <a:t>. This is done under </a:t>
            </a:r>
            <a:r>
              <a:rPr lang="en-US" i="1" dirty="0"/>
              <a:t>Encrypt tablet</a:t>
            </a:r>
            <a:r>
              <a:rPr lang="en-US" dirty="0"/>
              <a:t>. Follow the instructions on the tablet. This can take up to an hour and the tablet must be plugged in. </a:t>
            </a:r>
          </a:p>
          <a:p>
            <a:r>
              <a:rPr lang="en-US" dirty="0"/>
              <a:t>In this way the personal information of the respondents cannot be breached even if the tablet is lost or stolen.</a:t>
            </a:r>
          </a:p>
          <a:p>
            <a:endParaRPr lang="en-US" dirty="0"/>
          </a:p>
        </p:txBody>
      </p:sp>
    </p:spTree>
    <p:extLst>
      <p:ext uri="{BB962C8B-B14F-4D97-AF65-F5344CB8AC3E}">
        <p14:creationId xmlns:p14="http://schemas.microsoft.com/office/powerpoint/2010/main" val="1188907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SurveyCTO Settings – DC Access </a:t>
            </a:r>
          </a:p>
        </p:txBody>
      </p:sp>
      <p:sp>
        <p:nvSpPr>
          <p:cNvPr id="3" name="Content Placeholder 2"/>
          <p:cNvSpPr>
            <a:spLocks noGrp="1"/>
          </p:cNvSpPr>
          <p:nvPr>
            <p:ph idx="1"/>
          </p:nvPr>
        </p:nvSpPr>
        <p:spPr>
          <a:xfrm>
            <a:off x="838200" y="1490133"/>
            <a:ext cx="10515600" cy="4686830"/>
          </a:xfrm>
        </p:spPr>
        <p:txBody>
          <a:bodyPr>
            <a:normAutofit lnSpcReduction="10000"/>
          </a:bodyPr>
          <a:lstStyle/>
          <a:p>
            <a:pPr marL="0" indent="0">
              <a:buNone/>
            </a:pPr>
            <a:r>
              <a:rPr lang="en-US" dirty="0"/>
              <a:t>You should limit DC access to certain SurveyCTO Collect app functions. </a:t>
            </a:r>
          </a:p>
          <a:p>
            <a:r>
              <a:rPr lang="en-US" dirty="0"/>
              <a:t>To limit settings, tap the three dots in the upper right-hand side of the screen and select </a:t>
            </a:r>
            <a:r>
              <a:rPr lang="en-US" i="1" dirty="0"/>
              <a:t>Admin Settings</a:t>
            </a:r>
            <a:r>
              <a:rPr lang="en-US" dirty="0"/>
              <a:t>. </a:t>
            </a:r>
          </a:p>
          <a:p>
            <a:r>
              <a:rPr lang="en-US" dirty="0"/>
              <a:t>Please “hide” (uncheck) the following functions/ </a:t>
            </a:r>
          </a:p>
          <a:p>
            <a:pPr marL="0" indent="0">
              <a:buNone/>
            </a:pPr>
            <a:r>
              <a:rPr lang="en-US" dirty="0"/>
              <a:t>   buttons so that DC cannot change them: </a:t>
            </a:r>
          </a:p>
          <a:p>
            <a:pPr marL="971550" lvl="1" indent="-514350">
              <a:buFont typeface="+mj-lt"/>
              <a:buAutoNum type="arabicPeriod"/>
            </a:pPr>
            <a:r>
              <a:rPr lang="en-US" dirty="0"/>
              <a:t>Manage Cases </a:t>
            </a:r>
          </a:p>
          <a:p>
            <a:pPr marL="971550" lvl="1" indent="-514350">
              <a:buFont typeface="+mj-lt"/>
              <a:buAutoNum type="arabicPeriod"/>
            </a:pPr>
            <a:r>
              <a:rPr lang="en-US" dirty="0"/>
              <a:t>Delete Saved Form </a:t>
            </a:r>
          </a:p>
          <a:p>
            <a:pPr marL="971550" lvl="1" indent="-514350">
              <a:buFont typeface="+mj-lt"/>
              <a:buAutoNum type="arabicPeriod"/>
            </a:pPr>
            <a:r>
              <a:rPr lang="en-US" dirty="0"/>
              <a:t>Server name </a:t>
            </a:r>
          </a:p>
          <a:p>
            <a:pPr marL="971550" lvl="1" indent="-514350">
              <a:buFont typeface="+mj-lt"/>
              <a:buAutoNum type="arabicPeriod"/>
            </a:pPr>
            <a:r>
              <a:rPr lang="en-US" dirty="0"/>
              <a:t>Username </a:t>
            </a:r>
          </a:p>
          <a:p>
            <a:pPr marL="971550" lvl="1" indent="-514350">
              <a:buFont typeface="+mj-lt"/>
              <a:buAutoNum type="arabicPeriod"/>
            </a:pPr>
            <a:r>
              <a:rPr lang="en-US" dirty="0"/>
              <a:t>Password </a:t>
            </a:r>
          </a:p>
          <a:p>
            <a:pPr marL="971550" lvl="1" indent="-514350">
              <a:buFont typeface="+mj-lt"/>
              <a:buAutoNum type="arabicPeriod"/>
            </a:pPr>
            <a:r>
              <a:rPr lang="en-US" dirty="0"/>
              <a:t>Name this form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2350" y="2540366"/>
            <a:ext cx="2448984" cy="4117133"/>
          </a:xfrm>
          <a:prstGeom prst="rect">
            <a:avLst/>
          </a:prstGeom>
        </p:spPr>
      </p:pic>
    </p:spTree>
    <p:extLst>
      <p:ext uri="{BB962C8B-B14F-4D97-AF65-F5344CB8AC3E}">
        <p14:creationId xmlns:p14="http://schemas.microsoft.com/office/powerpoint/2010/main" val="1388636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1158</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Data Management</vt:lpstr>
      <vt:lpstr>Logging into SurveyCTO server</vt:lpstr>
      <vt:lpstr>Data Management Guides</vt:lpstr>
      <vt:lpstr>Setting up the tablets</vt:lpstr>
      <vt:lpstr>SurveyCTO Collect</vt:lpstr>
      <vt:lpstr>Avira Antivirus Security</vt:lpstr>
      <vt:lpstr>Barcode scanner</vt:lpstr>
      <vt:lpstr>Encrypt the tablet</vt:lpstr>
      <vt:lpstr>SurveyCTO Settings – DC Access </vt:lpstr>
      <vt:lpstr>Data collection</vt:lpstr>
      <vt:lpstr>Data collection                                      (continued)</vt:lpstr>
      <vt:lpstr>Downloading SurveyCTO Sync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dc:title>
  <dc:creator>Emerson, Mark</dc:creator>
  <cp:lastModifiedBy>Barnette, Quinn</cp:lastModifiedBy>
  <cp:revision>15</cp:revision>
  <cp:lastPrinted>2017-12-04T12:04:28Z</cp:lastPrinted>
  <dcterms:created xsi:type="dcterms:W3CDTF">2017-12-04T12:04:15Z</dcterms:created>
  <dcterms:modified xsi:type="dcterms:W3CDTF">2019-06-12T15:10:48Z</dcterms:modified>
</cp:coreProperties>
</file>