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74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9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scaleToFitPaper="1" frameSlides="1"/>
  <p:clrMru>
    <a:srgbClr val="FFFF66"/>
    <a:srgbClr val="CC0000"/>
    <a:srgbClr val="FF3F3F"/>
    <a:srgbClr val="FFFF99"/>
    <a:srgbClr val="800000"/>
    <a:srgbClr val="FF6600"/>
    <a:srgbClr val="FF9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4" autoAdjust="0"/>
    <p:restoredTop sz="88414" autoAdjust="0"/>
  </p:normalViewPr>
  <p:slideViewPr>
    <p:cSldViewPr snapToGrid="0">
      <p:cViewPr varScale="1">
        <p:scale>
          <a:sx n="130" d="100"/>
          <a:sy n="130" d="100"/>
        </p:scale>
        <p:origin x="-5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EF3EAA-05E0-4D41-9FF8-042C30BA4801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138310-D941-4325-A66F-26B93AB7F4AE}">
      <dgm:prSet phldrT="[Text]"/>
      <dgm:spPr>
        <a:solidFill>
          <a:srgbClr val="FFFF66"/>
        </a:solidFill>
      </dgm:spPr>
      <dgm:t>
        <a:bodyPr/>
        <a:lstStyle/>
        <a:p>
          <a:r>
            <a:rPr lang="en-US" dirty="0" smtClean="0"/>
            <a:t>Hopkins Coordinating Committee (HCC)</a:t>
          </a:r>
          <a:endParaRPr lang="en-US" dirty="0"/>
        </a:p>
      </dgm:t>
    </dgm:pt>
    <dgm:pt modelId="{E746DF5E-67D7-4A5A-88BF-AAB5629A9471}" type="parTrans" cxnId="{6CE0B3C1-35AE-4F1A-ADF9-41C85C21DFCB}">
      <dgm:prSet/>
      <dgm:spPr/>
      <dgm:t>
        <a:bodyPr/>
        <a:lstStyle/>
        <a:p>
          <a:endParaRPr lang="en-US"/>
        </a:p>
      </dgm:t>
    </dgm:pt>
    <dgm:pt modelId="{DE52627B-F590-4227-AB58-95A853869183}" type="sibTrans" cxnId="{6CE0B3C1-35AE-4F1A-ADF9-41C85C21DFCB}">
      <dgm:prSet/>
      <dgm:spPr/>
      <dgm:t>
        <a:bodyPr/>
        <a:lstStyle/>
        <a:p>
          <a:endParaRPr lang="en-US"/>
        </a:p>
      </dgm:t>
    </dgm:pt>
    <dgm:pt modelId="{8F6E0BB7-C717-4A62-8955-AF004F8095FB}">
      <dgm:prSet phldrT="[Text]"/>
      <dgm:spPr>
        <a:solidFill>
          <a:srgbClr val="FFFF66"/>
        </a:solidFill>
      </dgm:spPr>
      <dgm:t>
        <a:bodyPr/>
        <a:lstStyle/>
        <a:p>
          <a:r>
            <a:rPr lang="en-US" dirty="0" smtClean="0"/>
            <a:t>Site PI</a:t>
          </a:r>
          <a:endParaRPr lang="en-US" dirty="0"/>
        </a:p>
      </dgm:t>
    </dgm:pt>
    <dgm:pt modelId="{BE2CB9F8-6B97-4B05-8AC1-6B17DF279664}" type="parTrans" cxnId="{F720610A-4E29-4C01-874A-C9EBC15501B2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E1D2BBDB-8E37-47A6-8DE1-FF578BCB181F}" type="sibTrans" cxnId="{F720610A-4E29-4C01-874A-C9EBC15501B2}">
      <dgm:prSet/>
      <dgm:spPr/>
      <dgm:t>
        <a:bodyPr/>
        <a:lstStyle/>
        <a:p>
          <a:endParaRPr lang="en-US"/>
        </a:p>
      </dgm:t>
    </dgm:pt>
    <dgm:pt modelId="{36BB989D-0074-479A-A06E-F69C7EC974D1}">
      <dgm:prSet phldrT="[Text]"/>
      <dgm:spPr>
        <a:solidFill>
          <a:srgbClr val="FFFF66"/>
        </a:solidFill>
      </dgm:spPr>
      <dgm:t>
        <a:bodyPr/>
        <a:lstStyle/>
        <a:p>
          <a:r>
            <a:rPr lang="en-US" dirty="0" smtClean="0"/>
            <a:t>Site Field Coordinator (FC)</a:t>
          </a:r>
          <a:endParaRPr lang="en-US" dirty="0"/>
        </a:p>
      </dgm:t>
    </dgm:pt>
    <dgm:pt modelId="{5D6C1247-D744-47A8-B5D0-2782D7417133}" type="parTrans" cxnId="{FAA00C1C-FAA6-432F-BC25-6C1A0A1787CC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9C3E2EF8-3EBE-4D5C-AA9F-5A02F18B031B}" type="sibTrans" cxnId="{FAA00C1C-FAA6-432F-BC25-6C1A0A1787CC}">
      <dgm:prSet/>
      <dgm:spPr/>
      <dgm:t>
        <a:bodyPr/>
        <a:lstStyle/>
        <a:p>
          <a:endParaRPr lang="en-US"/>
        </a:p>
      </dgm:t>
    </dgm:pt>
    <dgm:pt modelId="{9FB7E718-71A9-4A2E-B0F6-3F590E9EE6C8}">
      <dgm:prSet phldrT="[Text]"/>
      <dgm:spPr>
        <a:solidFill>
          <a:srgbClr val="CC0000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Site Data Manager (DM)</a:t>
          </a:r>
          <a:endParaRPr lang="en-US" dirty="0">
            <a:solidFill>
              <a:schemeClr val="bg1"/>
            </a:solidFill>
          </a:endParaRPr>
        </a:p>
      </dgm:t>
    </dgm:pt>
    <dgm:pt modelId="{FAA452DB-1018-4B77-8ABB-92F23BC2981A}" type="parTrans" cxnId="{434735DD-E879-48C5-B52E-751C6E475B83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41C16D3F-C81A-48B8-8C35-A5379AE9EFBD}" type="sibTrans" cxnId="{434735DD-E879-48C5-B52E-751C6E475B83}">
      <dgm:prSet/>
      <dgm:spPr/>
      <dgm:t>
        <a:bodyPr/>
        <a:lstStyle/>
        <a:p>
          <a:endParaRPr lang="en-US"/>
        </a:p>
      </dgm:t>
    </dgm:pt>
    <dgm:pt modelId="{BF3B00BB-F618-4C75-B3F4-2E75E7B7CA15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smtClean="0"/>
            <a:t>Advisory Committee</a:t>
          </a:r>
          <a:endParaRPr lang="en-US" dirty="0"/>
        </a:p>
      </dgm:t>
    </dgm:pt>
    <dgm:pt modelId="{95C4EB21-3622-4F88-9D25-286E391D7500}" type="sibTrans" cxnId="{07B619D3-FCD7-4D1E-B3A7-0A25CAC185C5}">
      <dgm:prSet/>
      <dgm:spPr/>
      <dgm:t>
        <a:bodyPr/>
        <a:lstStyle/>
        <a:p>
          <a:endParaRPr lang="en-US"/>
        </a:p>
      </dgm:t>
    </dgm:pt>
    <dgm:pt modelId="{65E4C2AC-83F3-4977-9FA0-E4208E8FDD37}" type="parTrans" cxnId="{07B619D3-FCD7-4D1E-B3A7-0A25CAC185C5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dirty="0"/>
        </a:p>
      </dgm:t>
    </dgm:pt>
    <dgm:pt modelId="{2D69F270-20AD-48F7-99ED-EE7CFD307B28}">
      <dgm:prSet/>
      <dgm:spPr>
        <a:solidFill>
          <a:srgbClr val="FFFF66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Data Collectors (DCs)/Resident Enumerators</a:t>
          </a:r>
          <a:endParaRPr lang="en-US" dirty="0">
            <a:solidFill>
              <a:schemeClr val="tx1"/>
            </a:solidFill>
          </a:endParaRPr>
        </a:p>
      </dgm:t>
    </dgm:pt>
    <dgm:pt modelId="{A2385511-ADCB-4D33-93D5-8BA488BB97D2}" type="parTrans" cxnId="{7E0EAD20-76A0-47BD-A634-08E4BE428843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4136EC01-5767-4828-9301-4D86471F43BD}" type="sibTrans" cxnId="{7E0EAD20-76A0-47BD-A634-08E4BE428843}">
      <dgm:prSet/>
      <dgm:spPr/>
      <dgm:t>
        <a:bodyPr/>
        <a:lstStyle/>
        <a:p>
          <a:endParaRPr lang="en-US"/>
        </a:p>
      </dgm:t>
    </dgm:pt>
    <dgm:pt modelId="{290C1143-3A21-4E11-88B4-85F88614862E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smtClean="0"/>
            <a:t>Young Adolescent Participants</a:t>
          </a:r>
          <a:endParaRPr lang="en-US" dirty="0"/>
        </a:p>
      </dgm:t>
    </dgm:pt>
    <dgm:pt modelId="{01B836C3-8359-46A5-B3CB-B3B770BEAFCC}" type="parTrans" cxnId="{B7FDE0F1-035D-4ACF-A398-7D6CED7F90CB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7C4A1028-E5BA-49CC-93F0-BDBF174055C5}" type="sibTrans" cxnId="{B7FDE0F1-035D-4ACF-A398-7D6CED7F90CB}">
      <dgm:prSet/>
      <dgm:spPr/>
      <dgm:t>
        <a:bodyPr/>
        <a:lstStyle/>
        <a:p>
          <a:endParaRPr lang="en-US"/>
        </a:p>
      </dgm:t>
    </dgm:pt>
    <dgm:pt modelId="{9CD43158-C6B6-4C59-A934-F1E42059E7FE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smtClean="0"/>
            <a:t>Site Advisory Committee</a:t>
          </a:r>
          <a:endParaRPr lang="en-US" dirty="0"/>
        </a:p>
      </dgm:t>
    </dgm:pt>
    <dgm:pt modelId="{40B66E86-3DB1-40BE-84AE-7857427DF4F7}" type="parTrans" cxnId="{4AA89780-FB25-4BBF-B0EE-C3EBFA5624A7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E999769F-F8C0-47D9-897D-40328547D9D6}" type="sibTrans" cxnId="{4AA89780-FB25-4BBF-B0EE-C3EBFA5624A7}">
      <dgm:prSet/>
      <dgm:spPr/>
      <dgm:t>
        <a:bodyPr/>
        <a:lstStyle/>
        <a:p>
          <a:endParaRPr lang="en-US"/>
        </a:p>
      </dgm:t>
    </dgm:pt>
    <dgm:pt modelId="{B1B5E0BF-A8F2-41D2-92A3-FD4697742194}" type="pres">
      <dgm:prSet presAssocID="{0EEF3EAA-05E0-4D41-9FF8-042C30BA480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8BC872-6595-444C-9DAB-0CC0DCE96DD8}" type="pres">
      <dgm:prSet presAssocID="{D2138310-D941-4325-A66F-26B93AB7F4AE}" presName="root1" presStyleCnt="0"/>
      <dgm:spPr/>
    </dgm:pt>
    <dgm:pt modelId="{273AEBBC-FD7B-4B72-85D8-667D384798E5}" type="pres">
      <dgm:prSet presAssocID="{D2138310-D941-4325-A66F-26B93AB7F4A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7B07D3-7D6C-49D8-8995-792E1A8E16B4}" type="pres">
      <dgm:prSet presAssocID="{D2138310-D941-4325-A66F-26B93AB7F4AE}" presName="level2hierChild" presStyleCnt="0"/>
      <dgm:spPr/>
    </dgm:pt>
    <dgm:pt modelId="{AD18F0EE-CA22-49CA-870B-F79504B0A63E}" type="pres">
      <dgm:prSet presAssocID="{BE2CB9F8-6B97-4B05-8AC1-6B17DF27966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8799C109-A3C9-4EC5-83AF-64D9D1D480FF}" type="pres">
      <dgm:prSet presAssocID="{BE2CB9F8-6B97-4B05-8AC1-6B17DF27966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FD1D83EA-57AE-4711-A38E-02B930EA5C44}" type="pres">
      <dgm:prSet presAssocID="{8F6E0BB7-C717-4A62-8955-AF004F8095FB}" presName="root2" presStyleCnt="0"/>
      <dgm:spPr/>
    </dgm:pt>
    <dgm:pt modelId="{CB4778A7-8038-4994-BBF1-B22F77CE02C0}" type="pres">
      <dgm:prSet presAssocID="{8F6E0BB7-C717-4A62-8955-AF004F8095F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BAB57C-9CDD-4FF8-80F7-1873BD57C076}" type="pres">
      <dgm:prSet presAssocID="{8F6E0BB7-C717-4A62-8955-AF004F8095FB}" presName="level3hierChild" presStyleCnt="0"/>
      <dgm:spPr/>
    </dgm:pt>
    <dgm:pt modelId="{06A2DCE9-B1E3-44EA-9BE7-1A677B352A4D}" type="pres">
      <dgm:prSet presAssocID="{5D6C1247-D744-47A8-B5D0-2782D7417133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16925EF5-1A04-41CA-A6F6-9AB16DA10163}" type="pres">
      <dgm:prSet presAssocID="{5D6C1247-D744-47A8-B5D0-2782D7417133}" presName="connTx" presStyleLbl="parChTrans1D3" presStyleIdx="0" presStyleCnt="3"/>
      <dgm:spPr/>
      <dgm:t>
        <a:bodyPr/>
        <a:lstStyle/>
        <a:p>
          <a:endParaRPr lang="en-US"/>
        </a:p>
      </dgm:t>
    </dgm:pt>
    <dgm:pt modelId="{77D727C3-CCBF-4363-AD3D-ECB342FCCD7C}" type="pres">
      <dgm:prSet presAssocID="{36BB989D-0074-479A-A06E-F69C7EC974D1}" presName="root2" presStyleCnt="0"/>
      <dgm:spPr/>
    </dgm:pt>
    <dgm:pt modelId="{8450BD9F-6DE5-4579-935B-9B3F3E3E57F5}" type="pres">
      <dgm:prSet presAssocID="{36BB989D-0074-479A-A06E-F69C7EC974D1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A0801C-5DE9-4227-B32E-C7119A1E5A33}" type="pres">
      <dgm:prSet presAssocID="{36BB989D-0074-479A-A06E-F69C7EC974D1}" presName="level3hierChild" presStyleCnt="0"/>
      <dgm:spPr/>
    </dgm:pt>
    <dgm:pt modelId="{B31D2803-66EC-4707-95F6-B9FC785E1817}" type="pres">
      <dgm:prSet presAssocID="{FAA452DB-1018-4B77-8ABB-92F23BC2981A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EF8BC039-D67F-4E39-81CA-61C270E804A5}" type="pres">
      <dgm:prSet presAssocID="{FAA452DB-1018-4B77-8ABB-92F23BC2981A}" presName="connTx" presStyleLbl="parChTrans1D3" presStyleIdx="1" presStyleCnt="3"/>
      <dgm:spPr/>
      <dgm:t>
        <a:bodyPr/>
        <a:lstStyle/>
        <a:p>
          <a:endParaRPr lang="en-US"/>
        </a:p>
      </dgm:t>
    </dgm:pt>
    <dgm:pt modelId="{963CDE79-3FA9-4AAA-903F-4B8FA05CB373}" type="pres">
      <dgm:prSet presAssocID="{9FB7E718-71A9-4A2E-B0F6-3F590E9EE6C8}" presName="root2" presStyleCnt="0"/>
      <dgm:spPr/>
    </dgm:pt>
    <dgm:pt modelId="{CA118288-CAB8-4802-B53D-43983843A4F1}" type="pres">
      <dgm:prSet presAssocID="{9FB7E718-71A9-4A2E-B0F6-3F590E9EE6C8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6406DF-EAFD-4999-A8D6-538A12AAEBFF}" type="pres">
      <dgm:prSet presAssocID="{9FB7E718-71A9-4A2E-B0F6-3F590E9EE6C8}" presName="level3hierChild" presStyleCnt="0"/>
      <dgm:spPr/>
    </dgm:pt>
    <dgm:pt modelId="{DEC7EA51-C14D-4311-8F32-F2A74565489B}" type="pres">
      <dgm:prSet presAssocID="{A2385511-ADCB-4D33-93D5-8BA488BB97D2}" presName="conn2-1" presStyleLbl="parChTrans1D4" presStyleIdx="0" presStyleCnt="2"/>
      <dgm:spPr/>
      <dgm:t>
        <a:bodyPr/>
        <a:lstStyle/>
        <a:p>
          <a:endParaRPr lang="en-US"/>
        </a:p>
      </dgm:t>
    </dgm:pt>
    <dgm:pt modelId="{3F2F6D5B-9DDB-4840-975C-279633C290E5}" type="pres">
      <dgm:prSet presAssocID="{A2385511-ADCB-4D33-93D5-8BA488BB97D2}" presName="connTx" presStyleLbl="parChTrans1D4" presStyleIdx="0" presStyleCnt="2"/>
      <dgm:spPr/>
      <dgm:t>
        <a:bodyPr/>
        <a:lstStyle/>
        <a:p>
          <a:endParaRPr lang="en-US"/>
        </a:p>
      </dgm:t>
    </dgm:pt>
    <dgm:pt modelId="{8B4AA0F7-F8C5-4D5F-ABA2-1CF9F1C2BB59}" type="pres">
      <dgm:prSet presAssocID="{2D69F270-20AD-48F7-99ED-EE7CFD307B28}" presName="root2" presStyleCnt="0"/>
      <dgm:spPr/>
    </dgm:pt>
    <dgm:pt modelId="{9051C29A-790E-4EEF-9D14-C00095E00056}" type="pres">
      <dgm:prSet presAssocID="{2D69F270-20AD-48F7-99ED-EE7CFD307B28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B719BC-7C33-4E6D-9515-BCC84A6E10B8}" type="pres">
      <dgm:prSet presAssocID="{2D69F270-20AD-48F7-99ED-EE7CFD307B28}" presName="level3hierChild" presStyleCnt="0"/>
      <dgm:spPr/>
    </dgm:pt>
    <dgm:pt modelId="{FA15699D-1F5C-44C4-AF5F-8769F6629FB0}" type="pres">
      <dgm:prSet presAssocID="{01B836C3-8359-46A5-B3CB-B3B770BEAFCC}" presName="conn2-1" presStyleLbl="parChTrans1D4" presStyleIdx="1" presStyleCnt="2"/>
      <dgm:spPr/>
      <dgm:t>
        <a:bodyPr/>
        <a:lstStyle/>
        <a:p>
          <a:endParaRPr lang="en-US"/>
        </a:p>
      </dgm:t>
    </dgm:pt>
    <dgm:pt modelId="{97F01C01-A5E0-45A4-93C4-F662CA008A91}" type="pres">
      <dgm:prSet presAssocID="{01B836C3-8359-46A5-B3CB-B3B770BEAFCC}" presName="connTx" presStyleLbl="parChTrans1D4" presStyleIdx="1" presStyleCnt="2"/>
      <dgm:spPr/>
      <dgm:t>
        <a:bodyPr/>
        <a:lstStyle/>
        <a:p>
          <a:endParaRPr lang="en-US"/>
        </a:p>
      </dgm:t>
    </dgm:pt>
    <dgm:pt modelId="{7C4A44F8-3CA1-48FB-88DF-F1549FA4EC4C}" type="pres">
      <dgm:prSet presAssocID="{290C1143-3A21-4E11-88B4-85F88614862E}" presName="root2" presStyleCnt="0"/>
      <dgm:spPr/>
    </dgm:pt>
    <dgm:pt modelId="{53FC3B6E-6657-47FB-85ED-641FCA89C658}" type="pres">
      <dgm:prSet presAssocID="{290C1143-3A21-4E11-88B4-85F88614862E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8E5B42-376E-41A3-B6FD-8E8AD21C09A1}" type="pres">
      <dgm:prSet presAssocID="{290C1143-3A21-4E11-88B4-85F88614862E}" presName="level3hierChild" presStyleCnt="0"/>
      <dgm:spPr/>
    </dgm:pt>
    <dgm:pt modelId="{50341955-7036-4639-8E65-9334006FE1B4}" type="pres">
      <dgm:prSet presAssocID="{40B66E86-3DB1-40BE-84AE-7857427DF4F7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E900A30B-4E5F-4F0B-84F4-0AEA083EA014}" type="pres">
      <dgm:prSet presAssocID="{40B66E86-3DB1-40BE-84AE-7857427DF4F7}" presName="connTx" presStyleLbl="parChTrans1D3" presStyleIdx="2" presStyleCnt="3"/>
      <dgm:spPr/>
      <dgm:t>
        <a:bodyPr/>
        <a:lstStyle/>
        <a:p>
          <a:endParaRPr lang="en-US"/>
        </a:p>
      </dgm:t>
    </dgm:pt>
    <dgm:pt modelId="{D092D3BE-AC03-4BEC-9360-F547BFD61267}" type="pres">
      <dgm:prSet presAssocID="{9CD43158-C6B6-4C59-A934-F1E42059E7FE}" presName="root2" presStyleCnt="0"/>
      <dgm:spPr/>
    </dgm:pt>
    <dgm:pt modelId="{0BD9661A-CCE7-4F35-878D-1D6C388B0748}" type="pres">
      <dgm:prSet presAssocID="{9CD43158-C6B6-4C59-A934-F1E42059E7FE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18E321-758C-4EFD-8CEF-4B015D009E57}" type="pres">
      <dgm:prSet presAssocID="{9CD43158-C6B6-4C59-A934-F1E42059E7FE}" presName="level3hierChild" presStyleCnt="0"/>
      <dgm:spPr/>
    </dgm:pt>
    <dgm:pt modelId="{B57351EF-4E73-4EBD-A7A0-12B69D3D60FC}" type="pres">
      <dgm:prSet presAssocID="{65E4C2AC-83F3-4977-9FA0-E4208E8FDD37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94B964BB-6415-45AD-998B-56195D123411}" type="pres">
      <dgm:prSet presAssocID="{65E4C2AC-83F3-4977-9FA0-E4208E8FDD37}" presName="connTx" presStyleLbl="parChTrans1D2" presStyleIdx="1" presStyleCnt="2"/>
      <dgm:spPr/>
      <dgm:t>
        <a:bodyPr/>
        <a:lstStyle/>
        <a:p>
          <a:endParaRPr lang="en-US"/>
        </a:p>
      </dgm:t>
    </dgm:pt>
    <dgm:pt modelId="{370FCFC9-FED4-4772-AF7B-C79749C70779}" type="pres">
      <dgm:prSet presAssocID="{BF3B00BB-F618-4C75-B3F4-2E75E7B7CA15}" presName="root2" presStyleCnt="0"/>
      <dgm:spPr/>
    </dgm:pt>
    <dgm:pt modelId="{F5C4EFE1-FBFA-4D88-BDCE-4AE60CDE8602}" type="pres">
      <dgm:prSet presAssocID="{BF3B00BB-F618-4C75-B3F4-2E75E7B7CA1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E86746-0453-4CB0-9DC3-71662EEC5046}" type="pres">
      <dgm:prSet presAssocID="{BF3B00BB-F618-4C75-B3F4-2E75E7B7CA15}" presName="level3hierChild" presStyleCnt="0"/>
      <dgm:spPr/>
    </dgm:pt>
  </dgm:ptLst>
  <dgm:cxnLst>
    <dgm:cxn modelId="{F720610A-4E29-4C01-874A-C9EBC15501B2}" srcId="{D2138310-D941-4325-A66F-26B93AB7F4AE}" destId="{8F6E0BB7-C717-4A62-8955-AF004F8095FB}" srcOrd="0" destOrd="0" parTransId="{BE2CB9F8-6B97-4B05-8AC1-6B17DF279664}" sibTransId="{E1D2BBDB-8E37-47A6-8DE1-FF578BCB181F}"/>
    <dgm:cxn modelId="{5508FA84-8A72-41DE-A189-A389FA86822F}" type="presOf" srcId="{FAA452DB-1018-4B77-8ABB-92F23BC2981A}" destId="{EF8BC039-D67F-4E39-81CA-61C270E804A5}" srcOrd="1" destOrd="0" presId="urn:microsoft.com/office/officeart/2005/8/layout/hierarchy2"/>
    <dgm:cxn modelId="{D055B65E-BB65-4361-BD42-CDD842FEC4D5}" type="presOf" srcId="{BE2CB9F8-6B97-4B05-8AC1-6B17DF279664}" destId="{AD18F0EE-CA22-49CA-870B-F79504B0A63E}" srcOrd="0" destOrd="0" presId="urn:microsoft.com/office/officeart/2005/8/layout/hierarchy2"/>
    <dgm:cxn modelId="{1A28FEA4-B2C5-47FF-90E4-E028CDE999AF}" type="presOf" srcId="{40B66E86-3DB1-40BE-84AE-7857427DF4F7}" destId="{E900A30B-4E5F-4F0B-84F4-0AEA083EA014}" srcOrd="1" destOrd="0" presId="urn:microsoft.com/office/officeart/2005/8/layout/hierarchy2"/>
    <dgm:cxn modelId="{61DBA7F5-60F5-4308-8BBD-A291BB082887}" type="presOf" srcId="{BE2CB9F8-6B97-4B05-8AC1-6B17DF279664}" destId="{8799C109-A3C9-4EC5-83AF-64D9D1D480FF}" srcOrd="1" destOrd="0" presId="urn:microsoft.com/office/officeart/2005/8/layout/hierarchy2"/>
    <dgm:cxn modelId="{79A6BE0B-CAE7-4586-B2C8-97CC769CB00D}" type="presOf" srcId="{9FB7E718-71A9-4A2E-B0F6-3F590E9EE6C8}" destId="{CA118288-CAB8-4802-B53D-43983843A4F1}" srcOrd="0" destOrd="0" presId="urn:microsoft.com/office/officeart/2005/8/layout/hierarchy2"/>
    <dgm:cxn modelId="{4CEF2218-36D0-43E9-AACB-813E1D2E4365}" type="presOf" srcId="{36BB989D-0074-479A-A06E-F69C7EC974D1}" destId="{8450BD9F-6DE5-4579-935B-9B3F3E3E57F5}" srcOrd="0" destOrd="0" presId="urn:microsoft.com/office/officeart/2005/8/layout/hierarchy2"/>
    <dgm:cxn modelId="{5A0F6E5F-1849-4571-BE8A-7328046D9768}" type="presOf" srcId="{40B66E86-3DB1-40BE-84AE-7857427DF4F7}" destId="{50341955-7036-4639-8E65-9334006FE1B4}" srcOrd="0" destOrd="0" presId="urn:microsoft.com/office/officeart/2005/8/layout/hierarchy2"/>
    <dgm:cxn modelId="{9E1CB0A5-1E02-4898-90C0-C55FA965EAF1}" type="presOf" srcId="{01B836C3-8359-46A5-B3CB-B3B770BEAFCC}" destId="{97F01C01-A5E0-45A4-93C4-F662CA008A91}" srcOrd="1" destOrd="0" presId="urn:microsoft.com/office/officeart/2005/8/layout/hierarchy2"/>
    <dgm:cxn modelId="{0562B3B7-1F02-433E-9041-D919AE152802}" type="presOf" srcId="{FAA452DB-1018-4B77-8ABB-92F23BC2981A}" destId="{B31D2803-66EC-4707-95F6-B9FC785E1817}" srcOrd="0" destOrd="0" presId="urn:microsoft.com/office/officeart/2005/8/layout/hierarchy2"/>
    <dgm:cxn modelId="{D8CC00DF-42D9-43AC-9FBC-D73673DA7DB4}" type="presOf" srcId="{D2138310-D941-4325-A66F-26B93AB7F4AE}" destId="{273AEBBC-FD7B-4B72-85D8-667D384798E5}" srcOrd="0" destOrd="0" presId="urn:microsoft.com/office/officeart/2005/8/layout/hierarchy2"/>
    <dgm:cxn modelId="{A6F1E651-6617-4C08-AFE5-EA0A5E068DB5}" type="presOf" srcId="{0EEF3EAA-05E0-4D41-9FF8-042C30BA4801}" destId="{B1B5E0BF-A8F2-41D2-92A3-FD4697742194}" srcOrd="0" destOrd="0" presId="urn:microsoft.com/office/officeart/2005/8/layout/hierarchy2"/>
    <dgm:cxn modelId="{B7FDE0F1-035D-4ACF-A398-7D6CED7F90CB}" srcId="{2D69F270-20AD-48F7-99ED-EE7CFD307B28}" destId="{290C1143-3A21-4E11-88B4-85F88614862E}" srcOrd="0" destOrd="0" parTransId="{01B836C3-8359-46A5-B3CB-B3B770BEAFCC}" sibTransId="{7C4A1028-E5BA-49CC-93F0-BDBF174055C5}"/>
    <dgm:cxn modelId="{92C4279A-3DDF-445E-A913-9747100A6E3A}" type="presOf" srcId="{9CD43158-C6B6-4C59-A934-F1E42059E7FE}" destId="{0BD9661A-CCE7-4F35-878D-1D6C388B0748}" srcOrd="0" destOrd="0" presId="urn:microsoft.com/office/officeart/2005/8/layout/hierarchy2"/>
    <dgm:cxn modelId="{F1C0CE2D-A469-4A51-8E21-15422B367859}" type="presOf" srcId="{A2385511-ADCB-4D33-93D5-8BA488BB97D2}" destId="{DEC7EA51-C14D-4311-8F32-F2A74565489B}" srcOrd="0" destOrd="0" presId="urn:microsoft.com/office/officeart/2005/8/layout/hierarchy2"/>
    <dgm:cxn modelId="{353752E1-411F-427D-B63B-E4AE0EE036EB}" type="presOf" srcId="{01B836C3-8359-46A5-B3CB-B3B770BEAFCC}" destId="{FA15699D-1F5C-44C4-AF5F-8769F6629FB0}" srcOrd="0" destOrd="0" presId="urn:microsoft.com/office/officeart/2005/8/layout/hierarchy2"/>
    <dgm:cxn modelId="{07B619D3-FCD7-4D1E-B3A7-0A25CAC185C5}" srcId="{D2138310-D941-4325-A66F-26B93AB7F4AE}" destId="{BF3B00BB-F618-4C75-B3F4-2E75E7B7CA15}" srcOrd="1" destOrd="0" parTransId="{65E4C2AC-83F3-4977-9FA0-E4208E8FDD37}" sibTransId="{95C4EB21-3622-4F88-9D25-286E391D7500}"/>
    <dgm:cxn modelId="{3C78CDEC-9CD7-4CD9-9EB4-E24B0A14A036}" type="presOf" srcId="{290C1143-3A21-4E11-88B4-85F88614862E}" destId="{53FC3B6E-6657-47FB-85ED-641FCA89C658}" srcOrd="0" destOrd="0" presId="urn:microsoft.com/office/officeart/2005/8/layout/hierarchy2"/>
    <dgm:cxn modelId="{3A701F33-6D4A-4267-9C4A-E32F8F948AF4}" type="presOf" srcId="{5D6C1247-D744-47A8-B5D0-2782D7417133}" destId="{16925EF5-1A04-41CA-A6F6-9AB16DA10163}" srcOrd="1" destOrd="0" presId="urn:microsoft.com/office/officeart/2005/8/layout/hierarchy2"/>
    <dgm:cxn modelId="{36BE962C-F9B5-4501-BE41-AFC0CBDA28DC}" type="presOf" srcId="{5D6C1247-D744-47A8-B5D0-2782D7417133}" destId="{06A2DCE9-B1E3-44EA-9BE7-1A677B352A4D}" srcOrd="0" destOrd="0" presId="urn:microsoft.com/office/officeart/2005/8/layout/hierarchy2"/>
    <dgm:cxn modelId="{43383E46-82E9-4CB2-87C8-CCE91C124009}" type="presOf" srcId="{65E4C2AC-83F3-4977-9FA0-E4208E8FDD37}" destId="{94B964BB-6415-45AD-998B-56195D123411}" srcOrd="1" destOrd="0" presId="urn:microsoft.com/office/officeart/2005/8/layout/hierarchy2"/>
    <dgm:cxn modelId="{FAA00C1C-FAA6-432F-BC25-6C1A0A1787CC}" srcId="{8F6E0BB7-C717-4A62-8955-AF004F8095FB}" destId="{36BB989D-0074-479A-A06E-F69C7EC974D1}" srcOrd="0" destOrd="0" parTransId="{5D6C1247-D744-47A8-B5D0-2782D7417133}" sibTransId="{9C3E2EF8-3EBE-4D5C-AA9F-5A02F18B031B}"/>
    <dgm:cxn modelId="{7E0EAD20-76A0-47BD-A634-08E4BE428843}" srcId="{9FB7E718-71A9-4A2E-B0F6-3F590E9EE6C8}" destId="{2D69F270-20AD-48F7-99ED-EE7CFD307B28}" srcOrd="0" destOrd="0" parTransId="{A2385511-ADCB-4D33-93D5-8BA488BB97D2}" sibTransId="{4136EC01-5767-4828-9301-4D86471F43BD}"/>
    <dgm:cxn modelId="{0A57A23A-FCEB-46A2-B632-5D49E64DBAED}" type="presOf" srcId="{2D69F270-20AD-48F7-99ED-EE7CFD307B28}" destId="{9051C29A-790E-4EEF-9D14-C00095E00056}" srcOrd="0" destOrd="0" presId="urn:microsoft.com/office/officeart/2005/8/layout/hierarchy2"/>
    <dgm:cxn modelId="{4AA89780-FB25-4BBF-B0EE-C3EBFA5624A7}" srcId="{8F6E0BB7-C717-4A62-8955-AF004F8095FB}" destId="{9CD43158-C6B6-4C59-A934-F1E42059E7FE}" srcOrd="2" destOrd="0" parTransId="{40B66E86-3DB1-40BE-84AE-7857427DF4F7}" sibTransId="{E999769F-F8C0-47D9-897D-40328547D9D6}"/>
    <dgm:cxn modelId="{6CE0B3C1-35AE-4F1A-ADF9-41C85C21DFCB}" srcId="{0EEF3EAA-05E0-4D41-9FF8-042C30BA4801}" destId="{D2138310-D941-4325-A66F-26B93AB7F4AE}" srcOrd="0" destOrd="0" parTransId="{E746DF5E-67D7-4A5A-88BF-AAB5629A9471}" sibTransId="{DE52627B-F590-4227-AB58-95A853869183}"/>
    <dgm:cxn modelId="{447E3BE5-11DB-4548-BF11-7267114E1A97}" type="presOf" srcId="{BF3B00BB-F618-4C75-B3F4-2E75E7B7CA15}" destId="{F5C4EFE1-FBFA-4D88-BDCE-4AE60CDE8602}" srcOrd="0" destOrd="0" presId="urn:microsoft.com/office/officeart/2005/8/layout/hierarchy2"/>
    <dgm:cxn modelId="{21930D80-A75E-46F9-AF85-3922A6A0A50D}" type="presOf" srcId="{A2385511-ADCB-4D33-93D5-8BA488BB97D2}" destId="{3F2F6D5B-9DDB-4840-975C-279633C290E5}" srcOrd="1" destOrd="0" presId="urn:microsoft.com/office/officeart/2005/8/layout/hierarchy2"/>
    <dgm:cxn modelId="{7B70CF18-B35C-42AA-8B87-DD995E9EC111}" type="presOf" srcId="{8F6E0BB7-C717-4A62-8955-AF004F8095FB}" destId="{CB4778A7-8038-4994-BBF1-B22F77CE02C0}" srcOrd="0" destOrd="0" presId="urn:microsoft.com/office/officeart/2005/8/layout/hierarchy2"/>
    <dgm:cxn modelId="{434735DD-E879-48C5-B52E-751C6E475B83}" srcId="{8F6E0BB7-C717-4A62-8955-AF004F8095FB}" destId="{9FB7E718-71A9-4A2E-B0F6-3F590E9EE6C8}" srcOrd="1" destOrd="0" parTransId="{FAA452DB-1018-4B77-8ABB-92F23BC2981A}" sibTransId="{41C16D3F-C81A-48B8-8C35-A5379AE9EFBD}"/>
    <dgm:cxn modelId="{A7B6C9DE-07CD-4C88-805F-751FCFEBECF0}" type="presOf" srcId="{65E4C2AC-83F3-4977-9FA0-E4208E8FDD37}" destId="{B57351EF-4E73-4EBD-A7A0-12B69D3D60FC}" srcOrd="0" destOrd="0" presId="urn:microsoft.com/office/officeart/2005/8/layout/hierarchy2"/>
    <dgm:cxn modelId="{FC6EA889-52D3-4F05-B292-21D476DC8E49}" type="presParOf" srcId="{B1B5E0BF-A8F2-41D2-92A3-FD4697742194}" destId="{7C8BC872-6595-444C-9DAB-0CC0DCE96DD8}" srcOrd="0" destOrd="0" presId="urn:microsoft.com/office/officeart/2005/8/layout/hierarchy2"/>
    <dgm:cxn modelId="{41DB826C-7B77-41BD-A778-B819CA4448BE}" type="presParOf" srcId="{7C8BC872-6595-444C-9DAB-0CC0DCE96DD8}" destId="{273AEBBC-FD7B-4B72-85D8-667D384798E5}" srcOrd="0" destOrd="0" presId="urn:microsoft.com/office/officeart/2005/8/layout/hierarchy2"/>
    <dgm:cxn modelId="{2B77845B-9006-4CAF-86B7-36FEECE7ED32}" type="presParOf" srcId="{7C8BC872-6595-444C-9DAB-0CC0DCE96DD8}" destId="{397B07D3-7D6C-49D8-8995-792E1A8E16B4}" srcOrd="1" destOrd="0" presId="urn:microsoft.com/office/officeart/2005/8/layout/hierarchy2"/>
    <dgm:cxn modelId="{9009ED6F-1FDF-48DB-BB9C-01F779D9D52A}" type="presParOf" srcId="{397B07D3-7D6C-49D8-8995-792E1A8E16B4}" destId="{AD18F0EE-CA22-49CA-870B-F79504B0A63E}" srcOrd="0" destOrd="0" presId="urn:microsoft.com/office/officeart/2005/8/layout/hierarchy2"/>
    <dgm:cxn modelId="{8A6CDC61-2C95-44C0-B856-C2CBC26ED505}" type="presParOf" srcId="{AD18F0EE-CA22-49CA-870B-F79504B0A63E}" destId="{8799C109-A3C9-4EC5-83AF-64D9D1D480FF}" srcOrd="0" destOrd="0" presId="urn:microsoft.com/office/officeart/2005/8/layout/hierarchy2"/>
    <dgm:cxn modelId="{8EAEEEAA-8456-4674-98B6-F7BCD754E038}" type="presParOf" srcId="{397B07D3-7D6C-49D8-8995-792E1A8E16B4}" destId="{FD1D83EA-57AE-4711-A38E-02B930EA5C44}" srcOrd="1" destOrd="0" presId="urn:microsoft.com/office/officeart/2005/8/layout/hierarchy2"/>
    <dgm:cxn modelId="{C39CFFB2-4E49-47AC-ACD5-A69582A47F1A}" type="presParOf" srcId="{FD1D83EA-57AE-4711-A38E-02B930EA5C44}" destId="{CB4778A7-8038-4994-BBF1-B22F77CE02C0}" srcOrd="0" destOrd="0" presId="urn:microsoft.com/office/officeart/2005/8/layout/hierarchy2"/>
    <dgm:cxn modelId="{3A8B04D7-5FB5-431D-BEFB-0E565546831F}" type="presParOf" srcId="{FD1D83EA-57AE-4711-A38E-02B930EA5C44}" destId="{1ABAB57C-9CDD-4FF8-80F7-1873BD57C076}" srcOrd="1" destOrd="0" presId="urn:microsoft.com/office/officeart/2005/8/layout/hierarchy2"/>
    <dgm:cxn modelId="{92337DA6-048E-4B1A-B25E-99F08ED1F182}" type="presParOf" srcId="{1ABAB57C-9CDD-4FF8-80F7-1873BD57C076}" destId="{06A2DCE9-B1E3-44EA-9BE7-1A677B352A4D}" srcOrd="0" destOrd="0" presId="urn:microsoft.com/office/officeart/2005/8/layout/hierarchy2"/>
    <dgm:cxn modelId="{3C753055-D029-4A8C-B2E8-F46DC32A82BF}" type="presParOf" srcId="{06A2DCE9-B1E3-44EA-9BE7-1A677B352A4D}" destId="{16925EF5-1A04-41CA-A6F6-9AB16DA10163}" srcOrd="0" destOrd="0" presId="urn:microsoft.com/office/officeart/2005/8/layout/hierarchy2"/>
    <dgm:cxn modelId="{E5993E20-CEA7-4613-B3CA-E9B5B6794A12}" type="presParOf" srcId="{1ABAB57C-9CDD-4FF8-80F7-1873BD57C076}" destId="{77D727C3-CCBF-4363-AD3D-ECB342FCCD7C}" srcOrd="1" destOrd="0" presId="urn:microsoft.com/office/officeart/2005/8/layout/hierarchy2"/>
    <dgm:cxn modelId="{31536131-2D94-4D62-8984-C0A73BB9437D}" type="presParOf" srcId="{77D727C3-CCBF-4363-AD3D-ECB342FCCD7C}" destId="{8450BD9F-6DE5-4579-935B-9B3F3E3E57F5}" srcOrd="0" destOrd="0" presId="urn:microsoft.com/office/officeart/2005/8/layout/hierarchy2"/>
    <dgm:cxn modelId="{7E5D3673-7B77-46C3-8C6E-712A1C6D48AC}" type="presParOf" srcId="{77D727C3-CCBF-4363-AD3D-ECB342FCCD7C}" destId="{BAA0801C-5DE9-4227-B32E-C7119A1E5A33}" srcOrd="1" destOrd="0" presId="urn:microsoft.com/office/officeart/2005/8/layout/hierarchy2"/>
    <dgm:cxn modelId="{B8BFFBF2-4AFA-42C1-95C7-1173801EF53C}" type="presParOf" srcId="{1ABAB57C-9CDD-4FF8-80F7-1873BD57C076}" destId="{B31D2803-66EC-4707-95F6-B9FC785E1817}" srcOrd="2" destOrd="0" presId="urn:microsoft.com/office/officeart/2005/8/layout/hierarchy2"/>
    <dgm:cxn modelId="{77AFD5E3-64B2-4241-9E0A-111259073FA9}" type="presParOf" srcId="{B31D2803-66EC-4707-95F6-B9FC785E1817}" destId="{EF8BC039-D67F-4E39-81CA-61C270E804A5}" srcOrd="0" destOrd="0" presId="urn:microsoft.com/office/officeart/2005/8/layout/hierarchy2"/>
    <dgm:cxn modelId="{8ED24975-2261-4DF0-A87F-26D820F7DB03}" type="presParOf" srcId="{1ABAB57C-9CDD-4FF8-80F7-1873BD57C076}" destId="{963CDE79-3FA9-4AAA-903F-4B8FA05CB373}" srcOrd="3" destOrd="0" presId="urn:microsoft.com/office/officeart/2005/8/layout/hierarchy2"/>
    <dgm:cxn modelId="{6D2E07F7-B08E-4E72-B288-2044E0CD3463}" type="presParOf" srcId="{963CDE79-3FA9-4AAA-903F-4B8FA05CB373}" destId="{CA118288-CAB8-4802-B53D-43983843A4F1}" srcOrd="0" destOrd="0" presId="urn:microsoft.com/office/officeart/2005/8/layout/hierarchy2"/>
    <dgm:cxn modelId="{8D8FF059-F6F2-4233-920C-70A91CF16C3B}" type="presParOf" srcId="{963CDE79-3FA9-4AAA-903F-4B8FA05CB373}" destId="{9A6406DF-EAFD-4999-A8D6-538A12AAEBFF}" srcOrd="1" destOrd="0" presId="urn:microsoft.com/office/officeart/2005/8/layout/hierarchy2"/>
    <dgm:cxn modelId="{43E4A7DB-3869-4737-BD12-7FB47FF183CB}" type="presParOf" srcId="{9A6406DF-EAFD-4999-A8D6-538A12AAEBFF}" destId="{DEC7EA51-C14D-4311-8F32-F2A74565489B}" srcOrd="0" destOrd="0" presId="urn:microsoft.com/office/officeart/2005/8/layout/hierarchy2"/>
    <dgm:cxn modelId="{4891D263-D42A-484B-ADAA-F59BE977A194}" type="presParOf" srcId="{DEC7EA51-C14D-4311-8F32-F2A74565489B}" destId="{3F2F6D5B-9DDB-4840-975C-279633C290E5}" srcOrd="0" destOrd="0" presId="urn:microsoft.com/office/officeart/2005/8/layout/hierarchy2"/>
    <dgm:cxn modelId="{B2DA1BF5-0396-4E29-925C-438F613A32EC}" type="presParOf" srcId="{9A6406DF-EAFD-4999-A8D6-538A12AAEBFF}" destId="{8B4AA0F7-F8C5-4D5F-ABA2-1CF9F1C2BB59}" srcOrd="1" destOrd="0" presId="urn:microsoft.com/office/officeart/2005/8/layout/hierarchy2"/>
    <dgm:cxn modelId="{B04699AF-00F6-4E7E-A7F5-9D05AE7D0CDA}" type="presParOf" srcId="{8B4AA0F7-F8C5-4D5F-ABA2-1CF9F1C2BB59}" destId="{9051C29A-790E-4EEF-9D14-C00095E00056}" srcOrd="0" destOrd="0" presId="urn:microsoft.com/office/officeart/2005/8/layout/hierarchy2"/>
    <dgm:cxn modelId="{5900DD7E-499D-4350-8F51-7641513CF498}" type="presParOf" srcId="{8B4AA0F7-F8C5-4D5F-ABA2-1CF9F1C2BB59}" destId="{0FB719BC-7C33-4E6D-9515-BCC84A6E10B8}" srcOrd="1" destOrd="0" presId="urn:microsoft.com/office/officeart/2005/8/layout/hierarchy2"/>
    <dgm:cxn modelId="{21C3515A-DC9E-4325-84CC-34773505D3A6}" type="presParOf" srcId="{0FB719BC-7C33-4E6D-9515-BCC84A6E10B8}" destId="{FA15699D-1F5C-44C4-AF5F-8769F6629FB0}" srcOrd="0" destOrd="0" presId="urn:microsoft.com/office/officeart/2005/8/layout/hierarchy2"/>
    <dgm:cxn modelId="{457BE6BB-F093-4DC0-A46E-8DF6B88510C2}" type="presParOf" srcId="{FA15699D-1F5C-44C4-AF5F-8769F6629FB0}" destId="{97F01C01-A5E0-45A4-93C4-F662CA008A91}" srcOrd="0" destOrd="0" presId="urn:microsoft.com/office/officeart/2005/8/layout/hierarchy2"/>
    <dgm:cxn modelId="{09563670-D333-453E-8345-F98EF7A75A40}" type="presParOf" srcId="{0FB719BC-7C33-4E6D-9515-BCC84A6E10B8}" destId="{7C4A44F8-3CA1-48FB-88DF-F1549FA4EC4C}" srcOrd="1" destOrd="0" presId="urn:microsoft.com/office/officeart/2005/8/layout/hierarchy2"/>
    <dgm:cxn modelId="{63E4E553-CDB8-4F54-BFBC-47A943E43EEA}" type="presParOf" srcId="{7C4A44F8-3CA1-48FB-88DF-F1549FA4EC4C}" destId="{53FC3B6E-6657-47FB-85ED-641FCA89C658}" srcOrd="0" destOrd="0" presId="urn:microsoft.com/office/officeart/2005/8/layout/hierarchy2"/>
    <dgm:cxn modelId="{764FA0B8-6C04-47E5-9D72-A79D0C3E896D}" type="presParOf" srcId="{7C4A44F8-3CA1-48FB-88DF-F1549FA4EC4C}" destId="{368E5B42-376E-41A3-B6FD-8E8AD21C09A1}" srcOrd="1" destOrd="0" presId="urn:microsoft.com/office/officeart/2005/8/layout/hierarchy2"/>
    <dgm:cxn modelId="{A0FD5524-F813-43EE-A8E7-9BB5EF6393FD}" type="presParOf" srcId="{1ABAB57C-9CDD-4FF8-80F7-1873BD57C076}" destId="{50341955-7036-4639-8E65-9334006FE1B4}" srcOrd="4" destOrd="0" presId="urn:microsoft.com/office/officeart/2005/8/layout/hierarchy2"/>
    <dgm:cxn modelId="{EB145BE3-FF8F-43B1-B9C6-D8BDC4D3190B}" type="presParOf" srcId="{50341955-7036-4639-8E65-9334006FE1B4}" destId="{E900A30B-4E5F-4F0B-84F4-0AEA083EA014}" srcOrd="0" destOrd="0" presId="urn:microsoft.com/office/officeart/2005/8/layout/hierarchy2"/>
    <dgm:cxn modelId="{DED6F878-137D-4E2F-A42B-A0997F49F01A}" type="presParOf" srcId="{1ABAB57C-9CDD-4FF8-80F7-1873BD57C076}" destId="{D092D3BE-AC03-4BEC-9360-F547BFD61267}" srcOrd="5" destOrd="0" presId="urn:microsoft.com/office/officeart/2005/8/layout/hierarchy2"/>
    <dgm:cxn modelId="{F55A2C31-0A86-444D-820F-B6E55DEF272E}" type="presParOf" srcId="{D092D3BE-AC03-4BEC-9360-F547BFD61267}" destId="{0BD9661A-CCE7-4F35-878D-1D6C388B0748}" srcOrd="0" destOrd="0" presId="urn:microsoft.com/office/officeart/2005/8/layout/hierarchy2"/>
    <dgm:cxn modelId="{4CFE2400-A16B-40FC-A6F2-132F88D0ECB8}" type="presParOf" srcId="{D092D3BE-AC03-4BEC-9360-F547BFD61267}" destId="{5D18E321-758C-4EFD-8CEF-4B015D009E57}" srcOrd="1" destOrd="0" presId="urn:microsoft.com/office/officeart/2005/8/layout/hierarchy2"/>
    <dgm:cxn modelId="{5AF19F10-50FB-4246-B715-F28A7E54253B}" type="presParOf" srcId="{397B07D3-7D6C-49D8-8995-792E1A8E16B4}" destId="{B57351EF-4E73-4EBD-A7A0-12B69D3D60FC}" srcOrd="2" destOrd="0" presId="urn:microsoft.com/office/officeart/2005/8/layout/hierarchy2"/>
    <dgm:cxn modelId="{B8893745-9159-482C-BE49-18A83FAF761B}" type="presParOf" srcId="{B57351EF-4E73-4EBD-A7A0-12B69D3D60FC}" destId="{94B964BB-6415-45AD-998B-56195D123411}" srcOrd="0" destOrd="0" presId="urn:microsoft.com/office/officeart/2005/8/layout/hierarchy2"/>
    <dgm:cxn modelId="{6FA2B268-88E9-4200-8C36-1B49D7EC665C}" type="presParOf" srcId="{397B07D3-7D6C-49D8-8995-792E1A8E16B4}" destId="{370FCFC9-FED4-4772-AF7B-C79749C70779}" srcOrd="3" destOrd="0" presId="urn:microsoft.com/office/officeart/2005/8/layout/hierarchy2"/>
    <dgm:cxn modelId="{AF79D5DE-7DF6-4811-91FA-EA3057703E20}" type="presParOf" srcId="{370FCFC9-FED4-4772-AF7B-C79749C70779}" destId="{F5C4EFE1-FBFA-4D88-BDCE-4AE60CDE8602}" srcOrd="0" destOrd="0" presId="urn:microsoft.com/office/officeart/2005/8/layout/hierarchy2"/>
    <dgm:cxn modelId="{934E1266-2191-42DD-B6ED-A160A8A4A236}" type="presParOf" srcId="{370FCFC9-FED4-4772-AF7B-C79749C70779}" destId="{67E86746-0453-4CB0-9DC3-71662EEC504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AEBBC-FD7B-4B72-85D8-667D384798E5}">
      <dsp:nvSpPr>
        <dsp:cNvPr id="0" name=""/>
        <dsp:cNvSpPr/>
      </dsp:nvSpPr>
      <dsp:spPr>
        <a:xfrm>
          <a:off x="6236" y="2235345"/>
          <a:ext cx="1591382" cy="795691"/>
        </a:xfrm>
        <a:prstGeom prst="roundRect">
          <a:avLst>
            <a:gd name="adj" fmla="val 10000"/>
          </a:avLst>
        </a:prstGeom>
        <a:solidFill>
          <a:srgbClr val="FFFF6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Hopkins Coordinating Committee (HCC)</a:t>
          </a:r>
          <a:endParaRPr lang="en-US" sz="1700" kern="1200" dirty="0"/>
        </a:p>
      </dsp:txBody>
      <dsp:txXfrm>
        <a:off x="29541" y="2258650"/>
        <a:ext cx="1544772" cy="749081"/>
      </dsp:txXfrm>
    </dsp:sp>
    <dsp:sp modelId="{AD18F0EE-CA22-49CA-870B-F79504B0A63E}">
      <dsp:nvSpPr>
        <dsp:cNvPr id="0" name=""/>
        <dsp:cNvSpPr/>
      </dsp:nvSpPr>
      <dsp:spPr>
        <a:xfrm rot="19457599">
          <a:off x="1523937" y="2387972"/>
          <a:ext cx="783917" cy="32915"/>
        </a:xfrm>
        <a:custGeom>
          <a:avLst/>
          <a:gdLst/>
          <a:ahLst/>
          <a:cxnLst/>
          <a:rect l="0" t="0" r="0" b="0"/>
          <a:pathLst>
            <a:path>
              <a:moveTo>
                <a:pt x="0" y="16457"/>
              </a:moveTo>
              <a:lnTo>
                <a:pt x="783917" y="16457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96297" y="2384832"/>
        <a:ext cx="39195" cy="39195"/>
      </dsp:txXfrm>
    </dsp:sp>
    <dsp:sp modelId="{CB4778A7-8038-4994-BBF1-B22F77CE02C0}">
      <dsp:nvSpPr>
        <dsp:cNvPr id="0" name=""/>
        <dsp:cNvSpPr/>
      </dsp:nvSpPr>
      <dsp:spPr>
        <a:xfrm>
          <a:off x="2234172" y="1777823"/>
          <a:ext cx="1591382" cy="795691"/>
        </a:xfrm>
        <a:prstGeom prst="roundRect">
          <a:avLst>
            <a:gd name="adj" fmla="val 10000"/>
          </a:avLst>
        </a:prstGeom>
        <a:solidFill>
          <a:srgbClr val="FFFF6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Site PI</a:t>
          </a:r>
          <a:endParaRPr lang="en-US" sz="1700" kern="1200" dirty="0"/>
        </a:p>
      </dsp:txBody>
      <dsp:txXfrm>
        <a:off x="2257477" y="1801128"/>
        <a:ext cx="1544772" cy="749081"/>
      </dsp:txXfrm>
    </dsp:sp>
    <dsp:sp modelId="{06A2DCE9-B1E3-44EA-9BE7-1A677B352A4D}">
      <dsp:nvSpPr>
        <dsp:cNvPr id="0" name=""/>
        <dsp:cNvSpPr/>
      </dsp:nvSpPr>
      <dsp:spPr>
        <a:xfrm rot="18289469">
          <a:off x="3586492" y="1701688"/>
          <a:ext cx="1114678" cy="32915"/>
        </a:xfrm>
        <a:custGeom>
          <a:avLst/>
          <a:gdLst/>
          <a:ahLst/>
          <a:cxnLst/>
          <a:rect l="0" t="0" r="0" b="0"/>
          <a:pathLst>
            <a:path>
              <a:moveTo>
                <a:pt x="0" y="16457"/>
              </a:moveTo>
              <a:lnTo>
                <a:pt x="1114678" y="16457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15965" y="1690279"/>
        <a:ext cx="55733" cy="55733"/>
      </dsp:txXfrm>
    </dsp:sp>
    <dsp:sp modelId="{8450BD9F-6DE5-4579-935B-9B3F3E3E57F5}">
      <dsp:nvSpPr>
        <dsp:cNvPr id="0" name=""/>
        <dsp:cNvSpPr/>
      </dsp:nvSpPr>
      <dsp:spPr>
        <a:xfrm>
          <a:off x="4462108" y="862778"/>
          <a:ext cx="1591382" cy="795691"/>
        </a:xfrm>
        <a:prstGeom prst="roundRect">
          <a:avLst>
            <a:gd name="adj" fmla="val 10000"/>
          </a:avLst>
        </a:prstGeom>
        <a:solidFill>
          <a:srgbClr val="FFFF6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Site Field Coordinator (FC)</a:t>
          </a:r>
          <a:endParaRPr lang="en-US" sz="1700" kern="1200" dirty="0"/>
        </a:p>
      </dsp:txBody>
      <dsp:txXfrm>
        <a:off x="4485413" y="886083"/>
        <a:ext cx="1544772" cy="749081"/>
      </dsp:txXfrm>
    </dsp:sp>
    <dsp:sp modelId="{B31D2803-66EC-4707-95F6-B9FC785E1817}">
      <dsp:nvSpPr>
        <dsp:cNvPr id="0" name=""/>
        <dsp:cNvSpPr/>
      </dsp:nvSpPr>
      <dsp:spPr>
        <a:xfrm>
          <a:off x="3825555" y="2159211"/>
          <a:ext cx="636553" cy="32915"/>
        </a:xfrm>
        <a:custGeom>
          <a:avLst/>
          <a:gdLst/>
          <a:ahLst/>
          <a:cxnLst/>
          <a:rect l="0" t="0" r="0" b="0"/>
          <a:pathLst>
            <a:path>
              <a:moveTo>
                <a:pt x="0" y="16457"/>
              </a:moveTo>
              <a:lnTo>
                <a:pt x="636553" y="16457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27918" y="2159755"/>
        <a:ext cx="31827" cy="31827"/>
      </dsp:txXfrm>
    </dsp:sp>
    <dsp:sp modelId="{CA118288-CAB8-4802-B53D-43983843A4F1}">
      <dsp:nvSpPr>
        <dsp:cNvPr id="0" name=""/>
        <dsp:cNvSpPr/>
      </dsp:nvSpPr>
      <dsp:spPr>
        <a:xfrm>
          <a:off x="4462108" y="1777823"/>
          <a:ext cx="1591382" cy="795691"/>
        </a:xfrm>
        <a:prstGeom prst="roundRect">
          <a:avLst>
            <a:gd name="adj" fmla="val 10000"/>
          </a:avLst>
        </a:prstGeom>
        <a:solidFill>
          <a:srgbClr val="CC0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Site Data Manager (DM)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4485413" y="1801128"/>
        <a:ext cx="1544772" cy="749081"/>
      </dsp:txXfrm>
    </dsp:sp>
    <dsp:sp modelId="{DEC7EA51-C14D-4311-8F32-F2A74565489B}">
      <dsp:nvSpPr>
        <dsp:cNvPr id="0" name=""/>
        <dsp:cNvSpPr/>
      </dsp:nvSpPr>
      <dsp:spPr>
        <a:xfrm>
          <a:off x="6053491" y="2159211"/>
          <a:ext cx="636553" cy="32915"/>
        </a:xfrm>
        <a:custGeom>
          <a:avLst/>
          <a:gdLst/>
          <a:ahLst/>
          <a:cxnLst/>
          <a:rect l="0" t="0" r="0" b="0"/>
          <a:pathLst>
            <a:path>
              <a:moveTo>
                <a:pt x="0" y="16457"/>
              </a:moveTo>
              <a:lnTo>
                <a:pt x="636553" y="16457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355854" y="2159755"/>
        <a:ext cx="31827" cy="31827"/>
      </dsp:txXfrm>
    </dsp:sp>
    <dsp:sp modelId="{9051C29A-790E-4EEF-9D14-C00095E00056}">
      <dsp:nvSpPr>
        <dsp:cNvPr id="0" name=""/>
        <dsp:cNvSpPr/>
      </dsp:nvSpPr>
      <dsp:spPr>
        <a:xfrm>
          <a:off x="6690044" y="1777823"/>
          <a:ext cx="1591382" cy="795691"/>
        </a:xfrm>
        <a:prstGeom prst="roundRect">
          <a:avLst>
            <a:gd name="adj" fmla="val 10000"/>
          </a:avLst>
        </a:prstGeom>
        <a:solidFill>
          <a:srgbClr val="FFFF6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Data Collectors (DCs)/Resident Enumerators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6713349" y="1801128"/>
        <a:ext cx="1544772" cy="749081"/>
      </dsp:txXfrm>
    </dsp:sp>
    <dsp:sp modelId="{FA15699D-1F5C-44C4-AF5F-8769F6629FB0}">
      <dsp:nvSpPr>
        <dsp:cNvPr id="0" name=""/>
        <dsp:cNvSpPr/>
      </dsp:nvSpPr>
      <dsp:spPr>
        <a:xfrm>
          <a:off x="8281427" y="2159211"/>
          <a:ext cx="636553" cy="32915"/>
        </a:xfrm>
        <a:custGeom>
          <a:avLst/>
          <a:gdLst/>
          <a:ahLst/>
          <a:cxnLst/>
          <a:rect l="0" t="0" r="0" b="0"/>
          <a:pathLst>
            <a:path>
              <a:moveTo>
                <a:pt x="0" y="16457"/>
              </a:moveTo>
              <a:lnTo>
                <a:pt x="636553" y="16457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583790" y="2159755"/>
        <a:ext cx="31827" cy="31827"/>
      </dsp:txXfrm>
    </dsp:sp>
    <dsp:sp modelId="{53FC3B6E-6657-47FB-85ED-641FCA89C658}">
      <dsp:nvSpPr>
        <dsp:cNvPr id="0" name=""/>
        <dsp:cNvSpPr/>
      </dsp:nvSpPr>
      <dsp:spPr>
        <a:xfrm>
          <a:off x="8917980" y="1777823"/>
          <a:ext cx="1591382" cy="795691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Young Adolescent Participants</a:t>
          </a:r>
          <a:endParaRPr lang="en-US" sz="1700" kern="1200" dirty="0"/>
        </a:p>
      </dsp:txBody>
      <dsp:txXfrm>
        <a:off x="8941285" y="1801128"/>
        <a:ext cx="1544772" cy="749081"/>
      </dsp:txXfrm>
    </dsp:sp>
    <dsp:sp modelId="{50341955-7036-4639-8E65-9334006FE1B4}">
      <dsp:nvSpPr>
        <dsp:cNvPr id="0" name=""/>
        <dsp:cNvSpPr/>
      </dsp:nvSpPr>
      <dsp:spPr>
        <a:xfrm rot="3310531">
          <a:off x="3586492" y="2616734"/>
          <a:ext cx="1114678" cy="32915"/>
        </a:xfrm>
        <a:custGeom>
          <a:avLst/>
          <a:gdLst/>
          <a:ahLst/>
          <a:cxnLst/>
          <a:rect l="0" t="0" r="0" b="0"/>
          <a:pathLst>
            <a:path>
              <a:moveTo>
                <a:pt x="0" y="16457"/>
              </a:moveTo>
              <a:lnTo>
                <a:pt x="1114678" y="16457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15965" y="2605324"/>
        <a:ext cx="55733" cy="55733"/>
      </dsp:txXfrm>
    </dsp:sp>
    <dsp:sp modelId="{0BD9661A-CCE7-4F35-878D-1D6C388B0748}">
      <dsp:nvSpPr>
        <dsp:cNvPr id="0" name=""/>
        <dsp:cNvSpPr/>
      </dsp:nvSpPr>
      <dsp:spPr>
        <a:xfrm>
          <a:off x="4462108" y="2692868"/>
          <a:ext cx="1591382" cy="795691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Site Advisory Committee</a:t>
          </a:r>
          <a:endParaRPr lang="en-US" sz="1700" kern="1200" dirty="0"/>
        </a:p>
      </dsp:txBody>
      <dsp:txXfrm>
        <a:off x="4485413" y="2716173"/>
        <a:ext cx="1544772" cy="749081"/>
      </dsp:txXfrm>
    </dsp:sp>
    <dsp:sp modelId="{B57351EF-4E73-4EBD-A7A0-12B69D3D60FC}">
      <dsp:nvSpPr>
        <dsp:cNvPr id="0" name=""/>
        <dsp:cNvSpPr/>
      </dsp:nvSpPr>
      <dsp:spPr>
        <a:xfrm rot="2142401">
          <a:off x="1523937" y="2845495"/>
          <a:ext cx="783917" cy="32915"/>
        </a:xfrm>
        <a:custGeom>
          <a:avLst/>
          <a:gdLst/>
          <a:ahLst/>
          <a:cxnLst/>
          <a:rect l="0" t="0" r="0" b="0"/>
          <a:pathLst>
            <a:path>
              <a:moveTo>
                <a:pt x="0" y="16457"/>
              </a:moveTo>
              <a:lnTo>
                <a:pt x="783917" y="16457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896297" y="2842354"/>
        <a:ext cx="39195" cy="39195"/>
      </dsp:txXfrm>
    </dsp:sp>
    <dsp:sp modelId="{F5C4EFE1-FBFA-4D88-BDCE-4AE60CDE8602}">
      <dsp:nvSpPr>
        <dsp:cNvPr id="0" name=""/>
        <dsp:cNvSpPr/>
      </dsp:nvSpPr>
      <dsp:spPr>
        <a:xfrm>
          <a:off x="2234172" y="2692868"/>
          <a:ext cx="1591382" cy="795691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Advisory Committee</a:t>
          </a:r>
          <a:endParaRPr lang="en-US" sz="1700" kern="1200" dirty="0"/>
        </a:p>
      </dsp:txBody>
      <dsp:txXfrm>
        <a:off x="2257477" y="2716173"/>
        <a:ext cx="1544772" cy="749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3CB6B-13B4-E24D-875E-D2D1FFF4EB37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22D61-98E2-A04B-9112-D8931ACE4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77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18C3E-4972-48E3-A6B0-C1C9EF9D0330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A2CEA-FA75-40E1-AF8B-14A5CFE95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97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They will be familiar with this from intro to the GEAS and other presentations.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the pilot we will have 120 youth participants. For Phase 2, 1400. Right now, we are focusing on the pilot.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A2CEA-FA75-40E1-AF8B-14A5CFE95F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27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A2CEA-FA75-40E1-AF8B-14A5CFE95F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37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A2CEA-FA75-40E1-AF8B-14A5CFE95F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04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A2CEA-FA75-40E1-AF8B-14A5CFE95F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1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A2CEA-FA75-40E1-AF8B-14A5CFE95F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08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A2CEA-FA75-40E1-AF8B-14A5CFE95F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93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A2CEA-FA75-40E1-AF8B-14A5CFE95F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83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A2CEA-FA75-40E1-AF8B-14A5CFE95F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87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8EE9-DB84-48AB-9F02-71EF3B24CC06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452D-2DA9-4F57-B28F-E66A1D1A9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9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8EE9-DB84-48AB-9F02-71EF3B24CC06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452D-2DA9-4F57-B28F-E66A1D1A9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8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8EE9-DB84-48AB-9F02-71EF3B24CC06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452D-2DA9-4F57-B28F-E66A1D1A9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5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8EE9-DB84-48AB-9F02-71EF3B24CC06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452D-2DA9-4F57-B28F-E66A1D1A9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24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8EE9-DB84-48AB-9F02-71EF3B24CC06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452D-2DA9-4F57-B28F-E66A1D1A9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0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8EE9-DB84-48AB-9F02-71EF3B24CC06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452D-2DA9-4F57-B28F-E66A1D1A9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9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8EE9-DB84-48AB-9F02-71EF3B24CC06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452D-2DA9-4F57-B28F-E66A1D1A9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8EE9-DB84-48AB-9F02-71EF3B24CC06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452D-2DA9-4F57-B28F-E66A1D1A9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8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8EE9-DB84-48AB-9F02-71EF3B24CC06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452D-2DA9-4F57-B28F-E66A1D1A9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8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8EE9-DB84-48AB-9F02-71EF3B24CC06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452D-2DA9-4F57-B28F-E66A1D1A9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6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8EE9-DB84-48AB-9F02-71EF3B24CC06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452D-2DA9-4F57-B28F-E66A1D1A9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12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B8EE9-DB84-48AB-9F02-71EF3B24CC06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0452D-2DA9-4F57-B28F-E66A1D1A9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4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2143" y="498590"/>
            <a:ext cx="9144000" cy="2387600"/>
          </a:xfrm>
        </p:spPr>
        <p:txBody>
          <a:bodyPr/>
          <a:lstStyle/>
          <a:p>
            <a:r>
              <a:rPr lang="en-US" dirty="0" smtClean="0"/>
              <a:t>Preparing for Fieldwork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2143" y="3289301"/>
            <a:ext cx="9144000" cy="1655762"/>
          </a:xfrm>
        </p:spPr>
        <p:txBody>
          <a:bodyPr/>
          <a:lstStyle/>
          <a:p>
            <a:r>
              <a:rPr lang="en-US" dirty="0" smtClean="0">
                <a:solidFill>
                  <a:srgbClr val="CC0000"/>
                </a:solidFill>
              </a:rPr>
              <a:t>Working as a team.</a:t>
            </a:r>
            <a:endParaRPr lang="en-US" dirty="0">
              <a:solidFill>
                <a:srgbClr val="CC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3289301"/>
            <a:ext cx="3022601" cy="3025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89800" y="4611211"/>
            <a:ext cx="424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Lydia Animosa</a:t>
            </a:r>
            <a:endParaRPr lang="en-US" dirty="0"/>
          </a:p>
          <a:p>
            <a:pPr algn="r"/>
            <a:r>
              <a:rPr lang="en-US" dirty="0" smtClean="0"/>
              <a:t>Friday October 30,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711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think are the responsibilities of the site-PI and FC?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833" y="1828800"/>
            <a:ext cx="6098988" cy="457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53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Site-PI and FC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sz="3200" b="1" dirty="0">
                <a:solidFill>
                  <a:srgbClr val="CC0000"/>
                </a:solidFill>
              </a:rPr>
              <a:t>Training and Training </a:t>
            </a:r>
            <a:r>
              <a:rPr lang="en-US" sz="3200" b="1" dirty="0" smtClean="0">
                <a:solidFill>
                  <a:srgbClr val="CC0000"/>
                </a:solidFill>
              </a:rPr>
              <a:t>Preparation</a:t>
            </a:r>
            <a:endParaRPr lang="en-US" sz="3200" b="1" dirty="0">
              <a:solidFill>
                <a:srgbClr val="CC0000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3200" dirty="0"/>
              <a:t>Carry out all training prep work: securing a facility, preparing materials, coordinating fieldwork, </a:t>
            </a:r>
            <a:r>
              <a:rPr lang="en-US" sz="3200" dirty="0" smtClean="0"/>
              <a:t>etc.</a:t>
            </a:r>
            <a:endParaRPr lang="en-US" sz="3200" dirty="0"/>
          </a:p>
          <a:p>
            <a:pPr>
              <a:spcBef>
                <a:spcPts val="300"/>
              </a:spcBef>
            </a:pPr>
            <a:r>
              <a:rPr lang="en-US" sz="3200" dirty="0"/>
              <a:t>Train DCs </a:t>
            </a:r>
            <a:r>
              <a:rPr lang="en-US" sz="3200" dirty="0" smtClean="0"/>
              <a:t>in survey </a:t>
            </a:r>
            <a:r>
              <a:rPr lang="en-US" sz="3200" i="1" dirty="0"/>
              <a:t>content</a:t>
            </a:r>
            <a:r>
              <a:rPr lang="en-US" sz="3200" dirty="0"/>
              <a:t> </a:t>
            </a:r>
            <a:r>
              <a:rPr lang="en-US" sz="3200" dirty="0" smtClean="0"/>
              <a:t>and methodology</a:t>
            </a:r>
            <a:endParaRPr lang="en-US" sz="3200" dirty="0"/>
          </a:p>
          <a:p>
            <a:pPr marL="0" indent="0">
              <a:spcBef>
                <a:spcPts val="300"/>
              </a:spcBef>
              <a:buNone/>
            </a:pPr>
            <a:r>
              <a:rPr lang="en-US" sz="3200" dirty="0"/>
              <a:t>    (</a:t>
            </a:r>
            <a:r>
              <a:rPr lang="en-US" sz="3200" u="sng" dirty="0"/>
              <a:t>your</a:t>
            </a:r>
            <a:r>
              <a:rPr lang="en-US" sz="3200" dirty="0"/>
              <a:t> role is technical training)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b="1" dirty="0" smtClean="0">
                <a:solidFill>
                  <a:srgbClr val="CC0000"/>
                </a:solidFill>
              </a:rPr>
              <a:t>Fieldwork </a:t>
            </a:r>
            <a:r>
              <a:rPr lang="en-US" sz="3200" b="1" dirty="0">
                <a:solidFill>
                  <a:srgbClr val="CC0000"/>
                </a:solidFill>
              </a:rPr>
              <a:t>Support</a:t>
            </a:r>
          </a:p>
          <a:p>
            <a:pPr>
              <a:spcBef>
                <a:spcPts val="300"/>
              </a:spcBef>
            </a:pPr>
            <a:r>
              <a:rPr lang="en-US" sz="3200" dirty="0" smtClean="0"/>
              <a:t>Intervene if a DC’s quality suffers and does not respond to DM feedback</a:t>
            </a:r>
            <a:endParaRPr lang="en-US" sz="3200" dirty="0"/>
          </a:p>
          <a:p>
            <a:pPr>
              <a:spcBef>
                <a:spcPts val="300"/>
              </a:spcBef>
            </a:pPr>
            <a:r>
              <a:rPr lang="en-US" sz="3200" dirty="0" smtClean="0"/>
              <a:t>Coordinate data collection sessions and communicate with DCs about their dates/times</a:t>
            </a:r>
          </a:p>
        </p:txBody>
      </p:sp>
    </p:spTree>
    <p:extLst>
      <p:ext uri="{BB962C8B-B14F-4D97-AF65-F5344CB8AC3E}">
        <p14:creationId xmlns:p14="http://schemas.microsoft.com/office/powerpoint/2010/main" val="687134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think are the responsibilities of the Hopkins Coordinating Committee?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2190749"/>
            <a:ext cx="6929734" cy="31064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91089" y="5312228"/>
            <a:ext cx="330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Dung Hoang for JHSPH Magazine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21147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Hopkins Coordinating Committee Responsibilities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212113" y="1320800"/>
            <a:ext cx="5558973" cy="5378451"/>
          </a:xfrm>
          <a:prstGeom prst="roundRect">
            <a:avLst/>
          </a:prstGeom>
          <a:solidFill>
            <a:srgbClr val="FFFF66">
              <a:alpha val="47059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690688"/>
            <a:ext cx="10955578" cy="5008563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rgbClr val="CC0000"/>
                </a:solidFill>
              </a:rPr>
              <a:t>Program Management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Co-develop work plans/budgets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Communicate survey changes and solicit feedback</a:t>
            </a:r>
          </a:p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rgbClr val="CC0000"/>
                </a:solidFill>
              </a:rPr>
              <a:t>Representation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Introduce the project to stakeholders/other donors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Promote the platform</a:t>
            </a:r>
          </a:p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rgbClr val="CC0000"/>
                </a:solidFill>
              </a:rPr>
              <a:t>Financial Oversight and Support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Oversee/support financial management and reporting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b="1" dirty="0" smtClean="0">
              <a:solidFill>
                <a:srgbClr val="CF0015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CF0015"/>
                </a:solidFill>
              </a:rPr>
              <a:t> </a:t>
            </a:r>
            <a:r>
              <a:rPr lang="en-US" sz="2400" b="1" dirty="0" smtClean="0">
                <a:solidFill>
                  <a:srgbClr val="CF0015"/>
                </a:solidFill>
              </a:rPr>
              <a:t> </a:t>
            </a:r>
            <a:r>
              <a:rPr lang="en-US" sz="2400" b="1" dirty="0" smtClean="0">
                <a:solidFill>
                  <a:srgbClr val="CC0000"/>
                </a:solidFill>
              </a:rPr>
              <a:t>Training</a:t>
            </a:r>
          </a:p>
          <a:p>
            <a:pPr marL="457200" indent="-220663">
              <a:spcBef>
                <a:spcPts val="600"/>
              </a:spcBef>
            </a:pPr>
            <a:r>
              <a:rPr lang="en-US" sz="2400" dirty="0" smtClean="0"/>
              <a:t>Develop training materials</a:t>
            </a:r>
          </a:p>
          <a:p>
            <a:pPr marL="457200" indent="-220663">
              <a:spcBef>
                <a:spcPts val="600"/>
              </a:spcBef>
            </a:pPr>
            <a:r>
              <a:rPr lang="en-US" sz="2400" dirty="0" smtClean="0"/>
              <a:t>Train data managers</a:t>
            </a:r>
            <a:endParaRPr lang="en-US" sz="2400" dirty="0"/>
          </a:p>
          <a:p>
            <a:pPr marL="457200" indent="-220663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rgbClr val="CC0000"/>
                </a:solidFill>
              </a:rPr>
              <a:t>Technical Support</a:t>
            </a:r>
          </a:p>
          <a:p>
            <a:pPr marL="457200" indent="-220663">
              <a:spcBef>
                <a:spcPts val="600"/>
              </a:spcBef>
            </a:pPr>
            <a:r>
              <a:rPr lang="en-US" sz="2400" dirty="0" smtClean="0"/>
              <a:t>Support data monitoring, management, and cleaning</a:t>
            </a:r>
          </a:p>
          <a:p>
            <a:pPr marL="457200" indent="-220663">
              <a:spcBef>
                <a:spcPts val="600"/>
              </a:spcBef>
            </a:pPr>
            <a:r>
              <a:rPr lang="en-US" sz="2400" dirty="0" smtClean="0"/>
              <a:t>Liaise with </a:t>
            </a:r>
            <a:r>
              <a:rPr lang="en-US" sz="2400" dirty="0" err="1" smtClean="0"/>
              <a:t>SurveyCTO</a:t>
            </a:r>
            <a:r>
              <a:rPr lang="en-US" sz="2400" dirty="0" smtClean="0"/>
              <a:t>, backstop site-DMs</a:t>
            </a:r>
          </a:p>
          <a:p>
            <a:pPr marL="457200" indent="-220663">
              <a:spcBef>
                <a:spcPts val="600"/>
              </a:spcBef>
            </a:pPr>
            <a:r>
              <a:rPr lang="en-US" sz="2400" dirty="0" smtClean="0"/>
              <a:t>Support data analysis</a:t>
            </a:r>
          </a:p>
          <a:p>
            <a:pPr marL="457200" indent="-220663">
              <a:spcBef>
                <a:spcPts val="600"/>
              </a:spcBef>
            </a:pPr>
            <a:r>
              <a:rPr lang="en-US" sz="2400" dirty="0" smtClean="0"/>
              <a:t>Support report preparation, editing, and layout</a:t>
            </a:r>
          </a:p>
          <a:p>
            <a:pPr marL="457200" indent="-220663">
              <a:spcBef>
                <a:spcPts val="600"/>
              </a:spcBef>
            </a:pPr>
            <a:r>
              <a:rPr lang="en-US" sz="2400" dirty="0" smtClean="0"/>
              <a:t>Support dissemination activities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34338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Participation in </a:t>
            </a:r>
            <a:r>
              <a:rPr lang="en-US" dirty="0" smtClean="0"/>
              <a:t>training</a:t>
            </a:r>
            <a:endParaRPr lang="en-US" dirty="0"/>
          </a:p>
          <a:p>
            <a:r>
              <a:rPr lang="en-US" dirty="0"/>
              <a:t>Commitment to </a:t>
            </a:r>
            <a:r>
              <a:rPr lang="en-US" dirty="0" smtClean="0"/>
              <a:t>quality</a:t>
            </a:r>
            <a:endParaRPr lang="en-US" dirty="0"/>
          </a:p>
          <a:p>
            <a:r>
              <a:rPr lang="en-US" dirty="0"/>
              <a:t>Ethical </a:t>
            </a:r>
            <a:r>
              <a:rPr lang="en-US" dirty="0" smtClean="0"/>
              <a:t>research practices</a:t>
            </a:r>
            <a:endParaRPr lang="en-US" dirty="0"/>
          </a:p>
          <a:p>
            <a:r>
              <a:rPr lang="en-US" dirty="0"/>
              <a:t>Professional </a:t>
            </a:r>
            <a:r>
              <a:rPr lang="en-US" dirty="0" smtClean="0"/>
              <a:t>conduct</a:t>
            </a:r>
            <a:endParaRPr lang="en-US" dirty="0"/>
          </a:p>
          <a:p>
            <a:r>
              <a:rPr lang="en-US" dirty="0" smtClean="0"/>
              <a:t>Communication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365125"/>
            <a:ext cx="50800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48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Commitment to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C0000"/>
                </a:solidFill>
              </a:rPr>
              <a:t>Know the tools</a:t>
            </a:r>
            <a:r>
              <a:rPr lang="en-US" dirty="0" smtClean="0">
                <a:solidFill>
                  <a:srgbClr val="CC0000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In-depth understanding of the survey tools is a requirement </a:t>
            </a:r>
          </a:p>
          <a:p>
            <a:r>
              <a:rPr lang="en-US" b="1" dirty="0" smtClean="0">
                <a:solidFill>
                  <a:srgbClr val="CC0000"/>
                </a:solidFill>
              </a:rPr>
              <a:t>Any deviations from fieldwork protocol must be communicated </a:t>
            </a:r>
            <a:r>
              <a:rPr lang="en-US" dirty="0" smtClean="0">
                <a:solidFill>
                  <a:srgbClr val="000000"/>
                </a:solidFill>
              </a:rPr>
              <a:t>to the site-PI </a:t>
            </a:r>
            <a:r>
              <a:rPr lang="en-US" u="sng" dirty="0" smtClean="0">
                <a:solidFill>
                  <a:srgbClr val="000000"/>
                </a:solidFill>
              </a:rPr>
              <a:t>and</a:t>
            </a:r>
            <a:r>
              <a:rPr lang="en-US" dirty="0" smtClean="0">
                <a:solidFill>
                  <a:srgbClr val="000000"/>
                </a:solidFill>
              </a:rPr>
              <a:t> the HCC as soon as possible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Data managers must </a:t>
            </a:r>
            <a:r>
              <a:rPr lang="en-US" b="1" dirty="0" smtClean="0">
                <a:solidFill>
                  <a:srgbClr val="CC0000"/>
                </a:solidFill>
              </a:rPr>
              <a:t>monitor the data collection server daily</a:t>
            </a:r>
            <a:r>
              <a:rPr lang="en-US" dirty="0" smtClean="0">
                <a:solidFill>
                  <a:srgbClr val="000000"/>
                </a:solidFill>
              </a:rPr>
              <a:t> and provide weekly or as-needed progress reports to the field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Data managers &amp; site-PIs must promptly investigate any potential problems.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Failure to investigate identified problems or failure to report knowledge of data falsification will lead to dismissal.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Data managers must be </a:t>
            </a:r>
            <a:r>
              <a:rPr lang="en-US" u="sng" dirty="0" smtClean="0">
                <a:solidFill>
                  <a:srgbClr val="000000"/>
                </a:solidFill>
              </a:rPr>
              <a:t>proactive</a:t>
            </a:r>
            <a:r>
              <a:rPr lang="en-US" dirty="0" smtClean="0">
                <a:solidFill>
                  <a:srgbClr val="000000"/>
                </a:solidFill>
              </a:rPr>
              <a:t> in tracking DC progress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57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Research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CC0000"/>
                </a:solidFill>
              </a:rPr>
              <a:t>Ethics training: </a:t>
            </a:r>
            <a:r>
              <a:rPr lang="en-US" sz="2600" dirty="0" smtClean="0">
                <a:solidFill>
                  <a:schemeClr val="tx1"/>
                </a:solidFill>
              </a:rPr>
              <a:t>All field staff must receive training on ethical human subjects research and be familiarized the IRB protocol for this study. </a:t>
            </a:r>
            <a:endParaRPr lang="en-US" sz="2600" b="1" dirty="0" smtClean="0">
              <a:solidFill>
                <a:schemeClr val="tx1"/>
              </a:solidFill>
            </a:endParaRPr>
          </a:p>
          <a:p>
            <a:r>
              <a:rPr lang="en-US" sz="2600" b="1" dirty="0" smtClean="0">
                <a:solidFill>
                  <a:srgbClr val="CC0000"/>
                </a:solidFill>
              </a:rPr>
              <a:t>Respect confidentiality at all times: </a:t>
            </a:r>
            <a:r>
              <a:rPr lang="en-US" sz="2600" dirty="0" smtClean="0">
                <a:solidFill>
                  <a:schemeClr val="tx1"/>
                </a:solidFill>
              </a:rPr>
              <a:t>Do not discuss individual respondent data with anyone outside the survey team. </a:t>
            </a:r>
            <a:r>
              <a:rPr lang="en-US" sz="2600" b="1" dirty="0" smtClean="0">
                <a:solidFill>
                  <a:schemeClr val="tx1"/>
                </a:solidFill>
              </a:rPr>
              <a:t>Anyone breaking this rule will be dismissed</a:t>
            </a:r>
            <a:r>
              <a:rPr lang="en-US" sz="2600" dirty="0" smtClean="0">
                <a:solidFill>
                  <a:schemeClr val="tx1"/>
                </a:solidFill>
              </a:rPr>
              <a:t>.</a:t>
            </a:r>
            <a:endParaRPr lang="en-US" sz="2600" dirty="0" smtClean="0"/>
          </a:p>
          <a:p>
            <a:r>
              <a:rPr lang="en-US" sz="2600" b="1" dirty="0" smtClean="0">
                <a:solidFill>
                  <a:srgbClr val="CC0000"/>
                </a:solidFill>
              </a:rPr>
              <a:t>Protect identifiable data: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Any device, application, or file containing identified data must be secure 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Login info must not be shared outside of the survey team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Access to the central server will be restricted to data managers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Shared datasets must be stripped of all identifiable information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78209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Conduct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C0000"/>
                </a:solidFill>
              </a:rPr>
              <a:t>Be a good spokesperson for the GEAS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When in the field, you represent the project, your organization, and all supporting organizations/agencies. Be polite and professional in the community.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Any project staff member who is consistently disrespectful, rude, or overly aggressive to people in the field, will be dismissed.</a:t>
            </a:r>
          </a:p>
          <a:p>
            <a:r>
              <a:rPr lang="en-US" b="1" dirty="0" smtClean="0">
                <a:solidFill>
                  <a:srgbClr val="CC0000"/>
                </a:solidFill>
              </a:rPr>
              <a:t>Respect your colleagues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Harassment will not be tolerated.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Work as a collaborative team to produce high-quality work on time.</a:t>
            </a:r>
          </a:p>
          <a:p>
            <a:r>
              <a:rPr lang="en-US" b="1" dirty="0" smtClean="0">
                <a:solidFill>
                  <a:srgbClr val="CC0000"/>
                </a:solidFill>
              </a:rPr>
              <a:t>Report any threats to data quality, respondent confidentiality, or staff safety as soon as they are identified.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Mistakes happen. The earlier we know, the easier it is to fix the problem.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402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Initiate communication with site-PI and HCC with data management progress/problems</a:t>
            </a:r>
          </a:p>
          <a:p>
            <a:r>
              <a:rPr lang="en-US" dirty="0" smtClean="0"/>
              <a:t>Respond promptly to queries about progress from site-PI and HCC</a:t>
            </a:r>
          </a:p>
          <a:p>
            <a:r>
              <a:rPr lang="en-US" dirty="0" smtClean="0"/>
              <a:t>Communicate changes to data collectors and ensure they are understood</a:t>
            </a:r>
          </a:p>
          <a:p>
            <a:r>
              <a:rPr lang="en-US" dirty="0" smtClean="0"/>
              <a:t>Call data collectors weekly during piloting to check on their progress</a:t>
            </a:r>
          </a:p>
          <a:p>
            <a:r>
              <a:rPr lang="en-US" dirty="0" smtClean="0"/>
              <a:t>Collect progress reports from data collectors</a:t>
            </a:r>
          </a:p>
          <a:p>
            <a:r>
              <a:rPr lang="en-US" dirty="0" smtClean="0"/>
              <a:t>Participate in twice-monthly collaborators calls with HCC &amp; all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03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&amp; Backstopping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b="1" dirty="0" smtClean="0">
                <a:solidFill>
                  <a:srgbClr val="CC0000"/>
                </a:solidFill>
              </a:rPr>
              <a:t>When to reach out to your site-PI?</a:t>
            </a:r>
          </a:p>
          <a:p>
            <a:r>
              <a:rPr lang="en-US" sz="2300" dirty="0" smtClean="0"/>
              <a:t>If any aspect of the procedure is unclear</a:t>
            </a:r>
          </a:p>
          <a:p>
            <a:r>
              <a:rPr lang="en-US" sz="2300" dirty="0" smtClean="0"/>
              <a:t>If you must approach a DC about data quality – </a:t>
            </a:r>
            <a:r>
              <a:rPr lang="en-US" sz="2300" i="1" dirty="0" smtClean="0"/>
              <a:t>you may do this independently, just let the PI know</a:t>
            </a:r>
            <a:endParaRPr lang="en-US" sz="2300" dirty="0" smtClean="0"/>
          </a:p>
          <a:p>
            <a:pPr marL="0" indent="0">
              <a:buNone/>
            </a:pPr>
            <a:r>
              <a:rPr lang="en-US" sz="2300" b="1" dirty="0" smtClean="0">
                <a:solidFill>
                  <a:srgbClr val="CC0000"/>
                </a:solidFill>
              </a:rPr>
              <a:t>When to reach out to HCC?</a:t>
            </a:r>
          </a:p>
          <a:p>
            <a:r>
              <a:rPr lang="en-US" sz="2300" dirty="0" smtClean="0"/>
              <a:t>Please let us know of any problems you encountered </a:t>
            </a:r>
            <a:r>
              <a:rPr lang="en-US" sz="2300" u="sng" dirty="0" smtClean="0"/>
              <a:t>and</a:t>
            </a:r>
            <a:r>
              <a:rPr lang="en-US" sz="2300" dirty="0" smtClean="0"/>
              <a:t> how you solved them</a:t>
            </a:r>
          </a:p>
          <a:p>
            <a:r>
              <a:rPr lang="en-US" sz="2300" dirty="0" smtClean="0"/>
              <a:t>If there is a problem you cannot solve independently, reach out to HCC as soon as possible, especially:</a:t>
            </a:r>
          </a:p>
          <a:p>
            <a:pPr lvl="1"/>
            <a:r>
              <a:rPr lang="en-US" sz="2000" dirty="0" smtClean="0"/>
              <a:t>If it jeopardizes data quality</a:t>
            </a:r>
          </a:p>
          <a:p>
            <a:pPr lvl="1"/>
            <a:r>
              <a:rPr lang="en-US" sz="2000" dirty="0" smtClean="0"/>
              <a:t>If it is recurring</a:t>
            </a:r>
          </a:p>
          <a:p>
            <a:r>
              <a:rPr lang="en-US" sz="2300" dirty="0" smtClean="0"/>
              <a:t>Provide weekly site updates – </a:t>
            </a:r>
            <a:r>
              <a:rPr lang="en-US" sz="2300" i="1" dirty="0" smtClean="0"/>
              <a:t>can be same email to PI, just copy Mark &amp; Lydia</a:t>
            </a:r>
            <a:endParaRPr lang="en-US" sz="2300" i="1" dirty="0"/>
          </a:p>
        </p:txBody>
      </p:sp>
    </p:spTree>
    <p:extLst>
      <p:ext uri="{BB962C8B-B14F-4D97-AF65-F5344CB8AC3E}">
        <p14:creationId xmlns:p14="http://schemas.microsoft.com/office/powerpoint/2010/main" val="389515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GEAS Organizational Structure </a:t>
            </a:r>
            <a:br>
              <a:rPr lang="en-US" dirty="0" smtClean="0"/>
            </a:br>
            <a:r>
              <a:rPr lang="en-US" dirty="0" smtClean="0"/>
              <a:t>for Data Management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3280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0182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We also want you to hold us accountable to your needs and to the success of the project in your site.</a:t>
            </a:r>
            <a:r>
              <a:rPr lang="en-US" b="1" dirty="0" smtClean="0">
                <a:solidFill>
                  <a:srgbClr val="CC0000"/>
                </a:solidFill>
              </a:rPr>
              <a:t> What demands would you make of us to ensure adequate support</a:t>
            </a:r>
            <a:r>
              <a:rPr lang="en-US" b="1" dirty="0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283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Collectors vs. Resident Enumerators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</a:t>
            </a:r>
            <a:r>
              <a:rPr lang="en-US" dirty="0" smtClean="0"/>
              <a:t>uring the </a:t>
            </a:r>
            <a:r>
              <a:rPr lang="en-US" dirty="0" smtClean="0">
                <a:solidFill>
                  <a:srgbClr val="CC0000"/>
                </a:solidFill>
              </a:rPr>
              <a:t>pilot</a:t>
            </a:r>
            <a:r>
              <a:rPr lang="en-US" dirty="0" smtClean="0"/>
              <a:t> (Phase 1), sites will typically use “</a:t>
            </a:r>
            <a:r>
              <a:rPr lang="en-US" dirty="0" smtClean="0">
                <a:solidFill>
                  <a:srgbClr val="CC0000"/>
                </a:solidFill>
              </a:rPr>
              <a:t>data collectors</a:t>
            </a:r>
            <a:r>
              <a:rPr lang="en-US" dirty="0" smtClean="0"/>
              <a:t>.” These are people who are easy to train (perhaps university students) and will be able to interview youth in the pilot over a period of 5-6 months.</a:t>
            </a:r>
          </a:p>
          <a:p>
            <a:r>
              <a:rPr lang="en-US" dirty="0" smtClean="0"/>
              <a:t>During Phase 2 (</a:t>
            </a:r>
            <a:r>
              <a:rPr lang="en-US" dirty="0" smtClean="0">
                <a:solidFill>
                  <a:srgbClr val="CC0000"/>
                </a:solidFill>
              </a:rPr>
              <a:t>longitudinal study</a:t>
            </a:r>
            <a:r>
              <a:rPr lang="en-US" dirty="0" smtClean="0"/>
              <a:t>), sites may choose to use “</a:t>
            </a:r>
            <a:r>
              <a:rPr lang="en-US" dirty="0" smtClean="0">
                <a:solidFill>
                  <a:srgbClr val="CC0000"/>
                </a:solidFill>
              </a:rPr>
              <a:t>resident enumerators</a:t>
            </a:r>
            <a:r>
              <a:rPr lang="en-US" dirty="0" smtClean="0"/>
              <a:t>”– people living in the community with the youth who can be counted on work in their role for the duration of the study (5 years).</a:t>
            </a:r>
          </a:p>
          <a:p>
            <a:pPr lvl="1"/>
            <a:r>
              <a:rPr lang="en-US" dirty="0" smtClean="0"/>
              <a:t>The benefits of employing resident enumerators are:</a:t>
            </a:r>
          </a:p>
          <a:p>
            <a:pPr lvl="2"/>
            <a:r>
              <a:rPr lang="en-US" dirty="0" smtClean="0"/>
              <a:t>They are better able to track and contact youth participants</a:t>
            </a:r>
          </a:p>
          <a:p>
            <a:pPr lvl="2"/>
            <a:r>
              <a:rPr lang="en-US" dirty="0" smtClean="0"/>
              <a:t>Improved rapport with youth participants</a:t>
            </a:r>
          </a:p>
          <a:p>
            <a:pPr lvl="2"/>
            <a:r>
              <a:rPr lang="en-US" dirty="0" smtClean="0"/>
              <a:t>They will stay in the community for the duration of the study (unlike students who may graduate and move away)</a:t>
            </a:r>
          </a:p>
          <a:p>
            <a:pPr lvl="2"/>
            <a:r>
              <a:rPr lang="en-US" dirty="0" smtClean="0"/>
              <a:t>Community capacity-building</a:t>
            </a:r>
          </a:p>
          <a:p>
            <a:pPr lvl="1"/>
            <a:r>
              <a:rPr lang="en-US" dirty="0" smtClean="0"/>
              <a:t>Drawbacks:</a:t>
            </a:r>
          </a:p>
          <a:p>
            <a:pPr lvl="2"/>
            <a:r>
              <a:rPr lang="en-US" dirty="0" smtClean="0"/>
              <a:t>Require more training</a:t>
            </a:r>
          </a:p>
          <a:p>
            <a:pPr lvl="2"/>
            <a:r>
              <a:rPr lang="en-US" dirty="0"/>
              <a:t>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0636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Data Collectors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C0000"/>
                </a:solidFill>
              </a:rPr>
              <a:t>Minimum Requirements: </a:t>
            </a:r>
          </a:p>
          <a:p>
            <a:pPr lvl="1"/>
            <a:r>
              <a:rPr lang="en-US" dirty="0" smtClean="0"/>
              <a:t>Literate (senior high school or higher)</a:t>
            </a:r>
          </a:p>
          <a:p>
            <a:pPr lvl="1"/>
            <a:r>
              <a:rPr lang="en-US" dirty="0" smtClean="0"/>
              <a:t>Moderately tech-savvy</a:t>
            </a:r>
          </a:p>
          <a:p>
            <a:pPr lvl="1"/>
            <a:r>
              <a:rPr lang="en-US" dirty="0" smtClean="0"/>
              <a:t>Resident of your site</a:t>
            </a:r>
          </a:p>
          <a:p>
            <a:pPr lvl="1"/>
            <a:r>
              <a:rPr lang="en-US" dirty="0" smtClean="0"/>
              <a:t>Going to stay in the community (not move away)</a:t>
            </a:r>
          </a:p>
          <a:p>
            <a:pPr lvl="1"/>
            <a:r>
              <a:rPr lang="en-US" dirty="0" smtClean="0"/>
              <a:t>Mature, responsible, discreet</a:t>
            </a:r>
          </a:p>
          <a:p>
            <a:pPr lvl="1"/>
            <a:r>
              <a:rPr lang="en-US" dirty="0" smtClean="0"/>
              <a:t>Open-minded and non-judgmental</a:t>
            </a:r>
          </a:p>
          <a:p>
            <a:pPr lvl="1"/>
            <a:r>
              <a:rPr lang="en-US" dirty="0"/>
              <a:t>Fluent in the local language</a:t>
            </a:r>
          </a:p>
          <a:p>
            <a:pPr lvl="1"/>
            <a:r>
              <a:rPr lang="en-US" dirty="0"/>
              <a:t>Able to attend the training</a:t>
            </a:r>
          </a:p>
          <a:p>
            <a:pPr lvl="1"/>
            <a:r>
              <a:rPr lang="en-US" dirty="0"/>
              <a:t>Access to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958678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Collector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Attend all trainings</a:t>
            </a:r>
          </a:p>
          <a:p>
            <a:r>
              <a:rPr lang="en-US" dirty="0" smtClean="0"/>
              <a:t>Adhere to research ethics standards</a:t>
            </a:r>
          </a:p>
          <a:p>
            <a:r>
              <a:rPr lang="en-US" dirty="0" smtClean="0"/>
              <a:t>Collect quality data in a timely manner</a:t>
            </a:r>
          </a:p>
          <a:p>
            <a:r>
              <a:rPr lang="en-US" dirty="0" smtClean="0"/>
              <a:t>Communicate with data manager</a:t>
            </a:r>
          </a:p>
          <a:p>
            <a:pPr lvl="1"/>
            <a:r>
              <a:rPr lang="en-US" dirty="0" smtClean="0"/>
              <a:t>Provide weekly progress report</a:t>
            </a:r>
          </a:p>
          <a:p>
            <a:pPr lvl="1"/>
            <a:r>
              <a:rPr lang="en-US" dirty="0" smtClean="0"/>
              <a:t>Speak weekly (phone call preferred)</a:t>
            </a:r>
          </a:p>
          <a:p>
            <a:pPr lvl="1"/>
            <a:r>
              <a:rPr lang="en-US" u="sng" dirty="0" smtClean="0"/>
              <a:t>Call</a:t>
            </a:r>
            <a:r>
              <a:rPr lang="en-US" dirty="0" smtClean="0"/>
              <a:t> DM if s/he makes a mistake in the form</a:t>
            </a:r>
          </a:p>
          <a:p>
            <a:pPr lvl="1"/>
            <a:r>
              <a:rPr lang="en-US" u="sng" dirty="0" smtClean="0"/>
              <a:t>Call</a:t>
            </a:r>
            <a:r>
              <a:rPr lang="en-US" dirty="0" smtClean="0"/>
              <a:t> DM if s/he feels unsafe or needs help solving a problem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Reach out </a:t>
            </a:r>
            <a:r>
              <a:rPr lang="en-US" dirty="0"/>
              <a:t>to any DC making slow progress or collecting low-quality or unusual </a:t>
            </a:r>
            <a:r>
              <a:rPr lang="en-US" dirty="0" smtClean="0"/>
              <a:t>data, and inform your site-PI.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129" y="952773"/>
            <a:ext cx="2847819" cy="329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58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strategies will you use to recruit data collectors?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011" y="1690688"/>
            <a:ext cx="821055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76688" y="6262688"/>
            <a:ext cx="4354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PMA2020 resident enumerators in Indonesia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97733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strategies will you use to recruit data collectors?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C0000"/>
                </a:solidFill>
              </a:rPr>
              <a:t>Here is what PMA2020 trainers thought…</a:t>
            </a:r>
          </a:p>
          <a:p>
            <a:r>
              <a:rPr lang="en-US" dirty="0" smtClean="0"/>
              <a:t>District health officials, community leaders to help find data collectors</a:t>
            </a:r>
          </a:p>
          <a:p>
            <a:r>
              <a:rPr lang="en-US" dirty="0" smtClean="0"/>
              <a:t>Issue announcements about recruitment and solicit applications</a:t>
            </a:r>
          </a:p>
          <a:p>
            <a:r>
              <a:rPr lang="en-US" dirty="0" smtClean="0"/>
              <a:t>Family planning office at the district level</a:t>
            </a:r>
          </a:p>
          <a:p>
            <a:pPr lvl="1"/>
            <a:r>
              <a:rPr lang="en-US" dirty="0" smtClean="0"/>
              <a:t>Could also be effective for GEAS</a:t>
            </a:r>
          </a:p>
        </p:txBody>
      </p:sp>
    </p:spTree>
    <p:extLst>
      <p:ext uri="{BB962C8B-B14F-4D97-AF65-F5344CB8AC3E}">
        <p14:creationId xmlns:p14="http://schemas.microsoft.com/office/powerpoint/2010/main" val="1570932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think are your responsibilities as supervisors of data collectors?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829" y="1781974"/>
            <a:ext cx="6807200" cy="4506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9029" y="6288592"/>
            <a:ext cx="436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PMA2020 enumerators training in Ethiopia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57382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Supervising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Recruit data collectors (with help of site-PI &amp; FC)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Train data collectors (with help of site-PI &amp; FC)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Supervision &amp; quality checks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en-US" dirty="0" smtClean="0"/>
              <a:t>Ensure DCs have ample airtime/data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en-US" dirty="0" smtClean="0"/>
              <a:t>Check-in with DCs </a:t>
            </a:r>
            <a:r>
              <a:rPr lang="en-US" b="1" dirty="0" smtClean="0">
                <a:solidFill>
                  <a:srgbClr val="CC0000"/>
                </a:solidFill>
              </a:rPr>
              <a:t>at least once per week</a:t>
            </a:r>
            <a:r>
              <a:rPr lang="en-US" dirty="0"/>
              <a:t>, preferably by phone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en-US" dirty="0" smtClean="0"/>
              <a:t>Investigate discrepancies in your data management vs. DC progress reports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en-US" dirty="0" smtClean="0"/>
              <a:t>Monitor and communicate progress/problems to your site-PI and the HCC (Mark Emerson &amp; Lydia Animosa) on a weekly basis</a:t>
            </a:r>
          </a:p>
        </p:txBody>
      </p:sp>
    </p:spTree>
    <p:extLst>
      <p:ext uri="{BB962C8B-B14F-4D97-AF65-F5344CB8AC3E}">
        <p14:creationId xmlns:p14="http://schemas.microsoft.com/office/powerpoint/2010/main" val="2055880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1270</Words>
  <Application>Microsoft Macintosh PowerPoint</Application>
  <PresentationFormat>Custom</PresentationFormat>
  <Paragraphs>154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Preparing for Fieldwork</vt:lpstr>
      <vt:lpstr>GEAS Organizational Structure  for Data Management</vt:lpstr>
      <vt:lpstr>Data Collectors vs. Resident Enumerators</vt:lpstr>
      <vt:lpstr>Characteristics of Data Collectors</vt:lpstr>
      <vt:lpstr>Data Collector Expectations</vt:lpstr>
      <vt:lpstr>What strategies will you use to recruit data collectors?</vt:lpstr>
      <vt:lpstr>What strategies will you use to recruit data collectors?</vt:lpstr>
      <vt:lpstr>What do you think are your responsibilities as supervisors of data collectors?</vt:lpstr>
      <vt:lpstr>Supervising Responsibilities</vt:lpstr>
      <vt:lpstr>What do you think are the responsibilities of the site-PI and FC?</vt:lpstr>
      <vt:lpstr>Site-PI and FC Responsibilities</vt:lpstr>
      <vt:lpstr>What do you think are the responsibilities of the Hopkins Coordinating Committee?</vt:lpstr>
      <vt:lpstr>Hopkins Coordinating Committee Responsibilities</vt:lpstr>
      <vt:lpstr>Shared Responsibilities</vt:lpstr>
      <vt:lpstr>Commitment to Quality</vt:lpstr>
      <vt:lpstr>Ethical Research Practices</vt:lpstr>
      <vt:lpstr>Professional Conduct</vt:lpstr>
      <vt:lpstr>Communication</vt:lpstr>
      <vt:lpstr>Troubleshooting &amp; Backstopping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Role in the GEAS</dc:title>
  <dc:creator>Lydia Animosa</dc:creator>
  <cp:lastModifiedBy>Lydia Animosa</cp:lastModifiedBy>
  <cp:revision>32</cp:revision>
  <cp:lastPrinted>2015-10-30T03:02:52Z</cp:lastPrinted>
  <dcterms:created xsi:type="dcterms:W3CDTF">2015-10-21T15:30:19Z</dcterms:created>
  <dcterms:modified xsi:type="dcterms:W3CDTF">2015-10-30T05:07:03Z</dcterms:modified>
</cp:coreProperties>
</file>