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604020202020204" charset="0"/>
      <p:bold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e4866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e4866b2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9e4866b2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32da96b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32da96b5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4632da96b5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9e4866b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9e4866b2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9e4866b2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e4866b2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e4866b2e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49e4866b2e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32da96b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32da96b5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Adolescence (10-14), Middle Adolescence (15-17), and Late Adolescence (18-19 years)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early period, compared to childhood adolescents grow less motivated by threats or punishment. Risk-taking increases, and romantic interest rises. Disengagement and boredom often increases, and sleep patterns alter.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middle adolescence, puberty completes. An adolescent’s ability to empathize increases. Decision-making capacity reaches adult levels, though decisions tend to be short-term. In addition, self-regulation of emotions grows. Social supports become increasingly important during this period.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late adolescence, adolescents grow resistance to peer pressure. Susceptibility to depression increases. Adolescents become less influenced by fatigue and stress, and improve their impulse control.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4632da96b5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32da96b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32da96b5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4632da96b5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6b468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a6b4686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a6b4686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lvl="1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lvl="2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lvl="3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lvl="4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lvl="5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lvl="6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lvl="7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lvl="8" indent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286600" y="1756667"/>
            <a:ext cx="78867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165"/>
              </a:buClr>
              <a:buSzPts val="6000"/>
              <a:buFont typeface="Avenir"/>
              <a:buNone/>
            </a:pPr>
            <a:r>
              <a:rPr lang="en-US" sz="4400" b="1">
                <a:solidFill>
                  <a:srgbClr val="FE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Age of Opportunity</a:t>
            </a:r>
            <a:endParaRPr sz="4400" b="1">
              <a:solidFill>
                <a:srgbClr val="FE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86602" y="2991454"/>
            <a:ext cx="79494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F6165"/>
              </a:buClr>
              <a:buSzPts val="6000"/>
              <a:buFont typeface="Avenir"/>
              <a:buNone/>
            </a:pPr>
            <a:r>
              <a:rPr lang="en-US" sz="3000">
                <a:solidFill>
                  <a:srgbClr val="0D3B52"/>
                </a:solidFill>
                <a:latin typeface="Trebuchet MS"/>
                <a:ea typeface="Trebuchet MS"/>
                <a:cs typeface="Trebuchet MS"/>
                <a:sym typeface="Trebuchet MS"/>
              </a:rPr>
              <a:t>Approaching Research with Young Adolescents</a:t>
            </a:r>
            <a:endParaRPr sz="300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412992"/>
            <a:ext cx="9144000" cy="4449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Bringing Together Often Disparate Fields… </a:t>
            </a:r>
            <a:endParaRPr sz="30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865829" y="1219375"/>
            <a:ext cx="3111600" cy="3089700"/>
          </a:xfrm>
          <a:prstGeom prst="ellipse">
            <a:avLst/>
          </a:prstGeom>
          <a:solidFill>
            <a:srgbClr val="D9E021">
              <a:alpha val="4653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280694" y="1760041"/>
            <a:ext cx="22818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D3B52"/>
                </a:solidFill>
                <a:latin typeface="Trebuchet MS"/>
                <a:ea typeface="Trebuchet MS"/>
                <a:cs typeface="Trebuchet MS"/>
                <a:sym typeface="Trebuchet MS"/>
              </a:rPr>
              <a:t>Cognitive/ behavioural development</a:t>
            </a:r>
            <a:endParaRPr sz="2000" i="0" u="none" strike="noStrike" cap="none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3988557" y="3150329"/>
            <a:ext cx="3111600" cy="3089700"/>
          </a:xfrm>
          <a:prstGeom prst="ellipse">
            <a:avLst/>
          </a:prstGeom>
          <a:solidFill>
            <a:srgbClr val="D9E021">
              <a:alpha val="4653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1743101" y="3150329"/>
            <a:ext cx="3111600" cy="3089700"/>
          </a:xfrm>
          <a:prstGeom prst="ellipse">
            <a:avLst/>
          </a:prstGeom>
          <a:solidFill>
            <a:srgbClr val="D9E021">
              <a:alpha val="4653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4579946" y="3948475"/>
            <a:ext cx="22266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D3B52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</a:t>
            </a:r>
            <a:endParaRPr sz="2000" i="0" u="none" strike="noStrike" cap="none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036081" y="3948475"/>
            <a:ext cx="22266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D3B52"/>
                </a:solidFill>
                <a:latin typeface="Trebuchet MS"/>
                <a:ea typeface="Trebuchet MS"/>
                <a:cs typeface="Trebuchet MS"/>
                <a:sym typeface="Trebuchet MS"/>
              </a:rPr>
              <a:t>Biological development</a:t>
            </a:r>
            <a:endParaRPr sz="200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787134" y="6246622"/>
            <a:ext cx="166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Adolescnce: Age and Stage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8477180" y="6246622"/>
            <a:ext cx="47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4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Biological Development</a:t>
            </a:r>
            <a:endParaRPr sz="4000"/>
          </a:p>
        </p:txBody>
      </p:sp>
      <p:sp>
        <p:nvSpPr>
          <p:cNvPr id="119" name="Google Shape;119;p15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15550" y="1956075"/>
            <a:ext cx="82128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BA263"/>
                </a:solidFill>
              </a:rPr>
              <a:t>-</a:t>
            </a: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ability to have children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BA263"/>
                </a:solidFill>
              </a:rPr>
              <a:t>-</a:t>
            </a: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Establishment of adult appearance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BA263"/>
                </a:solidFill>
              </a:rPr>
              <a:t>-</a:t>
            </a: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of secondary sex characteristics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BA263"/>
                </a:solidFill>
              </a:rPr>
              <a:t>-</a:t>
            </a: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of adult physical capacities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0" y="1030475"/>
            <a:ext cx="89751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physical changes that happen in puberty lead to the following: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6787134" y="6246622"/>
            <a:ext cx="166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Adolescnce: Age and Stage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77180" y="6246622"/>
            <a:ext cx="47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4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Cognitive Development</a:t>
            </a:r>
            <a:endParaRPr sz="4000"/>
          </a:p>
        </p:txBody>
      </p:sp>
      <p:sp>
        <p:nvSpPr>
          <p:cNvPr id="131" name="Google Shape;131;p16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515550" y="1956075"/>
            <a:ext cx="82128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shift in intellectual problem-solving skills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adolescence, it is a shift from concrete to abstract thinking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6787134" y="6246622"/>
            <a:ext cx="166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Adolescnce: Age and Stage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477180" y="6246622"/>
            <a:ext cx="47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4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Cognitive Development</a:t>
            </a:r>
            <a:endParaRPr sz="40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000" b="1">
                <a:solidFill>
                  <a:srgbClr val="0D3B52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</a:t>
            </a:r>
            <a:endParaRPr sz="30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15550" y="1956075"/>
            <a:ext cx="82128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 b="1">
                <a:solidFill>
                  <a:srgbClr val="3331E8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time perspective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capacity to envision a future and project one’s self in it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A personal sense of time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Time as an abstraction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options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Cognition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shift in social problem solving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adolescence, it is a shift from egocentrism to mutuality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370800" y="123781"/>
            <a:ext cx="83703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</a:pPr>
            <a:r>
              <a:rPr lang="en-US" sz="4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Three Distinct Stages</a:t>
            </a:r>
            <a:endParaRPr sz="40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373" y="851797"/>
            <a:ext cx="7883687" cy="52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5" y="851797"/>
            <a:ext cx="7886867" cy="528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373" y="851797"/>
            <a:ext cx="7883687" cy="52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635" y="851797"/>
            <a:ext cx="7886867" cy="528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Stages of Adolescence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Context impacts adolescent development</a:t>
            </a:r>
            <a:endParaRPr sz="30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575" y="1574032"/>
            <a:ext cx="31337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475" y="2933707"/>
            <a:ext cx="25050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100" y="4331632"/>
            <a:ext cx="29146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0250" y="3680732"/>
            <a:ext cx="16192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4900" y="2176932"/>
            <a:ext cx="21240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1364" y="2516998"/>
            <a:ext cx="2601861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95944" y="279482"/>
            <a:ext cx="8755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this impact research?</a:t>
            </a:r>
            <a:endParaRPr sz="30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20363" y="6504100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Adolescence: The Age of Opportunity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62975" y="1051025"/>
            <a:ext cx="8064300" cy="5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How will conducting an interview with a 10 year old be different than with a 14 year old?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Growing independence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Social desirability bias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○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Future time prediction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Avenir</vt:lpstr>
      <vt:lpstr>Open Sans</vt:lpstr>
      <vt:lpstr>Trebuchet MS</vt:lpstr>
      <vt:lpstr>Open Sans ExtraBold</vt:lpstr>
      <vt:lpstr>Office Theme</vt:lpstr>
      <vt:lpstr>The Age of Opportunity</vt:lpstr>
      <vt:lpstr>Bringing Together Often Disparate Fields… </vt:lpstr>
      <vt:lpstr>Biological Development</vt:lpstr>
      <vt:lpstr>Cognitive Development</vt:lpstr>
      <vt:lpstr>Cognitive Development Aspects</vt:lpstr>
      <vt:lpstr>Three Distinct Stages</vt:lpstr>
      <vt:lpstr>Context impacts adolescent development</vt:lpstr>
      <vt:lpstr>How does this impact research?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Opportunity</dc:title>
  <dc:creator>Barnette, Quinn</dc:creator>
  <cp:lastModifiedBy>Barnette, Quinn</cp:lastModifiedBy>
  <cp:revision>1</cp:revision>
  <dcterms:modified xsi:type="dcterms:W3CDTF">2019-06-19T20:14:28Z</dcterms:modified>
</cp:coreProperties>
</file>